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1"/>
  </p:notesMasterIdLst>
  <p:sldIdLst>
    <p:sldId id="256" r:id="rId2"/>
    <p:sldId id="327" r:id="rId3"/>
    <p:sldId id="345" r:id="rId4"/>
    <p:sldId id="324" r:id="rId5"/>
    <p:sldId id="401" r:id="rId6"/>
    <p:sldId id="343" r:id="rId7"/>
    <p:sldId id="258" r:id="rId8"/>
    <p:sldId id="259" r:id="rId9"/>
    <p:sldId id="306" r:id="rId10"/>
    <p:sldId id="325" r:id="rId11"/>
    <p:sldId id="330" r:id="rId12"/>
    <p:sldId id="402" r:id="rId13"/>
    <p:sldId id="333" r:id="rId14"/>
    <p:sldId id="346" r:id="rId15"/>
    <p:sldId id="347" r:id="rId16"/>
    <p:sldId id="403" r:id="rId17"/>
    <p:sldId id="357" r:id="rId18"/>
    <p:sldId id="349" r:id="rId19"/>
    <p:sldId id="354" r:id="rId20"/>
    <p:sldId id="356" r:id="rId21"/>
    <p:sldId id="350" r:id="rId22"/>
    <p:sldId id="348" r:id="rId23"/>
    <p:sldId id="352" r:id="rId24"/>
    <p:sldId id="353" r:id="rId25"/>
    <p:sldId id="404" r:id="rId26"/>
    <p:sldId id="340" r:id="rId27"/>
    <p:sldId id="405" r:id="rId28"/>
    <p:sldId id="260" r:id="rId29"/>
    <p:sldId id="328" r:id="rId30"/>
  </p:sldIdLst>
  <p:sldSz cx="12192000" cy="6858000"/>
  <p:notesSz cx="6797675" cy="9926638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ie Kovacova" initials="VK" lastIdx="5" clrIdx="0"/>
  <p:cmAuthor id="2" name="Andrea Trudičová" initials="AT" lastIdx="1" clrIdx="1">
    <p:extLst>
      <p:ext uri="{19B8F6BF-5375-455C-9EA6-DF929625EA0E}">
        <p15:presenceInfo xmlns:p15="http://schemas.microsoft.com/office/powerpoint/2012/main" userId="Andrea Trudič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383"/>
    <a:srgbClr val="007E79"/>
    <a:srgbClr val="18A794"/>
    <a:srgbClr val="1DB39F"/>
    <a:srgbClr val="AFD7CF"/>
    <a:srgbClr val="1AB39F"/>
    <a:srgbClr val="40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9181" autoAdjust="0"/>
  </p:normalViewPr>
  <p:slideViewPr>
    <p:cSldViewPr snapToGrid="0">
      <p:cViewPr varScale="1">
        <p:scale>
          <a:sx n="62" d="100"/>
          <a:sy n="62" d="100"/>
        </p:scale>
        <p:origin x="13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139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02-468E-9190-3AF86B189FDD}"/>
              </c:ext>
            </c:extLst>
          </c:dPt>
          <c:dPt>
            <c:idx val="4"/>
            <c:invertIfNegative val="0"/>
            <c:bubble3D val="0"/>
            <c:spPr>
              <a:solidFill>
                <a:srgbClr val="139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B02-468E-9190-3AF86B189FD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E-48EB-9CCC-9A5C03DE965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2E-48EB-9CCC-9A5C03DE965B}"/>
              </c:ext>
            </c:extLst>
          </c:dPt>
          <c:dPt>
            <c:idx val="7"/>
            <c:invertIfNegative val="0"/>
            <c:bubble3D val="0"/>
            <c:spPr>
              <a:solidFill>
                <a:srgbClr val="139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E-48EB-9CCC-9A5C03DE965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02-468E-9190-3AF86B189F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02-468E-9190-3AF86B189F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02-468E-9190-3AF86B189F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02-468E-9190-3AF86B189F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02-468E-9190-3AF86B189F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E-48EB-9CCC-9A5C03DE965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2E-48EB-9CCC-9A5C03DE965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E-48EB-9CCC-9A5C03DE96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'financování spotřeby'!$L$20:$L$27</c:f>
              <c:strCache>
                <c:ptCount val="8"/>
                <c:pt idx="0">
                  <c:v>Nepůjčil jsem si nikdy na nic</c:v>
                </c:pt>
                <c:pt idx="1">
                  <c:v>S hypotečním úvěrem</c:v>
                </c:pt>
                <c:pt idx="2">
                  <c:v>S úvěrem ze stavebního spoření</c:v>
                </c:pt>
                <c:pt idx="3">
                  <c:v>S půjčkou nebo úvěrem od rodiny, známých či přátel</c:v>
                </c:pt>
                <c:pt idx="4">
                  <c:v>S jiným spotřebitelským úvěrem či půjčkou</c:v>
                </c:pt>
                <c:pt idx="5">
                  <c:v>S nákupem na kreditní kartu</c:v>
                </c:pt>
                <c:pt idx="6">
                  <c:v>S kontokorentem</c:v>
                </c:pt>
                <c:pt idx="7">
                  <c:v>S nákupem na splátky</c:v>
                </c:pt>
              </c:strCache>
            </c:strRef>
          </c:cat>
          <c:val>
            <c:numRef>
              <c:f>'financování spotřeby'!$M$20:$M$27</c:f>
              <c:numCache>
                <c:formatCode>0%</c:formatCode>
                <c:ptCount val="8"/>
                <c:pt idx="0">
                  <c:v>0.19073798345068652</c:v>
                </c:pt>
                <c:pt idx="1">
                  <c:v>0.21904223958922472</c:v>
                </c:pt>
                <c:pt idx="2">
                  <c:v>0.25391358307078177</c:v>
                </c:pt>
                <c:pt idx="3">
                  <c:v>0.28667992565469552</c:v>
                </c:pt>
                <c:pt idx="4">
                  <c:v>0.31746168966272426</c:v>
                </c:pt>
                <c:pt idx="5">
                  <c:v>0.35907129873892996</c:v>
                </c:pt>
                <c:pt idx="6">
                  <c:v>0.37337999292661828</c:v>
                </c:pt>
                <c:pt idx="7">
                  <c:v>0.3824544940069885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E-48EB-9CCC-9A5C03DE9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301888"/>
        <c:axId val="41026112"/>
      </c:barChart>
      <c:catAx>
        <c:axId val="13930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26112"/>
        <c:crosses val="autoZero"/>
        <c:auto val="1"/>
        <c:lblAlgn val="ctr"/>
        <c:lblOffset val="100"/>
        <c:noMultiLvlLbl val="0"/>
      </c:catAx>
      <c:valAx>
        <c:axId val="41026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930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01563867016618"/>
          <c:y val="7.9161927449707369E-3"/>
          <c:w val="0.53451088145231851"/>
          <c:h val="0.94544327340359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79-4014-9790-1C1E66EBFE66}"/>
              </c:ext>
            </c:extLst>
          </c:dPt>
          <c:dPt>
            <c:idx val="1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79-4014-9790-1C1E66EBFE66}"/>
              </c:ext>
            </c:extLst>
          </c:dPt>
          <c:dPt>
            <c:idx val="2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79-4014-9790-1C1E66EBFE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'financování spotřeby'!$S$179:$S$192</c:f>
              <c:strCache>
                <c:ptCount val="14"/>
                <c:pt idx="0">
                  <c:v>Jednoduchost vyřízení</c:v>
                </c:pt>
                <c:pt idx="1">
                  <c:v>Rychlost vyřízení</c:v>
                </c:pt>
                <c:pt idx="2">
                  <c:v>Nižší úrok</c:v>
                </c:pt>
                <c:pt idx="3">
                  <c:v>Nižší poplatky</c:v>
                </c:pt>
                <c:pt idx="4">
                  <c:v>Předchozí zkušenost</c:v>
                </c:pt>
                <c:pt idx="5">
                  <c:v>Banka nepůjčuje tak malé částky</c:v>
                </c:pt>
                <c:pt idx="6">
                  <c:v>Zkusil/a jsem to, ale banka mi nepůjčila</c:v>
                </c:pt>
                <c:pt idx="7">
                  <c:v>Doporučení od známých nebo prodejce</c:v>
                </c:pt>
                <c:pt idx="8">
                  <c:v>Prodloužená záruka</c:v>
                </c:pt>
                <c:pt idx="9">
                  <c:v>Ani jsem se o to nepokoušel/a, banka by mi určitě nepůjčila</c:v>
                </c:pt>
                <c:pt idx="10">
                  <c:v>Banka na toto zboží nepůjčuje</c:v>
                </c:pt>
                <c:pt idx="11">
                  <c:v>Reklama (v TV nebo jinde)</c:v>
                </c:pt>
                <c:pt idx="12">
                  <c:v>Nechci, aby banka věděla, že si půjčuji</c:v>
                </c:pt>
                <c:pt idx="13">
                  <c:v>Jiný důvod:</c:v>
                </c:pt>
              </c:strCache>
            </c:strRef>
          </c:cat>
          <c:val>
            <c:numRef>
              <c:f>'financování spotřeby'!$T$179:$T$192</c:f>
              <c:numCache>
                <c:formatCode>0%</c:formatCode>
                <c:ptCount val="14"/>
                <c:pt idx="0">
                  <c:v>0.39184117469323609</c:v>
                </c:pt>
                <c:pt idx="1">
                  <c:v>0.30810495252916054</c:v>
                </c:pt>
                <c:pt idx="2">
                  <c:v>0.23834529098426357</c:v>
                </c:pt>
                <c:pt idx="3">
                  <c:v>0.13827618845306452</c:v>
                </c:pt>
                <c:pt idx="4">
                  <c:v>0.12051025062312171</c:v>
                </c:pt>
                <c:pt idx="5">
                  <c:v>8.2816517672622894E-2</c:v>
                </c:pt>
                <c:pt idx="6">
                  <c:v>7.9767719423621763E-2</c:v>
                </c:pt>
                <c:pt idx="7">
                  <c:v>5.8817412084956638E-2</c:v>
                </c:pt>
                <c:pt idx="8">
                  <c:v>5.7734202937110332E-2</c:v>
                </c:pt>
                <c:pt idx="9">
                  <c:v>4.8462026750053698E-2</c:v>
                </c:pt>
                <c:pt idx="10">
                  <c:v>3.6967291792492064E-2</c:v>
                </c:pt>
                <c:pt idx="11">
                  <c:v>2.3507010484811689E-2</c:v>
                </c:pt>
                <c:pt idx="12">
                  <c:v>1.5384325277053124E-2</c:v>
                </c:pt>
                <c:pt idx="13">
                  <c:v>0.13888193645488578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9-4014-9790-1C1E66EBF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88306208"/>
        <c:axId val="473314112"/>
      </c:barChart>
      <c:catAx>
        <c:axId val="88306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3314112"/>
        <c:crosses val="autoZero"/>
        <c:auto val="1"/>
        <c:lblAlgn val="ctr"/>
        <c:lblOffset val="100"/>
        <c:noMultiLvlLbl val="0"/>
      </c:catAx>
      <c:valAx>
        <c:axId val="4733141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830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21208129234246"/>
          <c:y val="2.9429640092565382E-2"/>
          <c:w val="0.55878791870765754"/>
          <c:h val="0.941140719814869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8A79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41-4FF8-9D0E-8B840152A6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41-4FF8-9D0E-8B840152A6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41-4FF8-9D0E-8B840152A6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41-4FF8-9D0E-8B840152A6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41-4FF8-9D0E-8B840152A6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41-4FF8-9D0E-8B840152A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'financování spotřeby'!$L$355:$L$361</c:f>
              <c:strCache>
                <c:ptCount val="7"/>
                <c:pt idx="0">
                  <c:v>Neměl/a jsem dostatek hotovosti</c:v>
                </c:pt>
                <c:pt idx="1">
                  <c:v>Výhodná akce na splátky (např. malý nebo nulový úrok)</c:v>
                </c:pt>
                <c:pt idx="2">
                  <c:v>Nechtěl/a jsem čekat a šetřit</c:v>
                </c:pt>
                <c:pt idx="3">
                  <c:v>Nechtěl/a jsem sahat na úspory</c:v>
                </c:pt>
                <c:pt idx="4">
                  <c:v>Nemám možnost šetřit</c:v>
                </c:pt>
                <c:pt idx="5">
                  <c:v>Nebyl čas šetřit – šlo o zboží v akci</c:v>
                </c:pt>
                <c:pt idx="6">
                  <c:v>Jiný důvod</c:v>
                </c:pt>
              </c:strCache>
            </c:strRef>
          </c:cat>
          <c:val>
            <c:numRef>
              <c:f>'financování spotřeby'!$M$355:$M$361</c:f>
              <c:numCache>
                <c:formatCode>0%</c:formatCode>
                <c:ptCount val="7"/>
                <c:pt idx="0">
                  <c:v>0.57422049365468675</c:v>
                </c:pt>
                <c:pt idx="1">
                  <c:v>0.20754501511267126</c:v>
                </c:pt>
                <c:pt idx="2">
                  <c:v>0.11734434224565021</c:v>
                </c:pt>
                <c:pt idx="3">
                  <c:v>0.1144816130510149</c:v>
                </c:pt>
                <c:pt idx="4">
                  <c:v>5.9744768173856641E-2</c:v>
                </c:pt>
                <c:pt idx="5">
                  <c:v>3.2002022334428122E-2</c:v>
                </c:pt>
                <c:pt idx="6">
                  <c:v>0.10468159580617956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C-4D52-951F-14FE18C8F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160080896"/>
        <c:axId val="47747584"/>
      </c:barChart>
      <c:catAx>
        <c:axId val="160080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747584"/>
        <c:crosses val="autoZero"/>
        <c:auto val="1"/>
        <c:lblAlgn val="ctr"/>
        <c:lblOffset val="100"/>
        <c:noMultiLvlLbl val="0"/>
      </c:catAx>
      <c:valAx>
        <c:axId val="477475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008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93474130373964"/>
          <c:y val="2.5237990456173517E-2"/>
          <c:w val="0.51554048830009314"/>
          <c:h val="0.949524019087652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39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8-4749-B41D-392AF433DE6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28-4749-B41D-392AF433DE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FA-4CED-B89E-570133251B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FA-4CED-B89E-570133251B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FA-4CED-B89E-570133251B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FA-4CED-B89E-570133251BF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FA-4CED-B89E-570133251BF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FA-4CED-B89E-570133251BF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FA-4CED-B89E-570133251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cs-CZ"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'financování spotřeby'!$M$387:$M$394</c:f>
              <c:strCache>
                <c:ptCount val="7"/>
                <c:pt idx="0">
                  <c:v>Do 20 000 Kč</c:v>
                </c:pt>
                <c:pt idx="1">
                  <c:v>20 001 - 50 000</c:v>
                </c:pt>
                <c:pt idx="2">
                  <c:v>50 001 - 100 000</c:v>
                </c:pt>
                <c:pt idx="3">
                  <c:v>100 001 - 200 000</c:v>
                </c:pt>
                <c:pt idx="4">
                  <c:v>200 001 - 300 000</c:v>
                </c:pt>
                <c:pt idx="5">
                  <c:v>300 001 - 500 000</c:v>
                </c:pt>
                <c:pt idx="6">
                  <c:v>Více něž 500 000 Kč</c:v>
                </c:pt>
              </c:strCache>
            </c:strRef>
          </c:cat>
          <c:val>
            <c:numRef>
              <c:f>'financování spotřeby'!$N$387:$N$394</c:f>
              <c:numCache>
                <c:formatCode>0%</c:formatCode>
                <c:ptCount val="8"/>
                <c:pt idx="0">
                  <c:v>0.18554348286059935</c:v>
                </c:pt>
                <c:pt idx="1">
                  <c:v>0.13408650508710249</c:v>
                </c:pt>
                <c:pt idx="2">
                  <c:v>0.12480832834383378</c:v>
                </c:pt>
                <c:pt idx="3">
                  <c:v>0.14786148601689869</c:v>
                </c:pt>
                <c:pt idx="4">
                  <c:v>0.131951212632961</c:v>
                </c:pt>
                <c:pt idx="5">
                  <c:v>9.0163538935710136E-2</c:v>
                </c:pt>
                <c:pt idx="6">
                  <c:v>0.11143080738607453</c:v>
                </c:pt>
                <c:pt idx="7">
                  <c:v>7.4154638736821307E-2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8-4749-B41D-392AF433D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603520"/>
        <c:axId val="47769856"/>
      </c:barChart>
      <c:catAx>
        <c:axId val="162603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cs-CZ"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769856"/>
        <c:crosses val="autoZero"/>
        <c:auto val="1"/>
        <c:lblAlgn val="ctr"/>
        <c:lblOffset val="100"/>
        <c:noMultiLvlLbl val="0"/>
      </c:catAx>
      <c:valAx>
        <c:axId val="477698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2603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cs-CZ" sz="1800" b="0" i="0" u="none" strike="noStrike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74710798064077"/>
          <c:y val="0.23647742932956817"/>
          <c:w val="0.49754502037442139"/>
          <c:h val="0.7355521220400529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393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CB-4667-981E-622B38EDB181}"/>
              </c:ext>
            </c:extLst>
          </c:dPt>
          <c:dPt>
            <c:idx val="1"/>
            <c:bubble3D val="0"/>
            <c:spPr>
              <a:solidFill>
                <a:srgbClr val="1AB3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B-4667-981E-622B38EDB181}"/>
              </c:ext>
            </c:extLst>
          </c:dPt>
          <c:dPt>
            <c:idx val="2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CB-4667-981E-622B38EDB181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CB-4667-981E-622B38EDB18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CB-4667-981E-622B38EDB181}"/>
              </c:ext>
            </c:extLst>
          </c:dPt>
          <c:dLbls>
            <c:dLbl>
              <c:idx val="0"/>
              <c:layout>
                <c:manualLayout>
                  <c:x val="7.9119495628790074E-2"/>
                  <c:y val="-8.1368577833829947E-2"/>
                </c:manualLayout>
              </c:layout>
              <c:tx>
                <c:rich>
                  <a:bodyPr/>
                  <a:lstStyle/>
                  <a:p>
                    <a:fld id="{1E90889D-623D-4F77-9DF2-5E5F9698D2DB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30 %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CB-4667-981E-622B38EDB181}"/>
                </c:ext>
              </c:extLst>
            </c:dLbl>
            <c:dLbl>
              <c:idx val="1"/>
              <c:layout>
                <c:manualLayout>
                  <c:x val="-0.25799835531127191"/>
                  <c:y val="-1.7799376401150386E-2"/>
                </c:manualLayout>
              </c:layout>
              <c:tx>
                <c:rich>
                  <a:bodyPr/>
                  <a:lstStyle/>
                  <a:p>
                    <a:fld id="{2C6FF21F-C8E1-4723-B3F9-AF10D38E970A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43 %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CB-4667-981E-622B38EDB181}"/>
                </c:ext>
              </c:extLst>
            </c:dLbl>
            <c:dLbl>
              <c:idx val="2"/>
              <c:layout>
                <c:manualLayout>
                  <c:x val="-0.10835930923073425"/>
                  <c:y val="-1.7799376401150292E-2"/>
                </c:manualLayout>
              </c:layout>
              <c:tx>
                <c:rich>
                  <a:bodyPr/>
                  <a:lstStyle/>
                  <a:p>
                    <a:fld id="{734D34D7-44E0-450A-9FA7-28424C559022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16 %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CB-4667-981E-622B38EDB181}"/>
                </c:ext>
              </c:extLst>
            </c:dLbl>
            <c:dLbl>
              <c:idx val="3"/>
              <c:layout>
                <c:manualLayout>
                  <c:x val="-7.7399506593381587E-2"/>
                  <c:y val="-0.11951009869343768"/>
                </c:manualLayout>
              </c:layout>
              <c:tx>
                <c:rich>
                  <a:bodyPr/>
                  <a:lstStyle/>
                  <a:p>
                    <a:fld id="{4B60A9CE-96FB-4DED-8328-3498B4D9401D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7 %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CB-4667-981E-622B38EDB181}"/>
                </c:ext>
              </c:extLst>
            </c:dLbl>
            <c:dLbl>
              <c:idx val="4"/>
              <c:layout>
                <c:manualLayout>
                  <c:x val="-1.2613107218637944E-16"/>
                  <c:y val="-0.12713840286535924"/>
                </c:manualLayout>
              </c:layout>
              <c:tx>
                <c:rich>
                  <a:bodyPr/>
                  <a:lstStyle/>
                  <a:p>
                    <a:fld id="{FD7C1A26-4BD7-4B19-B9A8-652ECB68AFA7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FCB-4667-981E-622B38ED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'financování spotřeby'!$I$448:$I$452</c:f>
              <c:strCache>
                <c:ptCount val="5"/>
                <c:pt idx="0">
                  <c:v>Vůbec se neobávám</c:v>
                </c:pt>
                <c:pt idx="1">
                  <c:v>Spíše se neobávám</c:v>
                </c:pt>
                <c:pt idx="2">
                  <c:v>Spíše se obávám</c:v>
                </c:pt>
                <c:pt idx="3">
                  <c:v>Velmi se obávám</c:v>
                </c:pt>
                <c:pt idx="4">
                  <c:v>Nevím</c:v>
                </c:pt>
              </c:strCache>
            </c:strRef>
          </c:cat>
          <c:val>
            <c:numRef>
              <c:f>'financování spotřeby'!$J$448:$J$452</c:f>
              <c:numCache>
                <c:formatCode>0%</c:formatCode>
                <c:ptCount val="5"/>
                <c:pt idx="0">
                  <c:v>0.30064819821870753</c:v>
                </c:pt>
                <c:pt idx="1">
                  <c:v>0.4291339242740797</c:v>
                </c:pt>
                <c:pt idx="2">
                  <c:v>0.15638443650807149</c:v>
                </c:pt>
                <c:pt idx="3">
                  <c:v>7.4334630124874665E-2</c:v>
                </c:pt>
                <c:pt idx="4">
                  <c:v>3.9498810874268223E-2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CB-4667-981E-622B38EDB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8086056889024"/>
          <c:y val="0.10143481303765524"/>
          <c:w val="0.6314865643054578"/>
          <c:h val="0.81381679275642993"/>
        </c:manualLayout>
      </c:layout>
      <c:doughnutChart>
        <c:varyColors val="1"/>
        <c:ser>
          <c:idx val="0"/>
          <c:order val="0"/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99-48A4-A723-DDB11761A555}"/>
              </c:ext>
            </c:extLst>
          </c:dPt>
          <c:dPt>
            <c:idx val="1"/>
            <c:bubble3D val="0"/>
            <c:spPr>
              <a:solidFill>
                <a:srgbClr val="18A79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99-48A4-A723-DDB11761A555}"/>
              </c:ext>
            </c:extLst>
          </c:dPt>
          <c:dLbls>
            <c:dLbl>
              <c:idx val="0"/>
              <c:layout>
                <c:manualLayout>
                  <c:x val="0.12300541009704659"/>
                  <c:y val="-0.1001185129904427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Určitě + </a:t>
                    </a:r>
                    <a:r>
                      <a:rPr lang="en-US" dirty="0" err="1"/>
                      <a:t>spíše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ano</a:t>
                    </a:r>
                    <a:r>
                      <a:rPr lang="en-US" baseline="0" dirty="0"/>
                      <a:t>
10 %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9-48A4-A723-DDB11761A555}"/>
                </c:ext>
              </c:extLst>
            </c:dLbl>
            <c:dLbl>
              <c:idx val="1"/>
              <c:layout>
                <c:manualLayout>
                  <c:x val="-0.1640072134627289"/>
                  <c:y val="6.67456753269618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Určitě + spíše ne</a:t>
                    </a:r>
                    <a:r>
                      <a:rPr lang="en-US" baseline="0" dirty="0"/>
                      <a:t>
90 %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99-48A4-A723-DDB11761A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'financování spotřeby'!$H$403:$H$404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'financování spotřeby'!$I$403:$I$404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99-48A4-A723-DDB11761A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13938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799086989799902E-3"/>
                  <c:y val="-0.388142014531038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47-42FB-8FD2-57753CFAC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'financování spotřeby'!$Q$4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'financování spotřeby'!$R$4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7-42FB-8FD2-57753CFA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749760"/>
        <c:axId val="41029568"/>
      </c:barChart>
      <c:catAx>
        <c:axId val="14974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029568"/>
        <c:crosses val="autoZero"/>
        <c:auto val="1"/>
        <c:lblAlgn val="ctr"/>
        <c:lblOffset val="100"/>
        <c:noMultiLvlLbl val="0"/>
      </c:catAx>
      <c:valAx>
        <c:axId val="41029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974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Index rizikového</a:t>
            </a:r>
            <a:r>
              <a:rPr lang="cs-CZ" b="1" baseline="0" dirty="0"/>
              <a:t> zadlužování 2020</a:t>
            </a:r>
            <a:endParaRPr lang="cs-CZ" b="1" dirty="0"/>
          </a:p>
        </c:rich>
      </c:tx>
      <c:layout>
        <c:manualLayout>
          <c:xMode val="edge"/>
          <c:yMode val="edge"/>
          <c:x val="0.1266773495451278"/>
          <c:y val="4.4461451739061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955219040879693"/>
          <c:y val="0.23771264233932923"/>
          <c:w val="0.41324589543762996"/>
          <c:h val="0.67859543737624173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93-4C47-BE09-B177120FD1BB}"/>
              </c:ext>
            </c:extLst>
          </c:dPt>
          <c:dPt>
            <c:idx val="1"/>
            <c:bubble3D val="0"/>
            <c:spPr>
              <a:solidFill>
                <a:srgbClr val="1393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A-4222-8DFC-EE5A584A447E}"/>
              </c:ext>
            </c:extLst>
          </c:dPt>
          <c:dLbls>
            <c:dLbl>
              <c:idx val="0"/>
              <c:layout>
                <c:manualLayout>
                  <c:x val="0.14518865199756001"/>
                  <c:y val="-5.0678963523306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8093943371104"/>
                      <c:h val="0.12102018381611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93-4C47-BE09-B177120FD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1"/>
                <c:pt idx="0">
                  <c:v>Rizikově zadlužení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3-4C47-BE09-B177120FD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Na co bych</a:t>
            </a:r>
            <a:r>
              <a:rPr lang="cs-CZ" baseline="0" dirty="0"/>
              <a:t> si nikdy nepůjčil:</a:t>
            </a:r>
            <a:endParaRPr lang="cs-CZ" dirty="0"/>
          </a:p>
        </c:rich>
      </c:tx>
      <c:layout>
        <c:manualLayout>
          <c:xMode val="edge"/>
          <c:yMode val="edge"/>
          <c:x val="0.33532960988112842"/>
          <c:y val="9.70526004078883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117754811898514"/>
          <c:y val="5.1387461459403906E-2"/>
          <c:w val="0.66882245188101486"/>
          <c:h val="0.928485378176648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'D:\Dokumenty\2019\V0219_ČBA\výstupy\[tabulky_vše_grafy.xlsx]porovnání s půjčkou bez půjčky'!$D$39</c:f>
              <c:strCache>
                <c:ptCount val="1"/>
                <c:pt idx="0">
                  <c:v>zkušenost  s půjčkou</c:v>
                </c:pt>
              </c:strCache>
            </c:strRef>
          </c:tx>
          <c:spPr>
            <a:solidFill>
              <a:srgbClr val="13938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66601776332844E-2"/>
                  <c:y val="2.91161622192185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12-4687-AAB5-27C2D1E3B717}"/>
                </c:ext>
              </c:extLst>
            </c:dLbl>
            <c:dLbl>
              <c:idx val="1"/>
              <c:layout>
                <c:manualLayout>
                  <c:x val="5.0856864755712185E-3"/>
                  <c:y val="2.42631501019721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12-4687-AAB5-27C2D1E3B717}"/>
                </c:ext>
              </c:extLst>
            </c:dLbl>
            <c:dLbl>
              <c:idx val="2"/>
              <c:layout>
                <c:manualLayout>
                  <c:x val="-5.0856864755712185E-3"/>
                  <c:y val="1.6984205071380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12-4687-AAB5-27C2D1E3B717}"/>
                </c:ext>
              </c:extLst>
            </c:dLbl>
            <c:dLbl>
              <c:idx val="3"/>
              <c:layout>
                <c:manualLayout>
                  <c:x val="0"/>
                  <c:y val="2.18368350917748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12-4687-AAB5-27C2D1E3B717}"/>
                </c:ext>
              </c:extLst>
            </c:dLbl>
            <c:dLbl>
              <c:idx val="4"/>
              <c:layout>
                <c:manualLayout>
                  <c:x val="0"/>
                  <c:y val="1.21315750509860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12-4687-AAB5-27C2D1E3B717}"/>
                </c:ext>
              </c:extLst>
            </c:dLbl>
            <c:dLbl>
              <c:idx val="5"/>
              <c:layout>
                <c:manualLayout>
                  <c:x val="-8.4761441259520315E-3"/>
                  <c:y val="2.42631501019720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12-4687-AAB5-27C2D1E3B717}"/>
                </c:ext>
              </c:extLst>
            </c:dLbl>
            <c:dLbl>
              <c:idx val="6"/>
              <c:layout>
                <c:manualLayout>
                  <c:x val="1.695228825190344E-3"/>
                  <c:y val="9.70564213764083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12-4687-AAB5-27C2D1E3B717}"/>
                </c:ext>
              </c:extLst>
            </c:dLbl>
            <c:dLbl>
              <c:idx val="7"/>
              <c:layout>
                <c:manualLayout>
                  <c:x val="-3.3904576503808745E-3"/>
                  <c:y val="1.69842050713805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12-4687-AAB5-27C2D1E3B717}"/>
                </c:ext>
              </c:extLst>
            </c:dLbl>
            <c:dLbl>
              <c:idx val="8"/>
              <c:layout>
                <c:manualLayout>
                  <c:x val="-3.3905243916731429E-3"/>
                  <c:y val="1.819755362490507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>
                        <a:solidFill>
                          <a:srgbClr val="139383"/>
                        </a:solidFill>
                      </a:defRPr>
                    </a:pPr>
                    <a:r>
                      <a:rPr lang="en-US">
                        <a:solidFill>
                          <a:srgbClr val="139383"/>
                        </a:solidFill>
                      </a:rPr>
                      <a:t>20 %</a:t>
                    </a:r>
                    <a:endParaRPr lang="en-US" dirty="0">
                      <a:solidFill>
                        <a:srgbClr val="13938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164596040319211E-2"/>
                      <c:h val="4.7385932149151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812-4687-AAB5-27C2D1E3B717}"/>
                </c:ext>
              </c:extLst>
            </c:dLbl>
            <c:dLbl>
              <c:idx val="9"/>
              <c:layout>
                <c:manualLayout>
                  <c:x val="-1.6952288251904685E-3"/>
                  <c:y val="9.70526004078883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12-4687-AAB5-27C2D1E3B717}"/>
                </c:ext>
              </c:extLst>
            </c:dLbl>
            <c:dLbl>
              <c:idx val="10"/>
              <c:layout>
                <c:manualLayout>
                  <c:x val="-8.4761441259520315E-3"/>
                  <c:y val="1.45578900611832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12-4687-AAB5-27C2D1E3B717}"/>
                </c:ext>
              </c:extLst>
            </c:dLbl>
            <c:dLbl>
              <c:idx val="11"/>
              <c:layout>
                <c:manualLayout>
                  <c:x val="-1.6952288251904063E-3"/>
                  <c:y val="1.94107111300036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12-4687-AAB5-27C2D1E3B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139383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'porovnání má nemá půjčku'!$B$6:$B$17</c:f>
              <c:strCache>
                <c:ptCount val="12"/>
                <c:pt idx="0">
                  <c:v>Zážitky / dovolená</c:v>
                </c:pt>
                <c:pt idx="1">
                  <c:v>Sportovní vybavení</c:v>
                </c:pt>
                <c:pt idx="2">
                  <c:v>Splacení předchozí/jiné půjčky</c:v>
                </c:pt>
                <c:pt idx="3">
                  <c:v>Spotřební elektronika (TV, telefon, PC…)</c:v>
                </c:pt>
                <c:pt idx="4">
                  <c:v>Bílé elektro (lednice, pračka…)</c:v>
                </c:pt>
                <c:pt idx="5">
                  <c:v>Vybavení bytu (nábytek)</c:v>
                </c:pt>
                <c:pt idx="6">
                  <c:v>Auto / motorka</c:v>
                </c:pt>
                <c:pt idx="7">
                  <c:v>Půjčka pro člena rodiny / děti</c:v>
                </c:pt>
                <c:pt idx="8">
                  <c:v>Vzdělání (kurzy apod.)</c:v>
                </c:pt>
                <c:pt idx="9">
                  <c:v>Lékařský zákrok (zuby, nadstandardní péče)</c:v>
                </c:pt>
                <c:pt idx="10">
                  <c:v>Rekonstrukce bytu (koupelna, podlahy, okna)</c:v>
                </c:pt>
                <c:pt idx="11">
                  <c:v>Něco jiného</c:v>
                </c:pt>
              </c:strCache>
            </c:strRef>
          </c:cat>
          <c:val>
            <c:numRef>
              <c:f>'porovnání má nemá půjčku'!$D$6:$D$17</c:f>
              <c:numCache>
                <c:formatCode>0%</c:formatCode>
                <c:ptCount val="12"/>
                <c:pt idx="0">
                  <c:v>0.80100000000000005</c:v>
                </c:pt>
                <c:pt idx="1">
                  <c:v>0.57499999999999996</c:v>
                </c:pt>
                <c:pt idx="2">
                  <c:v>0.41799999999999998</c:v>
                </c:pt>
                <c:pt idx="3">
                  <c:v>0.32500000000000001</c:v>
                </c:pt>
                <c:pt idx="4">
                  <c:v>0.157</c:v>
                </c:pt>
                <c:pt idx="5">
                  <c:v>0.151</c:v>
                </c:pt>
                <c:pt idx="6">
                  <c:v>0.16</c:v>
                </c:pt>
                <c:pt idx="7">
                  <c:v>0.222</c:v>
                </c:pt>
                <c:pt idx="8">
                  <c:v>0.20300000000000001</c:v>
                </c:pt>
                <c:pt idx="9">
                  <c:v>0.105</c:v>
                </c:pt>
                <c:pt idx="10">
                  <c:v>5.0999999999999997E-2</c:v>
                </c:pt>
                <c:pt idx="11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A-4384-91CB-D1B16C359BA9}"/>
            </c:ext>
          </c:extLst>
        </c:ser>
        <c:ser>
          <c:idx val="1"/>
          <c:order val="1"/>
          <c:tx>
            <c:strRef>
              <c:f>'D:\Dokumenty\2019\V0219_ČBA\výstupy\[tabulky_vše_grafy.xlsx]porovnání s půjčkou bez půjčky'!$E$39</c:f>
              <c:strCache>
                <c:ptCount val="1"/>
                <c:pt idx="0">
                  <c:v>bez půjčky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12-4687-AAB5-27C2D1E3B7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12-4687-AAB5-27C2D1E3B7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812-4687-AAB5-27C2D1E3B7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812-4687-AAB5-27C2D1E3B7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812-4687-AAB5-27C2D1E3B71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12-4687-AAB5-27C2D1E3B71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812-4687-AAB5-27C2D1E3B71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12-4687-AAB5-27C2D1E3B71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812-4687-AAB5-27C2D1E3B71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12-4687-AAB5-27C2D1E3B71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12-4687-AAB5-27C2D1E3B71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12-4687-AAB5-27C2D1E3B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'porovnání má nemá půjčku'!$B$6:$B$17</c:f>
              <c:strCache>
                <c:ptCount val="12"/>
                <c:pt idx="0">
                  <c:v>Zážitky / dovolená</c:v>
                </c:pt>
                <c:pt idx="1">
                  <c:v>Sportovní vybavení</c:v>
                </c:pt>
                <c:pt idx="2">
                  <c:v>Splacení předchozí/jiné půjčky</c:v>
                </c:pt>
                <c:pt idx="3">
                  <c:v>Spotřební elektronika (TV, telefon, PC…)</c:v>
                </c:pt>
                <c:pt idx="4">
                  <c:v>Bílé elektro (lednice, pračka…)</c:v>
                </c:pt>
                <c:pt idx="5">
                  <c:v>Vybavení bytu (nábytek)</c:v>
                </c:pt>
                <c:pt idx="6">
                  <c:v>Auto / motorka</c:v>
                </c:pt>
                <c:pt idx="7">
                  <c:v>Půjčka pro člena rodiny / děti</c:v>
                </c:pt>
                <c:pt idx="8">
                  <c:v>Vzdělání (kurzy apod.)</c:v>
                </c:pt>
                <c:pt idx="9">
                  <c:v>Lékařský zákrok (zuby, nadstandardní péče)</c:v>
                </c:pt>
                <c:pt idx="10">
                  <c:v>Rekonstrukce bytu (koupelna, podlahy, okna)</c:v>
                </c:pt>
                <c:pt idx="11">
                  <c:v>Něco jiného</c:v>
                </c:pt>
              </c:strCache>
            </c:strRef>
          </c:cat>
          <c:val>
            <c:numRef>
              <c:f>'porovnání má nemá půjčku'!$F$6:$F$17</c:f>
              <c:numCache>
                <c:formatCode>0%</c:formatCode>
                <c:ptCount val="12"/>
                <c:pt idx="0">
                  <c:v>0.84199999999999997</c:v>
                </c:pt>
                <c:pt idx="1">
                  <c:v>0.70299999999999996</c:v>
                </c:pt>
                <c:pt idx="2">
                  <c:v>0.61599999999999999</c:v>
                </c:pt>
                <c:pt idx="3">
                  <c:v>0.61099999999999999</c:v>
                </c:pt>
                <c:pt idx="4">
                  <c:v>0.40600000000000003</c:v>
                </c:pt>
                <c:pt idx="5">
                  <c:v>0.38900000000000001</c:v>
                </c:pt>
                <c:pt idx="6">
                  <c:v>0.35199999999999998</c:v>
                </c:pt>
                <c:pt idx="7">
                  <c:v>0.34799999999999998</c:v>
                </c:pt>
                <c:pt idx="8">
                  <c:v>0.27200000000000002</c:v>
                </c:pt>
                <c:pt idx="9">
                  <c:v>0.158</c:v>
                </c:pt>
                <c:pt idx="10">
                  <c:v>0.13900000000000001</c:v>
                </c:pt>
                <c:pt idx="11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A-4384-91CB-D1B16C359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281920"/>
        <c:axId val="43956416"/>
      </c:barChart>
      <c:catAx>
        <c:axId val="51281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>
                <a:solidFill>
                  <a:schemeClr val="bg2">
                    <a:lumMod val="50000"/>
                  </a:schemeClr>
                </a:solidFill>
              </a:defRPr>
            </a:pPr>
            <a:endParaRPr lang="cs-CZ"/>
          </a:p>
        </c:txPr>
        <c:crossAx val="43956416"/>
        <c:crosses val="autoZero"/>
        <c:auto val="1"/>
        <c:lblAlgn val="ctr"/>
        <c:lblOffset val="100"/>
        <c:noMultiLvlLbl val="0"/>
      </c:catAx>
      <c:valAx>
        <c:axId val="4395641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28192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75083139627855888"/>
          <c:y val="0.68881459227877784"/>
          <c:w val="0.24916865357485726"/>
          <c:h val="0.1326067124864474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71131342957131"/>
          <c:y val="2.7278363298202109E-2"/>
          <c:w val="0.47938306539807524"/>
          <c:h val="0.6847480363776599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393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65-4EE4-AC5D-FAACD40BF8EE}"/>
              </c:ext>
            </c:extLst>
          </c:dPt>
          <c:dPt>
            <c:idx val="1"/>
            <c:bubble3D val="0"/>
            <c:spPr>
              <a:solidFill>
                <a:srgbClr val="1DB3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65-4EE4-AC5D-FAACD40BF8E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65-4EE4-AC5D-FAACD40BF8EE}"/>
              </c:ext>
            </c:extLst>
          </c:dPt>
          <c:dLbls>
            <c:dLbl>
              <c:idx val="0"/>
              <c:layout>
                <c:manualLayout>
                  <c:x val="0.16666666666666666"/>
                  <c:y val="-7.4395536267823931E-3"/>
                </c:manualLayout>
              </c:layout>
              <c:tx>
                <c:rich>
                  <a:bodyPr/>
                  <a:lstStyle/>
                  <a:p>
                    <a:fld id="{AA6DBE5C-CA66-40E7-B1F4-63A24275F25E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70 %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65-4EE4-AC5D-FAACD40BF8EE}"/>
                </c:ext>
              </c:extLst>
            </c:dLbl>
            <c:dLbl>
              <c:idx val="1"/>
              <c:layout>
                <c:manualLayout>
                  <c:x val="-0.17534722222222221"/>
                  <c:y val="9.4234345939243652E-2"/>
                </c:manualLayout>
              </c:layout>
              <c:tx>
                <c:rich>
                  <a:bodyPr/>
                  <a:lstStyle/>
                  <a:p>
                    <a:fld id="{9FE40072-4FB8-4EE7-A390-F1A0F7985F22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16 %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65-4EE4-AC5D-FAACD40BF8EE}"/>
                </c:ext>
              </c:extLst>
            </c:dLbl>
            <c:dLbl>
              <c:idx val="2"/>
              <c:layout>
                <c:manualLayout>
                  <c:x val="-0.15104166666666669"/>
                  <c:y val="-5.4556726596404218E-2"/>
                </c:manualLayout>
              </c:layout>
              <c:tx>
                <c:rich>
                  <a:bodyPr/>
                  <a:lstStyle/>
                  <a:p>
                    <a:fld id="{ACD32221-A876-4A30-A84F-90DD004AB6AB}" type="CATEGORYNAME">
                      <a:rPr lang="pl-PL"/>
                      <a:pPr/>
                      <a:t>[NÁZEV KATEGORIE]</a:t>
                    </a:fld>
                    <a:r>
                      <a:rPr lang="pl-PL" baseline="0" dirty="0"/>
                      <a:t>
13 %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65-4EE4-AC5D-FAACD40BF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'financování spotřeby'!$J$467:$L$467</c:f>
              <c:strCache>
                <c:ptCount val="3"/>
                <c:pt idx="0">
                  <c:v>Budu klidný/á, pokud celková výše splátek nepřekročí 20 % našich příjmů</c:v>
                </c:pt>
                <c:pt idx="1">
                  <c:v>Budu klidný/á, pokud celková výše splátek nepřekročí 50 % našich příjmů</c:v>
                </c:pt>
                <c:pt idx="2">
                  <c:v>Je mi to jedno, neřeším to</c:v>
                </c:pt>
              </c:strCache>
            </c:strRef>
          </c:cat>
          <c:val>
            <c:numRef>
              <c:f>'financování spotřeby'!$J$468:$L$468</c:f>
              <c:numCache>
                <c:formatCode>0%</c:formatCode>
                <c:ptCount val="3"/>
                <c:pt idx="0">
                  <c:v>0.7</c:v>
                </c:pt>
                <c:pt idx="1">
                  <c:v>0.16</c:v>
                </c:pt>
                <c:pt idx="2">
                  <c:v>0.13430592068696728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65-4EE4-AC5D-FAACD40BF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86240200367108"/>
          <c:y val="5.1387461459403906E-2"/>
          <c:w val="0.56420391354093624"/>
          <c:h val="0.92848537817664878"/>
        </c:manualLayout>
      </c:layout>
      <c:barChart>
        <c:barDir val="bar"/>
        <c:grouping val="clustered"/>
        <c:varyColors val="0"/>
        <c:ser>
          <c:idx val="1"/>
          <c:order val="0"/>
          <c:tx>
            <c:v>zkušenost s půjčkou</c:v>
          </c:tx>
          <c:spPr>
            <a:solidFill>
              <a:srgbClr val="13938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919600099584575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5-4822-8604-3542896072B3}"/>
                </c:ext>
              </c:extLst>
            </c:dLbl>
            <c:dLbl>
              <c:idx val="1"/>
              <c:layout>
                <c:manualLayout>
                  <c:x val="0"/>
                  <c:y val="7.439553626782415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A5-4822-8604-3542896072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A5-4822-8604-3542896072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A5-4822-8604-3542896072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A5-4822-8604-3542896072B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A5-4822-8604-3542896072B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A5-4822-8604-3542896072B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A5-4822-8604-3542896072B3}"/>
                </c:ext>
              </c:extLst>
            </c:dLbl>
            <c:dLbl>
              <c:idx val="8"/>
              <c:layout>
                <c:manualLayout>
                  <c:x val="-1.6645167750525458E-3"/>
                  <c:y val="2.23186608803471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A5-4822-8604-354289607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139383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'porovnání má nemá půjčku'!$B$35:$B$43</c:f>
              <c:strCache>
                <c:ptCount val="9"/>
                <c:pt idx="0">
                  <c:v>Budu vyjednávat o odkladu splátek s poskytovatelem půjčky</c:v>
                </c:pt>
                <c:pt idx="1">
                  <c:v>Pokusím se půjčky konsolidovat (spojit dohromady) v bance</c:v>
                </c:pt>
                <c:pt idx="2">
                  <c:v>Půjčím si od příbuzných nebo známých</c:v>
                </c:pt>
                <c:pt idx="3">
                  <c:v>Půjčím si od zaměstnavatele</c:v>
                </c:pt>
                <c:pt idx="4">
                  <c:v>Půjčím si na splátky v bance</c:v>
                </c:pt>
                <c:pt idx="5">
                  <c:v>Nebudu splácet, dokud nebudu mít dostatek peněz na splátky</c:v>
                </c:pt>
                <c:pt idx="6">
                  <c:v>Neřešil/a bych to</c:v>
                </c:pt>
                <c:pt idx="7">
                  <c:v>Půjčím si na splátky od nebankovní společnosti</c:v>
                </c:pt>
                <c:pt idx="8">
                  <c:v>Jiné:</c:v>
                </c:pt>
              </c:strCache>
            </c:strRef>
          </c:cat>
          <c:val>
            <c:numRef>
              <c:f>'porovnání má nemá půjčku'!$F$35:$F$43</c:f>
              <c:numCache>
                <c:formatCode>###0%</c:formatCode>
                <c:ptCount val="9"/>
                <c:pt idx="0">
                  <c:v>0.62829321923586157</c:v>
                </c:pt>
                <c:pt idx="1">
                  <c:v>0.41145702605925505</c:v>
                </c:pt>
                <c:pt idx="2">
                  <c:v>0.36311143750273833</c:v>
                </c:pt>
                <c:pt idx="3">
                  <c:v>4.8378166898181266E-2</c:v>
                </c:pt>
                <c:pt idx="4">
                  <c:v>3.3745109412806507E-2</c:v>
                </c:pt>
                <c:pt idx="5">
                  <c:v>2.0544079295117815E-2</c:v>
                </c:pt>
                <c:pt idx="6">
                  <c:v>1.5478973435705973E-2</c:v>
                </c:pt>
                <c:pt idx="7">
                  <c:v>1.2179758124992208E-2</c:v>
                </c:pt>
                <c:pt idx="8">
                  <c:v>9.6716388966869501E-2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D-45BF-80F9-A54453A5C491}"/>
            </c:ext>
          </c:extLst>
        </c:ser>
        <c:ser>
          <c:idx val="0"/>
          <c:order val="1"/>
          <c:tx>
            <c:v>bez půjčky</c:v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444444444445716E-3"/>
                  <c:y val="1.1365853408275754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A5-4822-8604-3542896072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A5-4822-8604-3542896072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A5-4822-8604-3542896072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A5-4822-8604-3542896072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A5-4822-8604-3542896072B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A5-4822-8604-3542896072B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A5-4822-8604-3542896072B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A5-4822-8604-3542896072B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A5-4822-8604-354289607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'porovnání má nemá půjčku'!$B$35:$B$43</c:f>
              <c:strCache>
                <c:ptCount val="9"/>
                <c:pt idx="0">
                  <c:v>Budu vyjednávat o odkladu splátek s poskytovatelem půjčky</c:v>
                </c:pt>
                <c:pt idx="1">
                  <c:v>Pokusím se půjčky konsolidovat (spojit dohromady) v bance</c:v>
                </c:pt>
                <c:pt idx="2">
                  <c:v>Půjčím si od příbuzných nebo známých</c:v>
                </c:pt>
                <c:pt idx="3">
                  <c:v>Půjčím si od zaměstnavatele</c:v>
                </c:pt>
                <c:pt idx="4">
                  <c:v>Půjčím si na splátky v bance</c:v>
                </c:pt>
                <c:pt idx="5">
                  <c:v>Nebudu splácet, dokud nebudu mít dostatek peněz na splátky</c:v>
                </c:pt>
                <c:pt idx="6">
                  <c:v>Neřešil/a bych to</c:v>
                </c:pt>
                <c:pt idx="7">
                  <c:v>Půjčím si na splátky od nebankovní společnosti</c:v>
                </c:pt>
                <c:pt idx="8">
                  <c:v>Jiné:</c:v>
                </c:pt>
              </c:strCache>
            </c:strRef>
          </c:cat>
          <c:val>
            <c:numRef>
              <c:f>'porovnání má nemá půjčku'!$D$35:$D$43</c:f>
              <c:numCache>
                <c:formatCode>###0%</c:formatCode>
                <c:ptCount val="9"/>
                <c:pt idx="0">
                  <c:v>0.51727977204404696</c:v>
                </c:pt>
                <c:pt idx="1">
                  <c:v>0.49113721154398254</c:v>
                </c:pt>
                <c:pt idx="2">
                  <c:v>0.37089685518434407</c:v>
                </c:pt>
                <c:pt idx="3">
                  <c:v>5.3084296262303182E-2</c:v>
                </c:pt>
                <c:pt idx="4">
                  <c:v>3.8116232754910967E-2</c:v>
                </c:pt>
                <c:pt idx="5">
                  <c:v>2.8783658904116355E-2</c:v>
                </c:pt>
                <c:pt idx="6">
                  <c:v>2.8550757185461441E-2</c:v>
                </c:pt>
                <c:pt idx="7">
                  <c:v>2.5430692246647814E-3</c:v>
                </c:pt>
                <c:pt idx="8">
                  <c:v>8.4456265403869968E-2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D-45BF-80F9-A54453A5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227464"/>
        <c:axId val="349441032"/>
      </c:barChart>
      <c:catAx>
        <c:axId val="353227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9441032"/>
        <c:crosses val="autoZero"/>
        <c:auto val="1"/>
        <c:lblAlgn val="ctr"/>
        <c:lblOffset val="100"/>
        <c:noMultiLvlLbl val="0"/>
      </c:catAx>
      <c:valAx>
        <c:axId val="349441032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35322746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71390707020997379"/>
          <c:y val="0.39462243289024701"/>
          <c:w val="0.28542123411044207"/>
          <c:h val="0.17810018013092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507218851818"/>
          <c:y val="0.18998429030658012"/>
          <c:w val="0.59095505096612255"/>
          <c:h val="0.717030429320454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C-4E92-8CB7-5BC3CB2F20ED}"/>
              </c:ext>
            </c:extLst>
          </c:dPt>
          <c:dPt>
            <c:idx val="1"/>
            <c:bubble3D val="0"/>
            <c:spPr>
              <a:solidFill>
                <a:srgbClr val="1393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C-4E92-8CB7-5BC3CB2F20ED}"/>
              </c:ext>
            </c:extLst>
          </c:dPt>
          <c:dPt>
            <c:idx val="2"/>
            <c:bubble3D val="0"/>
            <c:spPr>
              <a:solidFill>
                <a:srgbClr val="1DB3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0C-4E92-8CB7-5BC3CB2F20ED}"/>
              </c:ext>
            </c:extLst>
          </c:dPt>
          <c:dPt>
            <c:idx val="3"/>
            <c:bubble3D val="0"/>
            <c:spPr>
              <a:solidFill>
                <a:srgbClr val="AFD7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0C-4E92-8CB7-5BC3CB2F20ED}"/>
              </c:ext>
            </c:extLst>
          </c:dPt>
          <c:dLbls>
            <c:dLbl>
              <c:idx val="0"/>
              <c:layout>
                <c:manualLayout>
                  <c:x val="0.1484668437837445"/>
                  <c:y val="-6.9285007095439416E-2"/>
                </c:manualLayout>
              </c:layout>
              <c:tx>
                <c:rich>
                  <a:bodyPr/>
                  <a:lstStyle/>
                  <a:p>
                    <a:fld id="{9795B5E8-11FC-4958-BF5B-F1AD901BA4FA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24 %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0C-4E92-8CB7-5BC3CB2F20ED}"/>
                </c:ext>
              </c:extLst>
            </c:dLbl>
            <c:dLbl>
              <c:idx val="1"/>
              <c:layout>
                <c:manualLayout>
                  <c:x val="0.23069463418704908"/>
                  <c:y val="5.7990568946656218E-2"/>
                </c:manualLayout>
              </c:layout>
              <c:tx>
                <c:rich>
                  <a:bodyPr/>
                  <a:lstStyle/>
                  <a:p>
                    <a:fld id="{F4E71A67-36F6-481C-A0DC-78E781DE4FE3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45 %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0C-4E92-8CB7-5BC3CB2F20ED}"/>
                </c:ext>
              </c:extLst>
            </c:dLbl>
            <c:dLbl>
              <c:idx val="2"/>
              <c:layout>
                <c:manualLayout>
                  <c:x val="-0.11420526444903426"/>
                  <c:y val="-5.5428005676351512E-2"/>
                </c:manualLayout>
              </c:layout>
              <c:tx>
                <c:rich>
                  <a:bodyPr/>
                  <a:lstStyle/>
                  <a:p>
                    <a:fld id="{7A857A2D-CAE1-4905-A502-662241B83414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20 %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0C-4E92-8CB7-5BC3CB2F20ED}"/>
                </c:ext>
              </c:extLst>
            </c:dLbl>
            <c:dLbl>
              <c:idx val="3"/>
              <c:layout>
                <c:manualLayout>
                  <c:x val="-8.2227790403304649E-2"/>
                  <c:y val="-0.11917021220415575"/>
                </c:manualLayout>
              </c:layout>
              <c:tx>
                <c:rich>
                  <a:bodyPr/>
                  <a:lstStyle/>
                  <a:p>
                    <a:fld id="{9ECD0C35-DB9B-4111-ACE8-C1055A289A9F}" type="CATEGORYNAME">
                      <a:rPr lang="pt-BR"/>
                      <a:pPr/>
                      <a:t>[NÁZEV KATEGORIE]</a:t>
                    </a:fld>
                    <a:r>
                      <a:rPr lang="pt-BR" baseline="0" dirty="0"/>
                      <a:t>
10 %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0C-4E92-8CB7-5BC3CB2F2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'financování spotřeby'!$E$532:$E$535</c:f>
              <c:strCache>
                <c:ptCount val="4"/>
                <c:pt idx="0">
                  <c:v>Půjčku již splatilo</c:v>
                </c:pt>
                <c:pt idx="1">
                  <c:v>1 půjčka splácí</c:v>
                </c:pt>
                <c:pt idx="2">
                  <c:v>2 půjčky splácí</c:v>
                </c:pt>
                <c:pt idx="3">
                  <c:v>3 a více půjček splácí</c:v>
                </c:pt>
              </c:strCache>
            </c:strRef>
          </c:cat>
          <c:val>
            <c:numRef>
              <c:f>'financování spotřeby'!$F$532:$F$535</c:f>
              <c:numCache>
                <c:formatCode>###0%</c:formatCode>
                <c:ptCount val="4"/>
                <c:pt idx="0">
                  <c:v>0.24361810107528076</c:v>
                </c:pt>
                <c:pt idx="1">
                  <c:v>0.45027451799837515</c:v>
                </c:pt>
                <c:pt idx="2">
                  <c:v>0.20333967578381504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0C-4E92-8CB7-5BC3CB2F2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03534957489338"/>
          <c:y val="2.58725934969227E-2"/>
          <c:w val="0.55096465042510656"/>
          <c:h val="0.94825481300615455"/>
        </c:manualLayout>
      </c:layout>
      <c:barChart>
        <c:barDir val="bar"/>
        <c:grouping val="clustered"/>
        <c:varyColors val="0"/>
        <c:ser>
          <c:idx val="1"/>
          <c:order val="0"/>
          <c:tx>
            <c:v>2019</c:v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39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3-4A8D-A46B-D01D90643B36}"/>
              </c:ext>
            </c:extLst>
          </c:dPt>
          <c:dPt>
            <c:idx val="1"/>
            <c:invertIfNegative val="0"/>
            <c:bubble3D val="0"/>
            <c:spPr>
              <a:solidFill>
                <a:srgbClr val="139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3-4A8D-A46B-D01D90643B36}"/>
              </c:ext>
            </c:extLst>
          </c:dPt>
          <c:dPt>
            <c:idx val="2"/>
            <c:invertIfNegative val="0"/>
            <c:bubble3D val="0"/>
            <c:spPr>
              <a:solidFill>
                <a:srgbClr val="139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3-4A8D-A46B-D01D90643B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3-4A8D-A46B-D01D90643B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D3-4A8D-A46B-D01D90643B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D3-4A8D-A46B-D01D90643B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A8-494B-9F35-4727CBC686B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A8-494B-9F35-4727CBC686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A8-494B-9F35-4727CBC686B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A8-494B-9F35-4727CBC686B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A8-494B-9F35-4727CBC686B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A8-494B-9F35-4727CBC686B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BA8-494B-9F35-4727CBC686B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A8-494B-9F35-4727CBC686B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A8-494B-9F35-4727CBC68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cs-CZ" sz="18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'financování spotřeby'!$AA$2:$AA$13</c:f>
              <c:strCache>
                <c:ptCount val="12"/>
                <c:pt idx="0">
                  <c:v>Auto / motorka</c:v>
                </c:pt>
                <c:pt idx="1">
                  <c:v>Rekonstrukce bytu (koupelna, podlahy, okna)</c:v>
                </c:pt>
                <c:pt idx="2">
                  <c:v>Spotřební elektronika (TV, telefon, PC…)</c:v>
                </c:pt>
                <c:pt idx="3">
                  <c:v>Bílé elektro (lednice, pračka…)</c:v>
                </c:pt>
                <c:pt idx="4">
                  <c:v>Vybavení bytu (nábytek)</c:v>
                </c:pt>
                <c:pt idx="5">
                  <c:v>Splacení předchozí/jiné půjčky</c:v>
                </c:pt>
                <c:pt idx="6">
                  <c:v>Půjčka pro člena rodiny / děti</c:v>
                </c:pt>
                <c:pt idx="7">
                  <c:v>Něco jiného</c:v>
                </c:pt>
                <c:pt idx="8">
                  <c:v>Vzdělání (kurzy apod.)</c:v>
                </c:pt>
                <c:pt idx="9">
                  <c:v>Zážitky / dovolená</c:v>
                </c:pt>
                <c:pt idx="10">
                  <c:v>Lékařský zákrok (zuby, nadstandardní péče)</c:v>
                </c:pt>
                <c:pt idx="11">
                  <c:v>Sportovní vybavení</c:v>
                </c:pt>
              </c:strCache>
            </c:strRef>
          </c:cat>
          <c:val>
            <c:numRef>
              <c:f>'financování spotřeby'!$AB$2:$AB$13</c:f>
              <c:numCache>
                <c:formatCode>0%</c:formatCode>
                <c:ptCount val="12"/>
                <c:pt idx="0">
                  <c:v>0.39005123302553374</c:v>
                </c:pt>
                <c:pt idx="1">
                  <c:v>0.32742605358318583</c:v>
                </c:pt>
                <c:pt idx="2">
                  <c:v>0.31780605951791718</c:v>
                </c:pt>
                <c:pt idx="3">
                  <c:v>0.28673847965759997</c:v>
                </c:pt>
                <c:pt idx="4">
                  <c:v>0.2857971113154284</c:v>
                </c:pt>
                <c:pt idx="5">
                  <c:v>0.19381619771602626</c:v>
                </c:pt>
                <c:pt idx="6">
                  <c:v>0.12840803527934316</c:v>
                </c:pt>
                <c:pt idx="7">
                  <c:v>9.6970024757427165E-2</c:v>
                </c:pt>
                <c:pt idx="8">
                  <c:v>4.2705448519629333E-2</c:v>
                </c:pt>
                <c:pt idx="9">
                  <c:v>3.8979658671217228E-2</c:v>
                </c:pt>
                <c:pt idx="10">
                  <c:v>2.4786334162335708E-2</c:v>
                </c:pt>
                <c:pt idx="11">
                  <c:v>1.6088372270115808E-2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3-4A8D-A46B-D01D90643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8653952"/>
        <c:axId val="47742976"/>
      </c:barChart>
      <c:catAx>
        <c:axId val="158653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cs-CZ"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742976"/>
        <c:crosses val="autoZero"/>
        <c:auto val="1"/>
        <c:lblAlgn val="ctr"/>
        <c:lblOffset val="100"/>
        <c:noMultiLvlLbl val="0"/>
      </c:catAx>
      <c:valAx>
        <c:axId val="477429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6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cs-CZ" sz="18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31042213473313"/>
          <c:y val="2.7278363298202109E-2"/>
          <c:w val="0.70368957786526687"/>
          <c:h val="0.94544327340359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B6-413B-AEB9-78CD59690201}"/>
              </c:ext>
            </c:extLst>
          </c:dPt>
          <c:dPt>
            <c:idx val="1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B6-413B-AEB9-78CD59690201}"/>
              </c:ext>
            </c:extLst>
          </c:dPt>
          <c:dPt>
            <c:idx val="2"/>
            <c:invertIfNegative val="0"/>
            <c:bubble3D val="0"/>
            <c:spPr>
              <a:solidFill>
                <a:srgbClr val="18A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B6-413B-AEB9-78CD596902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B6-413B-AEB9-78CD596902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B6-413B-AEB9-78CD5969020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B6-413B-AEB9-78CD5969020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E3-41D4-91CF-D19299E4357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E3-41D4-91CF-D19299E4357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E3-41D4-91CF-D19299E4357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E3-41D4-91CF-D19299E4357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E3-41D4-91CF-D19299E43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'[V0420_cba_tabulky.xlsx]financování spotřeby'!$N$99:$N$106</c:f>
              <c:strCache>
                <c:ptCount val="8"/>
                <c:pt idx="0">
                  <c:v>Banka</c:v>
                </c:pt>
                <c:pt idx="1">
                  <c:v>Příbuzní a známí</c:v>
                </c:pt>
                <c:pt idx="2">
                  <c:v>Přímo prodejce zboží</c:v>
                </c:pt>
                <c:pt idx="3">
                  <c:v>Leasingová společnost</c:v>
                </c:pt>
                <c:pt idx="4">
                  <c:v>Jiná finanční společnost</c:v>
                </c:pt>
                <c:pt idx="5">
                  <c:v>Zaměstnavatel</c:v>
                </c:pt>
                <c:pt idx="6">
                  <c:v>Půjčil jsem si na P2P platformě (Zonky atd.)</c:v>
                </c:pt>
                <c:pt idx="7">
                  <c:v>Někdo jiný</c:v>
                </c:pt>
              </c:strCache>
            </c:strRef>
          </c:cat>
          <c:val>
            <c:numRef>
              <c:f>'[V0420_cba_tabulky.xlsx]financování spotřeby'!$O$99:$O$106</c:f>
              <c:numCache>
                <c:formatCode>0%</c:formatCode>
                <c:ptCount val="8"/>
                <c:pt idx="0">
                  <c:v>0.6512741412235532</c:v>
                </c:pt>
                <c:pt idx="1">
                  <c:v>0.34373092916194442</c:v>
                </c:pt>
                <c:pt idx="2">
                  <c:v>0.24204480462232467</c:v>
                </c:pt>
                <c:pt idx="3">
                  <c:v>0.1664265418171354</c:v>
                </c:pt>
                <c:pt idx="4">
                  <c:v>0.14421790879576288</c:v>
                </c:pt>
                <c:pt idx="5">
                  <c:v>7.7794241884845988E-2</c:v>
                </c:pt>
                <c:pt idx="6">
                  <c:v>2.0619251069210656E-2</c:v>
                </c:pt>
                <c:pt idx="7">
                  <c:v>2.643710186629681E-2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6-413B-AEB9-78CD59690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561728"/>
        <c:axId val="226068160"/>
      </c:barChart>
      <c:catAx>
        <c:axId val="135561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>
                <a:solidFill>
                  <a:schemeClr val="tx2"/>
                </a:solidFill>
              </a:defRPr>
            </a:pPr>
            <a:endParaRPr lang="cs-CZ"/>
          </a:p>
        </c:txPr>
        <c:crossAx val="226068160"/>
        <c:crosses val="autoZero"/>
        <c:auto val="1"/>
        <c:lblAlgn val="ctr"/>
        <c:lblOffset val="100"/>
        <c:noMultiLvlLbl val="0"/>
      </c:catAx>
      <c:valAx>
        <c:axId val="2260681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56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27729BCE-ED7A-4658-B25C-5BEB97915A91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5727E4BA-EC8B-437B-80E2-1191BD4AA70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71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03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940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95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1" dirty="0"/>
          </a:p>
          <a:p>
            <a:pPr marL="171450" indent="-171450">
              <a:buFontTx/>
              <a:buChar char="-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35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353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111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1" dirty="0"/>
          </a:p>
          <a:p>
            <a:pPr marL="0" indent="0">
              <a:buFontTx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167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1" dirty="0"/>
          </a:p>
          <a:p>
            <a:pPr marL="171450" indent="-171450">
              <a:buFontTx/>
              <a:buChar char="-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805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522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16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617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99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600" b="1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37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29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59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90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49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20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86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3FA-5349-47AB-AA7E-BB025B1B7BA9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:                            / N =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07C86B5-DBAC-47E4-AD1E-41972FF88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4166" y="968148"/>
            <a:ext cx="2670896" cy="947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1A61-D6E1-401B-A473-02F0E4BB8794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37FB1D-431F-42B5-BFD4-6C0068244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6564-D590-4386-9BF6-4E292847805D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F8EE37-D7C5-40ED-B63B-6A2D09721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F82-CDBE-4AB4-8418-D55DE161981D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F9D49F-B368-414A-B5DF-7009624A8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E54FBF-4B47-4CF0-B3B5-F1DBBEC94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4DFDE20-BA14-4BA6-B0EE-9802BE79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F2BD-53FF-44AB-A7B2-DE949AA59CB1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0D562634-346F-44ED-9190-6709B082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Znění otázky:                            / N = </a:t>
            </a:r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853F3D3-73F0-4E05-BF88-CB1F8582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740-B2F9-42E9-8A5B-108946499D9F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92C57C4-A679-484B-93A9-68E20ACC8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F46A-C26F-4F30-9129-2EAD2CCF28CF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4B7C204-E7C0-408E-A169-899ADC961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F87A-918E-4575-832F-3D3B07615A1B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190C48-9E88-4406-8EF8-1B6CE370C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94E-9CBF-48E2-B61D-D8267797AACC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1E8EC6-4EA0-4215-8115-5B600CF6D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A7B-762B-4682-A02D-C5392307C88C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9E4A7ED-B91B-4914-BC7F-1094E0752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1E5E-7428-4F1A-9351-5D29BD4EE04C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Znění otázky:                            / N =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3AA7A-0E81-4D1E-ABCC-C70E49262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1FD865-C857-4181-9D39-8EE93B2C43CD}" type="datetime1">
              <a:rPr lang="cs-CZ" smtClean="0"/>
              <a:t>26.02.2020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/>
              <a:t>Znění otázky:                            / N =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oleObject" Target="../embeddings/oleObject2.bin"/><Relationship Id="rId3" Type="http://schemas.openxmlformats.org/officeDocument/2006/relationships/tags" Target="../tags/tag8.xml"/><Relationship Id="rId21" Type="http://schemas.openxmlformats.org/officeDocument/2006/relationships/image" Target="../media/image7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image" Target="../media/image9.png"/><Relationship Id="rId10" Type="http://schemas.openxmlformats.org/officeDocument/2006/relationships/tags" Target="../tags/tag15.xml"/><Relationship Id="rId19" Type="http://schemas.openxmlformats.org/officeDocument/2006/relationships/image" Target="../media/image5.emf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11" Type="http://schemas.openxmlformats.org/officeDocument/2006/relationships/image" Target="../media/image10.png"/><Relationship Id="rId5" Type="http://schemas.openxmlformats.org/officeDocument/2006/relationships/tags" Target="../tags/tag24.xml"/><Relationship Id="rId10" Type="http://schemas.openxmlformats.org/officeDocument/2006/relationships/image" Target="../media/image5.emf"/><Relationship Id="rId4" Type="http://schemas.openxmlformats.org/officeDocument/2006/relationships/tags" Target="../tags/tag23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5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oleObject" Target="../embeddings/oleObject4.bin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6" Type="http://schemas.openxmlformats.org/officeDocument/2006/relationships/tags" Target="../tags/tag31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30.xml"/><Relationship Id="rId15" Type="http://schemas.openxmlformats.org/officeDocument/2006/relationships/chart" Target="../charts/chart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4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5.emf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tags" Target="../tags/tag39.xml"/><Relationship Id="rId11" Type="http://schemas.openxmlformats.org/officeDocument/2006/relationships/oleObject" Target="../embeddings/oleObject5.bin"/><Relationship Id="rId5" Type="http://schemas.openxmlformats.org/officeDocument/2006/relationships/tags" Target="../tags/tag38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2.xml"/><Relationship Id="rId1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5.emf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oleObject" Target="../embeddings/oleObject5.bin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6" Type="http://schemas.openxmlformats.org/officeDocument/2006/relationships/tags" Target="../tags/tag46.xml"/><Relationship Id="rId11" Type="http://schemas.openxmlformats.org/officeDocument/2006/relationships/chart" Target="../charts/chart10.xml"/><Relationship Id="rId5" Type="http://schemas.openxmlformats.org/officeDocument/2006/relationships/tags" Target="../tags/tag45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.png"/><Relationship Id="rId2" Type="http://schemas.openxmlformats.org/officeDocument/2006/relationships/tags" Target="../tags/tag49.xml"/><Relationship Id="rId16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0.xml"/><Relationship Id="rId7" Type="http://schemas.openxmlformats.org/officeDocument/2006/relationships/oleObject" Target="../embeddings/oleObject8.bin"/><Relationship Id="rId2" Type="http://schemas.openxmlformats.org/officeDocument/2006/relationships/tags" Target="../tags/tag59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12.xml"/><Relationship Id="rId4" Type="http://schemas.openxmlformats.org/officeDocument/2006/relationships/tags" Target="../tags/tag61.xm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34031B3-5272-4891-8959-AE678B313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0"/>
            <a:ext cx="4342980" cy="219190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B85B07-5C2D-44AA-9D33-EC166DFC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86" y="0"/>
            <a:ext cx="6437214" cy="778745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36FAA6-5912-46AE-A105-4B9F2EF6BDF4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rgbClr val="13576B"/>
                </a:solidFill>
                <a:latin typeface="Sansation Light" panose="02000000000000000000" pitchFamily="2" charset="0"/>
              </a:rPr>
              <a:t>Bojí se Češi zadlužování?</a:t>
            </a:r>
          </a:p>
          <a:p>
            <a:pPr algn="ctr"/>
            <a:r>
              <a:rPr lang="cs-CZ" sz="4800" dirty="0">
                <a:solidFill>
                  <a:srgbClr val="13576B"/>
                </a:solidFill>
                <a:latin typeface="Sansation Light" panose="02000000000000000000" pitchFamily="2" charset="0"/>
              </a:rPr>
              <a:t>aneb jak financují své nákupy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7C83F2-9BC3-4FE0-8245-C084C213827D}"/>
              </a:ext>
            </a:extLst>
          </p:cNvPr>
          <p:cNvSpPr txBox="1"/>
          <p:nvPr/>
        </p:nvSpPr>
        <p:spPr>
          <a:xfrm>
            <a:off x="0" y="4757323"/>
            <a:ext cx="12192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solidFill>
                  <a:srgbClr val="30905F"/>
                </a:solidFill>
                <a:latin typeface="Sansation Light" panose="02000000000000000000" pitchFamily="2" charset="0"/>
              </a:rPr>
              <a:t>27. 2. 2020</a:t>
            </a:r>
            <a:endParaRPr lang="cs-CZ" sz="4800" b="1" dirty="0">
              <a:solidFill>
                <a:srgbClr val="30905F"/>
              </a:solidFill>
              <a:latin typeface="Sansation" panose="02000503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3262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3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2919" y="1123838"/>
            <a:ext cx="2951516" cy="4601183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Další půjčky především pro splacení dřívějších půjček</a:t>
            </a:r>
          </a:p>
        </p:txBody>
      </p:sp>
      <p:sp>
        <p:nvSpPr>
          <p:cNvPr id="3" name="Obdélník 2"/>
          <p:cNvSpPr/>
          <p:nvPr>
            <p:custDataLst>
              <p:tags r:id="rId4"/>
            </p:custDataLst>
          </p:nvPr>
        </p:nvSpPr>
        <p:spPr>
          <a:xfrm>
            <a:off x="3574646" y="6336425"/>
            <a:ext cx="973079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 rizikového zadlužování, N= 173 – rizikoví spotřebitelé (s indexem 4 a více)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687AE04-144E-4AAB-A9F3-71093744E4C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71283" y="768076"/>
            <a:ext cx="7139740" cy="1310637"/>
          </a:xfrm>
          <a:prstGeom prst="ellipse">
            <a:avLst/>
          </a:prstGeom>
          <a:noFill/>
          <a:ln w="38100">
            <a:solidFill>
              <a:srgbClr val="139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0201A8F-7BDD-46F2-903E-ECEBBC8569E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Rizikové zadlužování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D83F331-861D-43FC-8562-DCCF3681850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0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53241D5-47DF-475C-8E96-02F6566023A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44189" y="5011685"/>
            <a:ext cx="762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Další zjištění: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Méně často pak na splátky pořizují dovolenou (11 %), lékaře (4 %) nebo vzdělání (4 %)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B430FF9-A5E9-4A0F-845A-E495C36A75F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971773" y="3007545"/>
            <a:ext cx="1746280" cy="85808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FE52C20-AFDF-48FF-A33D-184585AD04C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988345" y="2078713"/>
            <a:ext cx="1414451" cy="979706"/>
          </a:xfrm>
          <a:prstGeom prst="rect">
            <a:avLst/>
          </a:prstGeom>
          <a:ln>
            <a:noFill/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8678D14-5800-45C8-ADD0-D6271CE4740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971773" y="4102903"/>
            <a:ext cx="1415509" cy="78261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2ABEC6-90F0-4D97-857A-DB538B6DC47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312085" y="1106281"/>
            <a:ext cx="7626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Splacení předchozí splátky (42 %) </a:t>
            </a:r>
            <a:r>
              <a:rPr lang="cs-CZ" sz="1400" b="1" dirty="0">
                <a:solidFill>
                  <a:srgbClr val="FF0000"/>
                </a:solidFill>
              </a:rPr>
              <a:t>– v roce 2019 34 %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320BCA-49C2-4E72-A936-65D0C2B0791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025833" y="2383737"/>
            <a:ext cx="12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139383"/>
                </a:solidFill>
              </a:rPr>
              <a:t>37 %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D59C37C-2B7B-4848-BA3D-0749281B6CE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025833" y="3198167"/>
            <a:ext cx="12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139383"/>
                </a:solidFill>
              </a:rPr>
              <a:t>36 %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BEBF1CD-2435-496F-BE29-2FB3CE0CA22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025833" y="4102903"/>
            <a:ext cx="12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139383"/>
                </a:solidFill>
              </a:rPr>
              <a:t>35 %</a:t>
            </a:r>
          </a:p>
        </p:txBody>
      </p:sp>
    </p:spTree>
    <p:extLst>
      <p:ext uri="{BB962C8B-B14F-4D97-AF65-F5344CB8AC3E}">
        <p14:creationId xmlns:p14="http://schemas.microsoft.com/office/powerpoint/2010/main" val="4196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4319" y="1123838"/>
            <a:ext cx="3561414" cy="4601183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Žijí po celé republice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1FD7ADF-637F-495D-95C7-9CDBE253A9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44405" y="6601887"/>
            <a:ext cx="258638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/>
              <a:t>Zdroj obrázku: mapaexekuci.cz</a:t>
            </a:r>
            <a:endParaRPr lang="cs-CZ" sz="1067" i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1D1BB89-2D67-4D71-9FED-DF85CE65CC5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Rizikové zadlužování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D097C3-67CF-4F01-B58C-0F5F6CFF96D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78323" y="979723"/>
            <a:ext cx="8382183" cy="42902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845272A-FEFA-4668-A18E-08D9CDD1006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865447" y="4998061"/>
            <a:ext cx="3241666" cy="18366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A8FF0F-B32F-4C34-93CB-D787DE08CA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1002" y="4920368"/>
            <a:ext cx="3430772" cy="19158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4DE54A5-F814-4F3D-9CE2-9117A268998E}"/>
              </a:ext>
            </a:extLst>
          </p:cNvPr>
          <p:cNvSpPr txBox="1"/>
          <p:nvPr/>
        </p:nvSpPr>
        <p:spPr>
          <a:xfrm>
            <a:off x="5211002" y="5731695"/>
            <a:ext cx="343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Procentuální změna 2017/2018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1F000E0-2291-42D3-8A00-98349466392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Názory Čechů </a:t>
            </a:r>
            <a:b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</a:b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na nakupování na úvěr</a:t>
            </a:r>
            <a:endParaRPr lang="cs-CZ" sz="5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Většina veřejnosti by si nikdy nepůjčila na zážitky (včetně sportu) a na splacení předchozí půjčky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/>
        </p:nvSpPr>
        <p:spPr>
          <a:xfrm>
            <a:off x="3537293" y="64752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 co by si nikdy nepůjčili, N=1068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713BB4-378B-4622-B08D-6FA1C8C2176A}"/>
              </a:ext>
            </a:extLst>
          </p:cNvPr>
          <p:cNvSpPr txBox="1"/>
          <p:nvPr/>
        </p:nvSpPr>
        <p:spPr>
          <a:xfrm>
            <a:off x="8757920" y="5878225"/>
            <a:ext cx="306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Možnost více odpovědí, součet kategorií je &gt; 100 %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4E6AAF-676F-4413-81F4-B258B57296C9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Názory Čechů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691301DA-E355-4F57-9656-89E7A710E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742920"/>
              </p:ext>
            </p:extLst>
          </p:nvPr>
        </p:nvGraphicFramePr>
        <p:xfrm>
          <a:off x="3692324" y="863600"/>
          <a:ext cx="7491614" cy="523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A4D2ABD3-C11E-45B7-A356-7E3649914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Zástupný obsah 17">
            <a:extLst>
              <a:ext uri="{FF2B5EF4-FFF2-40B4-BE49-F238E27FC236}">
                <a16:creationId xmlns:a16="http://schemas.microsoft.com/office/drawing/2014/main" id="{31310966-8F30-4485-8CC1-77F9FDECC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94883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A34F5AD-4086-4FAD-9BFD-5DDEAF51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13204"/>
            <a:ext cx="3223708" cy="4601183"/>
          </a:xfrm>
        </p:spPr>
        <p:txBody>
          <a:bodyPr>
            <a:normAutofit/>
          </a:bodyPr>
          <a:lstStyle/>
          <a:p>
            <a:r>
              <a:rPr lang="cs-CZ" dirty="0"/>
              <a:t>Bezpečná výše splátek je maximálně 20 % měsíčního příjmu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B80B42-54AF-4A5F-ACA2-DFCADA87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26" y="6356350"/>
            <a:ext cx="7248524" cy="365125"/>
          </a:xfrm>
        </p:spPr>
        <p:txBody>
          <a:bodyPr/>
          <a:lstStyle/>
          <a:p>
            <a:r>
              <a:rPr lang="cs-CZ" dirty="0"/>
              <a:t> Jaká výše měsíčních splátek všech úvěrů (mimo hypotéky)vyjádřená jako procento celkových čistých měsíčních příjmů domácnosti je podle vás ještě bezpečná?</a:t>
            </a:r>
            <a:r>
              <a:rPr lang="en-US" dirty="0"/>
              <a:t>: </a:t>
            </a:r>
            <a:r>
              <a:rPr lang="cs-CZ" dirty="0"/>
              <a:t>N=1061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19CFF8-0B83-43E0-9C8B-5F668528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D06FDAC-DEDE-4E30-9503-66F000B81E94}"/>
              </a:ext>
            </a:extLst>
          </p:cNvPr>
          <p:cNvSpPr/>
          <p:nvPr/>
        </p:nvSpPr>
        <p:spPr>
          <a:xfrm>
            <a:off x="3728280" y="5041251"/>
            <a:ext cx="7783513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Existuje jednoznačná přímá úměra - čím vyšší podíl celkových měsíčních příjmů domácnosti splátky spolknou, tím více ji lidé považují za nebezpečnou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705DC46-43ED-4C47-A1FD-9190492732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46E1254-6BAA-4A58-B3A9-F5CBF5AFC227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Názory Čechů</a:t>
            </a:r>
          </a:p>
        </p:txBody>
      </p:sp>
    </p:spTree>
    <p:extLst>
      <p:ext uri="{BB962C8B-B14F-4D97-AF65-F5344CB8AC3E}">
        <p14:creationId xmlns:p14="http://schemas.microsoft.com/office/powerpoint/2010/main" val="177257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Při neschopnosti splácet se Češi budou snažit vyjednávat nebo konsolidovat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/>
        </p:nvSpPr>
        <p:spPr>
          <a:xfrm>
            <a:off x="3505200" y="641580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 byste dělal/a, kdybyste nebyl/a schopna splácet půjčky, N=1068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A8E3AB8-1F4B-4288-8718-5768159A55E4}"/>
              </a:ext>
            </a:extLst>
          </p:cNvPr>
          <p:cNvSpPr txBox="1"/>
          <p:nvPr/>
        </p:nvSpPr>
        <p:spPr>
          <a:xfrm>
            <a:off x="8619588" y="5878225"/>
            <a:ext cx="306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Možnost více odpovědí, součet kategorií je &gt; 100 %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3DEFC1E-033A-477D-9E21-365167D77093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Názory Čechů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71EDF75-EB00-4684-B03B-81E2FAD736A8}"/>
              </a:ext>
            </a:extLst>
          </p:cNvPr>
          <p:cNvSpPr/>
          <p:nvPr/>
        </p:nvSpPr>
        <p:spPr>
          <a:xfrm>
            <a:off x="8427426" y="3926922"/>
            <a:ext cx="3260482" cy="15081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Vysokoškoláci se pokusí konsolidovat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Mladí se snaží půjčit si u rodiny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Rizikoví neváhají s další  půjčkou jít k nebankovní společnosti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471E761-F226-49F6-9DBC-D6FDD1D89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15" name="Zástupný obsah 14">
            <a:extLst>
              <a:ext uri="{FF2B5EF4-FFF2-40B4-BE49-F238E27FC236}">
                <a16:creationId xmlns:a16="http://schemas.microsoft.com/office/drawing/2014/main" id="{7CE44434-2B39-4F46-B51F-302AA89FF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769430"/>
              </p:ext>
            </p:extLst>
          </p:nvPr>
        </p:nvGraphicFramePr>
        <p:xfrm>
          <a:off x="3868738" y="863600"/>
          <a:ext cx="7629842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0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Zkušenosti Čechů </a:t>
            </a:r>
            <a:b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</a:b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s nakupováním na úvěr</a:t>
            </a:r>
            <a:endParaRPr lang="cs-CZ" sz="5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4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Zkušenost </a:t>
            </a:r>
            <a:br>
              <a:rPr lang="cs-CZ" dirty="0"/>
            </a:br>
            <a:r>
              <a:rPr lang="cs-CZ" dirty="0"/>
              <a:t>s nákupem na úvěr má</a:t>
            </a:r>
            <a:br>
              <a:rPr lang="cs-CZ" dirty="0"/>
            </a:br>
            <a:r>
              <a:rPr lang="cs-CZ" sz="4800" b="1" dirty="0"/>
              <a:t>59 % lidí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Čtvrtina</a:t>
            </a:r>
            <a:r>
              <a:rPr lang="cs-CZ" dirty="0"/>
              <a:t> z nich má již vše splaceno</a:t>
            </a:r>
            <a:endParaRPr lang="cs-CZ" sz="44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F45261B7-4B79-4A14-9F18-5D7CE5DE28BE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Zkušenost </a:t>
            </a:r>
            <a:br>
              <a:rPr lang="cs-CZ" sz="2400" b="1" dirty="0"/>
            </a:br>
            <a:r>
              <a:rPr lang="cs-CZ" sz="2400" b="1" dirty="0"/>
              <a:t>s půjčkami </a:t>
            </a:r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578F1D8B-5485-4667-898C-D2FF4B15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560" y="2373473"/>
            <a:ext cx="3457961" cy="31171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Počet půjček závisí na vzdělání respondenta – čím nižší vzdělání, tím jsou respondenti více zatíženi počtem splátek. 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6F216249-24EE-468C-A87F-01C1EF63D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002916"/>
              </p:ext>
            </p:extLst>
          </p:nvPr>
        </p:nvGraphicFramePr>
        <p:xfrm>
          <a:off x="3792291" y="1123837"/>
          <a:ext cx="5560164" cy="458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612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2920" y="1123838"/>
            <a:ext cx="3011276" cy="460118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Půjčujeme si hlavně na auto, rekonstrukci, ale i na elektroniku</a:t>
            </a:r>
          </a:p>
        </p:txBody>
      </p:sp>
      <p:sp>
        <p:nvSpPr>
          <p:cNvPr id="3" name="Obdélník 2"/>
          <p:cNvSpPr/>
          <p:nvPr>
            <p:custDataLst>
              <p:tags r:id="rId4"/>
            </p:custDataLst>
          </p:nvPr>
        </p:nvSpPr>
        <p:spPr>
          <a:xfrm>
            <a:off x="3782291" y="6541563"/>
            <a:ext cx="8409709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Půjčil /a jste si někdy na některou z následujících věcí?, N=651 – pouze ti, kteří mají zkušenost s půjčkou 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E8EBC18-EAE4-4DE7-A6B5-059B4DF1BF77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665535" y="3424429"/>
            <a:ext cx="3265613" cy="2240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Účel splátek je závislý na věku: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Mladí se zadlužují i kvůli zážitkům /dovoleným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Lidé ve středním věku si častěji berou půjčku kvůli nákladnějším věcem – např. auto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859BAB-E7BF-4E0C-B0D0-D351CA501CC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3F82C2-A058-4F30-B21B-089FD1138DF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64181" y="5769112"/>
            <a:ext cx="306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Možnost více odpovědí, součet kategorií je &gt; 100 %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4890B2-0644-40FB-A4EA-E59F591255D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Zkušenost </a:t>
            </a:r>
            <a:br>
              <a:rPr lang="cs-CZ" sz="2400" b="1" dirty="0"/>
            </a:br>
            <a:r>
              <a:rPr lang="cs-CZ" sz="2400" b="1" dirty="0"/>
              <a:t>s půjčkami 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D155CA80-966B-4EAF-8762-B05FA284DB5A}"/>
              </a:ext>
            </a:extLst>
          </p:cNvPr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54481226"/>
              </p:ext>
            </p:extLst>
          </p:nvPr>
        </p:nvGraphicFramePr>
        <p:xfrm>
          <a:off x="3526466" y="735046"/>
          <a:ext cx="6335352" cy="539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27383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2920" y="1123838"/>
            <a:ext cx="3011276" cy="460118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Pro půjčky si Češi chodí především do banky, rádi ale využijí </a:t>
            </a:r>
            <a:br>
              <a:rPr lang="cs-CZ" sz="4000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také pomoc rodiny</a:t>
            </a:r>
          </a:p>
        </p:txBody>
      </p:sp>
      <p:sp>
        <p:nvSpPr>
          <p:cNvPr id="3" name="Obdélník 2"/>
          <p:cNvSpPr/>
          <p:nvPr>
            <p:custDataLst>
              <p:tags r:id="rId4"/>
            </p:custDataLst>
          </p:nvPr>
        </p:nvSpPr>
        <p:spPr>
          <a:xfrm>
            <a:off x="3782291" y="6541563"/>
            <a:ext cx="8409709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Kdo Vám půjčku poskytl?, N=651 – pouze ti, kteří mají zkušenost s půjčkou 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859BAB-E7BF-4E0C-B0D0-D351CA501C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3F82C2-A058-4F30-B21B-089FD1138DF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764181" y="5769112"/>
            <a:ext cx="306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Možnost více odpovědí, součet kategorií je &gt; 100 %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4890B2-0644-40FB-A4EA-E59F591255D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Zkušenost </a:t>
            </a:r>
            <a:br>
              <a:rPr lang="cs-CZ" sz="2400" b="1" dirty="0"/>
            </a:br>
            <a:r>
              <a:rPr lang="cs-CZ" sz="2400" b="1" dirty="0"/>
              <a:t>s půjčkami </a:t>
            </a:r>
          </a:p>
        </p:txBody>
      </p:sp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92061F36-D9BD-47D3-9D21-7AC74C269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671534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333BAE1E-0B6A-4EAD-9B9B-0D48A2146EF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665535" y="3424429"/>
            <a:ext cx="3265613" cy="2240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koho se lidé obrátí kromě banky, závisí na jejich věku: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Mladí lidé většinou chodí za rodinou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Lidé ve středním a vyšším věku si raději půjčí u zaměstnavatele nebo leasingové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374594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647700" y="2743011"/>
            <a:ext cx="115443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Sansation" panose="02000000000000000000" pitchFamily="2" charset="0"/>
              </a:rPr>
              <a:t>Helena Brychová  </a:t>
            </a:r>
            <a:r>
              <a:rPr lang="cs-CZ" sz="2400" dirty="0">
                <a:solidFill>
                  <a:schemeClr val="bg1"/>
                </a:solidFill>
                <a:latin typeface="Sansation" panose="02000000000000000000" pitchFamily="2" charset="0"/>
              </a:rPr>
              <a:t>I </a:t>
            </a:r>
            <a:r>
              <a:rPr lang="cs-CZ" sz="2400" b="1" dirty="0">
                <a:solidFill>
                  <a:schemeClr val="bg1"/>
                </a:solidFill>
                <a:latin typeface="Sansation" panose="02000000000000000000" pitchFamily="2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Sansation" panose="02000000000000000000" pitchFamily="2" charset="0"/>
              </a:rPr>
              <a:t>odborný gestor projektů finančního vzdělávání ČBA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Sansation" panose="02000000000000000000" pitchFamily="2" charset="0"/>
              </a:rPr>
              <a:t>Jana Hamanová  </a:t>
            </a:r>
            <a:r>
              <a:rPr lang="cs-CZ" sz="2400" dirty="0">
                <a:solidFill>
                  <a:schemeClr val="bg1"/>
                </a:solidFill>
                <a:latin typeface="Sansation" panose="02000000000000000000" pitchFamily="2" charset="0"/>
              </a:rPr>
              <a:t>I  ředitelka výzkumné agentury SC&amp;C</a:t>
            </a:r>
          </a:p>
        </p:txBody>
      </p:sp>
    </p:spTree>
    <p:extLst>
      <p:ext uri="{BB962C8B-B14F-4D97-AF65-F5344CB8AC3E}">
        <p14:creationId xmlns:p14="http://schemas.microsoft.com/office/powerpoint/2010/main" val="42117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096FD6A3-80BB-42F4-B7FE-4F9D33463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445146"/>
              </p:ext>
            </p:extLst>
          </p:nvPr>
        </p:nvGraphicFramePr>
        <p:xfrm>
          <a:off x="3427820" y="863791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2920" y="1123838"/>
            <a:ext cx="3011276" cy="460118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Půjčka jinde než od banky = rychlost a jednoduchost vyřízení</a:t>
            </a:r>
          </a:p>
        </p:txBody>
      </p:sp>
      <p:sp>
        <p:nvSpPr>
          <p:cNvPr id="3" name="Obdélník 2"/>
          <p:cNvSpPr/>
          <p:nvPr>
            <p:custDataLst>
              <p:tags r:id="rId4"/>
            </p:custDataLst>
          </p:nvPr>
        </p:nvSpPr>
        <p:spPr>
          <a:xfrm>
            <a:off x="3782291" y="6541563"/>
            <a:ext cx="8409709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Kdo Vám půjčku poskytl?, N=464– pouze ti, kteří mají zkušenost s půjčkou u nebankovní společnosti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859BAB-E7BF-4E0C-B0D0-D351CA501C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3F82C2-A058-4F30-B21B-089FD1138DF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764181" y="5769112"/>
            <a:ext cx="306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Možnost více odpovědí, součet kategorií je &gt; 100 %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4890B2-0644-40FB-A4EA-E59F591255D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Zkušenost </a:t>
            </a:r>
            <a:br>
              <a:rPr lang="cs-CZ" sz="2400" b="1" dirty="0"/>
            </a:br>
            <a:r>
              <a:rPr lang="cs-CZ" sz="2400" b="1" dirty="0"/>
              <a:t>s půjčkami 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333BAE1E-0B6A-4EAD-9B9B-0D48A2146EF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522867" y="3234429"/>
            <a:ext cx="3265613" cy="2240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nižší úroky a poplatky jsou nalákáni hlavně vysokoškolsky vzdělaní muži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Lidé s nižším vzděláním většinou uvěří doporučením od známých a prodejců zboží</a:t>
            </a:r>
          </a:p>
          <a:p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Rizikově zadlužení již do banky ani nejdou – předem předpokládají zamítnutí půjčky</a:t>
            </a:r>
          </a:p>
        </p:txBody>
      </p:sp>
    </p:spTree>
    <p:extLst>
      <p:ext uri="{BB962C8B-B14F-4D97-AF65-F5344CB8AC3E}">
        <p14:creationId xmlns:p14="http://schemas.microsoft.com/office/powerpoint/2010/main" val="29421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73240EF3-E941-482E-9FEC-B43CAFAB3DC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6196850"/>
              </p:ext>
            </p:extLst>
          </p:nvPr>
        </p:nvGraphicFramePr>
        <p:xfrm>
          <a:off x="3600826" y="1328855"/>
          <a:ext cx="6163877" cy="474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2918" y="1123838"/>
            <a:ext cx="3128235" cy="460118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Půjčky si lidé obvykle berou pro nedostatek hotovosti, nechají se ale zlákat „akcí na splátky“</a:t>
            </a:r>
          </a:p>
        </p:txBody>
      </p:sp>
      <p:sp>
        <p:nvSpPr>
          <p:cNvPr id="3" name="Obdélník 2"/>
          <p:cNvSpPr/>
          <p:nvPr>
            <p:custDataLst>
              <p:tags r:id="rId5"/>
            </p:custDataLst>
          </p:nvPr>
        </p:nvSpPr>
        <p:spPr>
          <a:xfrm>
            <a:off x="3487480" y="6393784"/>
            <a:ext cx="973079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Z jakého důvodu jste si koupil/a zboží na splátky / půjčku?</a:t>
            </a:r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N=651– pouze ti, kteří mají zkušenost s půjčkou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33EBAF8-014A-4FFD-92F8-6AA161D6181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761929" y="2831304"/>
            <a:ext cx="3029815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 pitchFamily="34" charset="0"/>
              </a:rPr>
              <a:t>Hotovost postrádají především mladí lidé a s nižším vzděláním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 pitchFamily="34" charset="0"/>
              </a:rPr>
              <a:t>Starší generace se na výhodné akce na splátky nechá nalákat častěji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BC09C3-C15C-4B31-8746-B4FB37A7155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7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B940C7A-1D82-49D0-A8C1-81F0D784042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Zkušenost </a:t>
            </a:r>
            <a:br>
              <a:rPr lang="cs-CZ" sz="2400" b="1" dirty="0"/>
            </a:br>
            <a:r>
              <a:rPr lang="cs-CZ" sz="2400" b="1" dirty="0"/>
              <a:t>s půjčkami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6F0B0C8-8B04-43B7-A502-A53DBE7ADDE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13625" y="1222298"/>
            <a:ext cx="1248193" cy="112135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b="1" dirty="0"/>
              <a:t>57 %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33AF703-C2CD-4D88-89B2-F9DE34395F5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761929" y="5644024"/>
            <a:ext cx="306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více odpovědí, součet kategorií je &gt; 100 %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1B83F5-A569-4201-9954-02DB87A499D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028725" y="1675218"/>
            <a:ext cx="1968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>
                <a:solidFill>
                  <a:schemeClr val="bg1">
                    <a:lumMod val="95000"/>
                  </a:schemeClr>
                </a:solidFill>
              </a:rPr>
              <a:t>49 % v roce 2019</a:t>
            </a:r>
          </a:p>
        </p:txBody>
      </p:sp>
    </p:spTree>
    <p:extLst>
      <p:ext uri="{BB962C8B-B14F-4D97-AF65-F5344CB8AC3E}">
        <p14:creationId xmlns:p14="http://schemas.microsoft.com/office/powerpoint/2010/main" val="26720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2919" y="1123838"/>
            <a:ext cx="3000644" cy="460118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Téměř polovina Čechů má půjčku ve výši více než </a:t>
            </a:r>
            <a:br>
              <a:rPr lang="cs-CZ" sz="4000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100 000 Kč</a:t>
            </a:r>
          </a:p>
        </p:txBody>
      </p:sp>
      <p:sp>
        <p:nvSpPr>
          <p:cNvPr id="3" name="Obdélník 2"/>
          <p:cNvSpPr/>
          <p:nvPr>
            <p:custDataLst>
              <p:tags r:id="rId4"/>
            </p:custDataLst>
          </p:nvPr>
        </p:nvSpPr>
        <p:spPr>
          <a:xfrm>
            <a:off x="3583781" y="6270352"/>
            <a:ext cx="973079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Když sečtete hodnotu všech věcí, na které máte půjčeno  Kolik to je?, N=558– pouze ti, kteří mají zkušenost s půjčkou a částku uvedli 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EE81E8B-4F78-470A-95DA-0658076F544C}"/>
              </a:ext>
            </a:extLst>
          </p:cNvPr>
          <p:cNvSpPr/>
          <p:nvPr/>
        </p:nvSpPr>
        <p:spPr>
          <a:xfrm>
            <a:off x="8664591" y="5373344"/>
            <a:ext cx="340670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Vyšší částky přes 500 tisíc deklarují spíše muži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FEDBBC-CF03-4A67-9BB5-5170830DF6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E36C46E-8C56-4F59-9025-6459AB81E7BB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Zkušenost </a:t>
            </a:r>
            <a:br>
              <a:rPr lang="cs-CZ" sz="2400" b="1" dirty="0"/>
            </a:br>
            <a:r>
              <a:rPr lang="cs-CZ" sz="2400" b="1" dirty="0"/>
              <a:t>s půjčkami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1BED0D2-078F-4229-8587-4B99080ABFC8}"/>
              </a:ext>
            </a:extLst>
          </p:cNvPr>
          <p:cNvSpPr/>
          <p:nvPr/>
        </p:nvSpPr>
        <p:spPr>
          <a:xfrm>
            <a:off x="4021000" y="5373344"/>
            <a:ext cx="1656787" cy="74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Nechce sdělit 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B66A6B8-7EDA-4B86-9D06-D9A0DC3E8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467533"/>
              </p:ext>
            </p:extLst>
          </p:nvPr>
        </p:nvGraphicFramePr>
        <p:xfrm>
          <a:off x="3583781" y="435584"/>
          <a:ext cx="5994558" cy="568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9065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4F5AD-4086-4FAD-9BFD-5DDEAF51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Češi nemají obavy, že nebudou schopni splácet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B80B42-54AF-4A5F-ACA2-DFCADA87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2952" y="6240066"/>
            <a:ext cx="7248524" cy="365125"/>
          </a:xfrm>
        </p:spPr>
        <p:txBody>
          <a:bodyPr/>
          <a:lstStyle/>
          <a:p>
            <a:r>
              <a:rPr lang="cs-CZ" dirty="0"/>
              <a:t>Do jaké míry se obáváte nebo jste se obával/a, že nebudete schopen/schopna splácet své půjčky</a:t>
            </a:r>
            <a:r>
              <a:rPr lang="en-US" dirty="0"/>
              <a:t>: </a:t>
            </a:r>
            <a:r>
              <a:rPr lang="cs-CZ" dirty="0"/>
              <a:t>N=651  ti, kteří mají zkušenost s půjčkou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19CFF8-0B83-43E0-9C8B-5F668528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D06FDAC-DEDE-4E30-9503-66F000B81E94}"/>
              </a:ext>
            </a:extLst>
          </p:cNvPr>
          <p:cNvSpPr/>
          <p:nvPr/>
        </p:nvSpPr>
        <p:spPr>
          <a:xfrm>
            <a:off x="8331452" y="3113451"/>
            <a:ext cx="339775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Vyšší obavy deklarují ženy a lidé s nižším vzděláním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Neschopnosti splácet se obávají i ti, u nichž výše půjček překročila 300 tisíc Kč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3B0B46-DFD0-4224-9E16-9D759008B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598C7F4-D336-4AA7-B358-46C6BE7AFADE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Zkušenost </a:t>
            </a:r>
            <a:br>
              <a:rPr lang="cs-CZ" sz="2400" b="1" dirty="0"/>
            </a:br>
            <a:r>
              <a:rPr lang="cs-CZ" sz="2400" b="1" dirty="0"/>
              <a:t>s půjčkami 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4A34B740-5A97-49E9-BFC1-10F316585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328794"/>
              </p:ext>
            </p:extLst>
          </p:nvPr>
        </p:nvGraphicFramePr>
        <p:xfrm>
          <a:off x="2074043" y="135526"/>
          <a:ext cx="7383768" cy="499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554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4F5AD-4086-4FAD-9BFD-5DDEAF51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95105" cy="4601183"/>
          </a:xfrm>
        </p:spPr>
        <p:txBody>
          <a:bodyPr>
            <a:normAutofit/>
          </a:bodyPr>
          <a:lstStyle/>
          <a:p>
            <a:r>
              <a:rPr lang="cs-CZ" dirty="0"/>
              <a:t>Většina tvrdí, že by si nepůjčila na splátku jiné půjčky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B80B42-54AF-4A5F-ACA2-DFCADA87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26" y="6225806"/>
            <a:ext cx="7248524" cy="365125"/>
          </a:xfrm>
        </p:spPr>
        <p:txBody>
          <a:bodyPr/>
          <a:lstStyle/>
          <a:p>
            <a:r>
              <a:rPr lang="cs-CZ" dirty="0"/>
              <a:t> Vzal/a byste si půjčku na splátku jiné půjčky?  N=651  ti, kteří mají zkušenost s  půjčkou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19CFF8-0B83-43E0-9C8B-5F668528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D06FDAC-DEDE-4E30-9503-66F000B81E94}"/>
              </a:ext>
            </a:extLst>
          </p:cNvPr>
          <p:cNvSpPr/>
          <p:nvPr/>
        </p:nvSpPr>
        <p:spPr>
          <a:xfrm>
            <a:off x="8020462" y="2367154"/>
            <a:ext cx="368271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Ochotnější k nové půjčce na splátku půjčky předchozí jsou: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mladší lidé</a:t>
            </a:r>
          </a:p>
          <a:p>
            <a:pPr marL="640080" lvl="1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lidé s vyšším vzděláním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Rezolutní „ne“ deklarují senioři nad 65 let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C87DBD4-D65D-4EC5-8026-5C11CCE10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D4C66CC4-6EF7-4EB7-A108-1C3963C4F65A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Zkušenost </a:t>
            </a:r>
            <a:br>
              <a:rPr lang="cs-CZ" sz="2400" b="1" dirty="0"/>
            </a:br>
            <a:r>
              <a:rPr lang="cs-CZ" sz="2400" b="1" dirty="0"/>
              <a:t>s půjčkami </a:t>
            </a: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1078F4AA-9DCB-40CD-865F-D51D27C60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470778"/>
              </p:ext>
            </p:extLst>
          </p:nvPr>
        </p:nvGraphicFramePr>
        <p:xfrm>
          <a:off x="2983736" y="1097605"/>
          <a:ext cx="5885107" cy="456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5727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55183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Půjčky v roce 2019</a:t>
            </a:r>
            <a:endParaRPr lang="cs-CZ" sz="5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6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B78692E-B023-47D7-8FD1-88E052F2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2019 – čerstvou </a:t>
            </a:r>
            <a:r>
              <a:rPr lang="cs-CZ" dirty="0">
                <a:solidFill>
                  <a:schemeClr val="tx1"/>
                </a:solidFill>
              </a:rPr>
              <a:t>zkušenost má 29 % lidí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7434DA-AB3A-4996-A0BC-3659D7B90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Auta a motorky zůstávají stále na prvním místě </a:t>
            </a:r>
            <a:b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následuje spotřební elektronika a splacení předchozí splátky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Stále platí, že si lidé půjčku vyřizují osobně, ale postupně roste obliba online vyřízení půjčky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půjčky také většinou do banky (52%)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4ED921-71DA-41D5-98C5-D17A8368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9E8521-EEC3-4B91-B0DD-B75E8684E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9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55183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Shrnutí</a:t>
            </a:r>
            <a:endParaRPr lang="cs-CZ" sz="5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58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9E94B-60D1-4CC9-B1FD-FED34B28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4C378-1CC4-497B-A3EE-63FDB5F2A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27" y="889761"/>
            <a:ext cx="7821989" cy="5831713"/>
          </a:xfrm>
        </p:spPr>
        <p:txBody>
          <a:bodyPr anchor="t"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59 % lidí má historickou zkušenost s půjčkou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z nich 27 % vykazuje rizikové chování</a:t>
            </a:r>
          </a:p>
          <a:p>
            <a:pPr lvl="1">
              <a:spcBef>
                <a:spcPts val="1800"/>
              </a:spcBef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nich si za rok 2019 půjčilo 29 % lidí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cs-CZ" sz="2100" dirty="0">
                <a:solidFill>
                  <a:schemeClr val="bg2">
                    <a:lumMod val="50000"/>
                  </a:schemeClr>
                </a:solidFill>
              </a:rPr>
              <a:t>Index rizikového zadlužování 2020 se snížil na 13 %, ale zvýšil se počet těch, kteří splácí předchozí půjčku novou půjčkou (42 %) -&gt; typicky rizikové chování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cs-CZ" sz="2100" dirty="0">
                <a:solidFill>
                  <a:schemeClr val="bg2">
                    <a:lumMod val="50000"/>
                  </a:schemeClr>
                </a:solidFill>
              </a:rPr>
              <a:t>Nejčastěji si Češi půjčují na auta/motorky, spotřební elektroniku (mobily, počítače atd.) a bílé elektro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cs-CZ" sz="2100" dirty="0">
                <a:solidFill>
                  <a:schemeClr val="bg2">
                    <a:lumMod val="50000"/>
                  </a:schemeClr>
                </a:solidFill>
              </a:rPr>
              <a:t>Pro půjčky chodí do banky (65 %), pokud jdou jinam, tak především kvůli rychlosti a jednoduchosti vyřízení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cs-CZ" sz="2100" dirty="0">
                <a:solidFill>
                  <a:schemeClr val="bg2">
                    <a:lumMod val="50000"/>
                  </a:schemeClr>
                </a:solidFill>
              </a:rPr>
              <a:t>Necelá pětina lidí má půjčku do 20 tisíc Kč (19 %), 26 % mezi 20 až 100 tisíci Kč, nad 100 tisíc Kč má půjčeno téměř polovina (48 %)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cs-CZ" sz="2100" dirty="0">
                <a:solidFill>
                  <a:schemeClr val="bg2">
                    <a:lumMod val="50000"/>
                  </a:schemeClr>
                </a:solidFill>
              </a:rPr>
              <a:t>V polovině případů (45 %) mají lidé 1 půjčku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cs-CZ" sz="2100" dirty="0">
                <a:solidFill>
                  <a:schemeClr val="bg2">
                    <a:lumMod val="50000"/>
                  </a:schemeClr>
                </a:solidFill>
              </a:rPr>
              <a:t>Za nerizikové je většinou Čechů (70 %) považováno, pokud výše splátek nepřesáhne 20 % jejich čistých měsíčních příjmů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cs-CZ" sz="2100" dirty="0">
                <a:solidFill>
                  <a:schemeClr val="bg2">
                    <a:lumMod val="50000"/>
                  </a:schemeClr>
                </a:solidFill>
              </a:rPr>
              <a:t>82 % by si nikdy nepůjčilo na zážitky nebo dovolenou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A82C8-F365-4CD7-9568-025411AC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CA9971-BF9A-4D1A-9340-07F68C0AA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0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3BE45-CBC8-4A68-A0E5-6E390D20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5E967E-9736-4245-957D-9A12EC59D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552775"/>
            <a:ext cx="4404294" cy="222285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16C3F9-F7FD-4BF2-BBF4-5038B8FD18A1}"/>
              </a:ext>
            </a:extLst>
          </p:cNvPr>
          <p:cNvSpPr/>
          <p:nvPr/>
        </p:nvSpPr>
        <p:spPr>
          <a:xfrm>
            <a:off x="1" y="0"/>
            <a:ext cx="175496" cy="6858000"/>
          </a:xfrm>
          <a:prstGeom prst="rect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4B6F2A-F0B8-4BD5-A033-102E6E0EC32F}"/>
              </a:ext>
            </a:extLst>
          </p:cNvPr>
          <p:cNvSpPr txBox="1"/>
          <p:nvPr/>
        </p:nvSpPr>
        <p:spPr>
          <a:xfrm>
            <a:off x="175497" y="2312355"/>
            <a:ext cx="1201650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>
                <a:solidFill>
                  <a:srgbClr val="007E79"/>
                </a:solidFill>
                <a:latin typeface="Sansation" panose="02000000000000000000" pitchFamily="2" charset="0"/>
              </a:rPr>
              <a:t>Děkujeme za pozornost!</a:t>
            </a:r>
            <a:endParaRPr lang="cs-CZ" sz="7200" b="1" dirty="0">
              <a:solidFill>
                <a:srgbClr val="007E79"/>
              </a:solidFill>
              <a:latin typeface="Sansation" panose="02000000000000000000" pitchFamily="2" charset="0"/>
            </a:endParaRPr>
          </a:p>
        </p:txBody>
      </p:sp>
      <p:pic>
        <p:nvPicPr>
          <p:cNvPr id="8194" name="Picture 2" descr="VÃ½sledek obrÃ¡zku pro sc&amp;c">
            <a:extLst>
              <a:ext uri="{FF2B5EF4-FFF2-40B4-BE49-F238E27FC236}">
                <a16:creationId xmlns:a16="http://schemas.microsoft.com/office/drawing/2014/main" id="{1F69AD0D-A013-46D6-8AFE-E4D2564D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06097"/>
            <a:ext cx="2609850" cy="9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4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Nákup na splátky, kontokorent a kreditní karta - </a:t>
            </a:r>
            <a:br>
              <a:rPr lang="cs-CZ" dirty="0"/>
            </a:br>
            <a:r>
              <a:rPr lang="cs-CZ" dirty="0"/>
              <a:t>s tím mají Češi největší zkušenost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/>
        </p:nvSpPr>
        <p:spPr>
          <a:xfrm>
            <a:off x="3537293" y="64752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 čím máte osobní zkušenost?, N=1081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713BB4-378B-4622-B08D-6FA1C8C2176A}"/>
              </a:ext>
            </a:extLst>
          </p:cNvPr>
          <p:cNvSpPr txBox="1"/>
          <p:nvPr/>
        </p:nvSpPr>
        <p:spPr>
          <a:xfrm>
            <a:off x="8757920" y="5878225"/>
            <a:ext cx="306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Možnost více odpovědí, součet kategorií je &gt; 100 %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4E6AAF-676F-4413-81F4-B258B57296C9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Osobní zkušenost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2840A0AF-2C26-4F8F-AF8B-D6D6A2405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739560"/>
              </p:ext>
            </p:extLst>
          </p:nvPr>
        </p:nvGraphicFramePr>
        <p:xfrm>
          <a:off x="3537293" y="905123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F216C6B-4951-4EF2-B672-D7D0EEB5F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07134"/>
              </p:ext>
            </p:extLst>
          </p:nvPr>
        </p:nvGraphicFramePr>
        <p:xfrm>
          <a:off x="4894385" y="960699"/>
          <a:ext cx="4097216" cy="265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8" y="1133997"/>
            <a:ext cx="2947482" cy="4601183"/>
          </a:xfrm>
        </p:spPr>
        <p:txBody>
          <a:bodyPr>
            <a:normAutofit/>
          </a:bodyPr>
          <a:lstStyle/>
          <a:p>
            <a:r>
              <a:rPr lang="cs-CZ" sz="6000" dirty="0"/>
              <a:t>59 % lidí </a:t>
            </a:r>
            <a:r>
              <a:rPr lang="cs-CZ" dirty="0"/>
              <a:t>má zkušenost </a:t>
            </a:r>
            <a:br>
              <a:rPr lang="cs-CZ" sz="4400" dirty="0"/>
            </a:br>
            <a:r>
              <a:rPr lang="cs-CZ" sz="3200" dirty="0"/>
              <a:t>s nákupem na úvěr (půjčkou)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918AD-DFAA-4DE1-ADD1-D14C331C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057" y="4108635"/>
            <a:ext cx="7374467" cy="191186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Do této zkušenosti záměrně nepočítáme:</a:t>
            </a:r>
          </a:p>
          <a:p>
            <a:pPr lvl="1"/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kreditní karty</a:t>
            </a:r>
          </a:p>
          <a:p>
            <a:pPr lvl="1"/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kontokorent</a:t>
            </a:r>
          </a:p>
          <a:p>
            <a:pPr lvl="1"/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úvěr ze stavebního spoření</a:t>
            </a:r>
          </a:p>
          <a:p>
            <a:pPr lvl="1"/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hypoteční úvěr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E65455-0FDC-49EE-9EFA-56179C79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C93E4543-3C53-4FC7-9812-1B389B347DBB}"/>
              </a:ext>
            </a:extLst>
          </p:cNvPr>
          <p:cNvSpPr/>
          <p:nvPr/>
        </p:nvSpPr>
        <p:spPr>
          <a:xfrm>
            <a:off x="7658331" y="1975792"/>
            <a:ext cx="1081631" cy="480329"/>
          </a:xfrm>
          <a:prstGeom prst="rightArrow">
            <a:avLst/>
          </a:prstGeom>
          <a:solidFill>
            <a:srgbClr val="139383"/>
          </a:solidFill>
          <a:ln>
            <a:solidFill>
              <a:srgbClr val="139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101E30A-4A8E-4F39-9FD1-8C9B08675724}"/>
              </a:ext>
            </a:extLst>
          </p:cNvPr>
          <p:cNvSpPr txBox="1"/>
          <p:nvPr/>
        </p:nvSpPr>
        <p:spPr>
          <a:xfrm>
            <a:off x="8890807" y="1892790"/>
            <a:ext cx="213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75 % z nich půjčky stále splácí</a:t>
            </a:r>
          </a:p>
        </p:txBody>
      </p:sp>
    </p:spTree>
    <p:extLst>
      <p:ext uri="{BB962C8B-B14F-4D97-AF65-F5344CB8AC3E}">
        <p14:creationId xmlns:p14="http://schemas.microsoft.com/office/powerpoint/2010/main" val="242271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8097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Rizikové zadlužování</a:t>
            </a:r>
            <a:endParaRPr lang="cs-CZ" sz="5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5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81402-6339-4DAC-A61F-846CCF49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8867" cy="4601183"/>
          </a:xfrm>
        </p:spPr>
        <p:txBody>
          <a:bodyPr>
            <a:normAutofit/>
          </a:bodyPr>
          <a:lstStyle/>
          <a:p>
            <a:r>
              <a:rPr lang="cs-CZ" sz="4000" b="1" dirty="0"/>
              <a:t>27 % </a:t>
            </a:r>
            <a:r>
              <a:rPr lang="cs-CZ" sz="4000" dirty="0"/>
              <a:t>lidí se zkušeností </a:t>
            </a:r>
            <a:br>
              <a:rPr lang="cs-CZ" sz="4000" dirty="0"/>
            </a:br>
            <a:r>
              <a:rPr lang="cs-CZ" dirty="0"/>
              <a:t>s nakupováním na úvěr </a:t>
            </a:r>
            <a:r>
              <a:rPr lang="cs-CZ" sz="4000" dirty="0"/>
              <a:t>vykazuje </a:t>
            </a:r>
            <a:r>
              <a:rPr lang="cs-CZ" sz="4000" b="1" dirty="0"/>
              <a:t>rizikové chování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0E027CE5-BB9B-4657-A41F-012B66E5B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957130"/>
              </p:ext>
            </p:extLst>
          </p:nvPr>
        </p:nvGraphicFramePr>
        <p:xfrm>
          <a:off x="3706585" y="762679"/>
          <a:ext cx="7764237" cy="56028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91739">
                  <a:extLst>
                    <a:ext uri="{9D8B030D-6E8A-4147-A177-3AD203B41FA5}">
                      <a16:colId xmlns:a16="http://schemas.microsoft.com/office/drawing/2014/main" val="3758410376"/>
                    </a:ext>
                  </a:extLst>
                </a:gridCol>
                <a:gridCol w="1491739">
                  <a:extLst>
                    <a:ext uri="{9D8B030D-6E8A-4147-A177-3AD203B41FA5}">
                      <a16:colId xmlns:a16="http://schemas.microsoft.com/office/drawing/2014/main" val="3435900514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982116168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1791173954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977940912"/>
                    </a:ext>
                  </a:extLst>
                </a:gridCol>
                <a:gridCol w="1096340">
                  <a:extLst>
                    <a:ext uri="{9D8B030D-6E8A-4147-A177-3AD203B41FA5}">
                      <a16:colId xmlns:a16="http://schemas.microsoft.com/office/drawing/2014/main" val="1665117615"/>
                    </a:ext>
                  </a:extLst>
                </a:gridCol>
                <a:gridCol w="1096340">
                  <a:extLst>
                    <a:ext uri="{9D8B030D-6E8A-4147-A177-3AD203B41FA5}">
                      <a16:colId xmlns:a16="http://schemas.microsoft.com/office/drawing/2014/main" val="3572401533"/>
                    </a:ext>
                  </a:extLst>
                </a:gridCol>
              </a:tblGrid>
              <a:tr h="5374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Skóre: kategorie</a:t>
                      </a:r>
                      <a:endParaRPr lang="cs-CZ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814285"/>
                  </a:ext>
                </a:extLst>
              </a:tr>
              <a:tr h="48261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0 bodů</a:t>
                      </a:r>
                      <a:endParaRPr lang="cs-CZ" sz="1400" b="1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1 bod</a:t>
                      </a:r>
                      <a:endParaRPr lang="cs-CZ" sz="1400" b="1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2 body</a:t>
                      </a:r>
                      <a:endParaRPr lang="cs-CZ" sz="1400" b="1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3 body</a:t>
                      </a:r>
                      <a:endParaRPr lang="cs-CZ" sz="1400" b="1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4 body a více</a:t>
                      </a:r>
                      <a:endParaRPr lang="cs-CZ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9941117"/>
                  </a:ext>
                </a:extLst>
              </a:tr>
              <a:tr h="6012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5519060"/>
                  </a:ext>
                </a:extLst>
              </a:tr>
              <a:tr h="3317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POHLAVÍ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Muž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4329742"/>
                  </a:ext>
                </a:extLst>
              </a:tr>
              <a:tr h="331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Žena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0537830"/>
                  </a:ext>
                </a:extLst>
              </a:tr>
              <a:tr h="33179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VĚK</a:t>
                      </a:r>
                      <a:endParaRPr lang="cs-CZ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18-34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7960840"/>
                  </a:ext>
                </a:extLst>
              </a:tr>
              <a:tr h="331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35-49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466443"/>
                  </a:ext>
                </a:extLst>
              </a:tr>
              <a:tr h="331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50-64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236188"/>
                  </a:ext>
                </a:extLst>
              </a:tr>
              <a:tr h="331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65 a více let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1660685"/>
                  </a:ext>
                </a:extLst>
              </a:tr>
              <a:tr h="3317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VZDĚLÁNÍ</a:t>
                      </a:r>
                      <a:endParaRPr lang="cs-CZ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ZŠ, Vyuč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0226558"/>
                  </a:ext>
                </a:extLst>
              </a:tr>
              <a:tr h="331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Maturita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3745129"/>
                  </a:ext>
                </a:extLst>
              </a:tr>
              <a:tr h="331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VOŠ, VŠ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1762407"/>
                  </a:ext>
                </a:extLst>
              </a:tr>
              <a:tr h="3317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REGION</a:t>
                      </a:r>
                      <a:endParaRPr lang="cs-CZ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Praha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9474887"/>
                  </a:ext>
                </a:extLst>
              </a:tr>
              <a:tr h="331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Čechy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4465793"/>
                  </a:ext>
                </a:extLst>
              </a:tr>
              <a:tr h="3317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Morava</a:t>
                      </a:r>
                      <a:endParaRPr lang="cs-CZ" sz="14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0634283"/>
                  </a:ext>
                </a:extLst>
              </a:tr>
            </a:tbl>
          </a:graphicData>
        </a:graphic>
      </p:graphicFrame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3708A-41CF-404D-A112-3977002B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1CA5FC-CBFD-4A52-99B3-B2E6A1902547}"/>
              </a:ext>
            </a:extLst>
          </p:cNvPr>
          <p:cNvSpPr/>
          <p:nvPr/>
        </p:nvSpPr>
        <p:spPr>
          <a:xfrm>
            <a:off x="10344150" y="1306288"/>
            <a:ext cx="1126672" cy="5059249"/>
          </a:xfrm>
          <a:prstGeom prst="rect">
            <a:avLst/>
          </a:prstGeom>
          <a:solidFill>
            <a:srgbClr val="FF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FF84FB4-4F45-4493-B51B-57D83E007B4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06585" y="6447631"/>
            <a:ext cx="397437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 rizikového zadlužování, N= 650,  ti se zkušeností s půjčkou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D61BFC-9584-4345-AC09-B925C37C7D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509F5EB-D4B9-41B1-82F8-D4FC63C2F229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Rizikové zadlužování</a:t>
            </a:r>
          </a:p>
        </p:txBody>
      </p:sp>
    </p:spTree>
    <p:extLst>
      <p:ext uri="{BB962C8B-B14F-4D97-AF65-F5344CB8AC3E}">
        <p14:creationId xmlns:p14="http://schemas.microsoft.com/office/powerpoint/2010/main" val="40521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81402-6339-4DAC-A61F-846CCF49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Index rizikového zadlužování = </a:t>
            </a:r>
            <a:r>
              <a:rPr lang="cs-CZ" sz="6000" b="1" dirty="0"/>
              <a:t>13 %</a:t>
            </a:r>
            <a:br>
              <a:rPr lang="cs-CZ" sz="4000" b="1" dirty="0"/>
            </a:br>
            <a:br>
              <a:rPr lang="cs-CZ" sz="4000" b="1" dirty="0"/>
            </a:br>
            <a:r>
              <a:rPr lang="cs-CZ" sz="2800" dirty="0"/>
              <a:t>(20 % v roce 2019)</a:t>
            </a:r>
            <a:endParaRPr lang="cs-CZ" sz="40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3708A-41CF-404D-A112-3977002B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D61BFC-9584-4345-AC09-B925C37C7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52A74D-EE88-433E-BEF5-6CBB4B04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20" y="1473075"/>
            <a:ext cx="7315200" cy="2061334"/>
          </a:xfrm>
        </p:spPr>
        <p:txBody>
          <a:bodyPr>
            <a:normAutofit/>
          </a:bodyPr>
          <a:lstStyle/>
          <a:p>
            <a:r>
              <a:rPr lang="cs-CZ" dirty="0"/>
              <a:t>Z lidí, kteří mají zkušenost s půjčkou je 27 % rizikových</a:t>
            </a:r>
          </a:p>
          <a:p>
            <a:r>
              <a:rPr lang="cs-CZ" dirty="0"/>
              <a:t>Při přepočtu na dospělou populaci je index rizikového zadlužování 2020 </a:t>
            </a:r>
            <a:r>
              <a:rPr lang="cs-CZ" b="1" dirty="0"/>
              <a:t>13 %</a:t>
            </a:r>
            <a:r>
              <a:rPr lang="cs-CZ" dirty="0"/>
              <a:t> (cca 1,1 mil. osob)</a:t>
            </a:r>
          </a:p>
          <a:p>
            <a:r>
              <a:rPr lang="cs-CZ" dirty="0"/>
              <a:t>Index rizikové zadlužování 2019 (minulý průzkum) byl při přepočtu na dospělou populaci </a:t>
            </a:r>
            <a:r>
              <a:rPr lang="cs-CZ" b="1" dirty="0"/>
              <a:t>20 %</a:t>
            </a:r>
            <a:r>
              <a:rPr lang="cs-CZ" dirty="0"/>
              <a:t> (cca 1,58 mil. osob)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4B8C19BF-AE8D-4BB2-A2D0-10E83EDF5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272684"/>
              </p:ext>
            </p:extLst>
          </p:nvPr>
        </p:nvGraphicFramePr>
        <p:xfrm>
          <a:off x="4780039" y="3152496"/>
          <a:ext cx="5255762" cy="320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3E10410D-BC9A-4108-B3A3-416AAAF73F6C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Rizikové zadlužování</a:t>
            </a:r>
          </a:p>
        </p:txBody>
      </p:sp>
    </p:spTree>
    <p:extLst>
      <p:ext uri="{BB962C8B-B14F-4D97-AF65-F5344CB8AC3E}">
        <p14:creationId xmlns:p14="http://schemas.microsoft.com/office/powerpoint/2010/main" val="194123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9443F-B7B7-4BDA-BDBA-84D26728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Metodika výpočtu skóre rizikového půjčování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5D214F-0DE2-42F1-933A-55D9DDF0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ástupný symbol pro obsah 28">
            <a:extLst>
              <a:ext uri="{FF2B5EF4-FFF2-40B4-BE49-F238E27FC236}">
                <a16:creationId xmlns:a16="http://schemas.microsoft.com/office/drawing/2014/main" id="{F1F21E6D-54EE-43E2-87E2-83182B56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179" y="863601"/>
            <a:ext cx="8255227" cy="42300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accent5">
                    <a:lumMod val="75000"/>
                  </a:schemeClr>
                </a:solidFill>
              </a:rPr>
              <a:t>Spotřebitel je ochotný </a:t>
            </a: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</a:rPr>
              <a:t>krýt splátky další půjčkou 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</a:rPr>
              <a:t>2 body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</a:rPr>
              <a:t>Neschopnost splácet 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</a:rPr>
              <a:t>chce spotřebitel řešit další půjčkou 			</a:t>
            </a: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</a:rPr>
              <a:t>2 body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accent5">
                    <a:lumMod val="75000"/>
                  </a:schemeClr>
                </a:solidFill>
              </a:rPr>
              <a:t>Aktuálně spotřebitel splácí </a:t>
            </a: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</a:rPr>
              <a:t>3 a více půjček </a:t>
            </a:r>
            <a:r>
              <a:rPr lang="cs-CZ" sz="1600" dirty="0">
                <a:solidFill>
                  <a:srgbClr val="FF0000"/>
                </a:solidFill>
              </a:rPr>
              <a:t>				2 body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Spotřebitel si </a:t>
            </a:r>
            <a:r>
              <a:rPr lang="cs-CZ" sz="1600" b="1" dirty="0"/>
              <a:t>půjčil při dlouhodobém nedostatku </a:t>
            </a:r>
            <a:r>
              <a:rPr lang="cs-CZ" sz="1600" dirty="0"/>
              <a:t>financí 			1 bod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Spotřebitel si </a:t>
            </a:r>
            <a:r>
              <a:rPr lang="cs-CZ" sz="1600" b="1" dirty="0"/>
              <a:t>půjčil na běžnou spotřebu </a:t>
            </a:r>
            <a:r>
              <a:rPr lang="cs-CZ" sz="1600" dirty="0"/>
              <a:t>nebo zábavu 			1 bod</a:t>
            </a:r>
          </a:p>
          <a:p>
            <a:pPr>
              <a:lnSpc>
                <a:spcPct val="150000"/>
              </a:lnSpc>
              <a:tabLst>
                <a:tab pos="7178675" algn="l"/>
              </a:tabLst>
            </a:pPr>
            <a:r>
              <a:rPr lang="cs-CZ" sz="1800" b="1" dirty="0">
                <a:solidFill>
                  <a:srgbClr val="FF0000"/>
                </a:solidFill>
              </a:rPr>
              <a:t>Spotřebitel si půjčil u nebankovní společnosti, aniž by si zjistil, </a:t>
            </a:r>
            <a:br>
              <a:rPr lang="cs-CZ" sz="1800" b="1" dirty="0">
                <a:solidFill>
                  <a:srgbClr val="FF0000"/>
                </a:solidFill>
              </a:rPr>
            </a:br>
            <a:r>
              <a:rPr lang="cs-CZ" sz="1800" b="1" dirty="0">
                <a:solidFill>
                  <a:srgbClr val="FF0000"/>
                </a:solidFill>
              </a:rPr>
              <a:t>zda má licenci od ČNB		 1 bod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D1E0D9-22C0-49FE-9C38-8884D03333B9}"/>
              </a:ext>
            </a:extLst>
          </p:cNvPr>
          <p:cNvSpPr txBox="1"/>
          <p:nvPr/>
        </p:nvSpPr>
        <p:spPr>
          <a:xfrm>
            <a:off x="3493180" y="5371077"/>
            <a:ext cx="777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4 body z 9 = rizikový spotřebitel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DC4E7C1-7280-4052-89E5-9961D50FD8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93179" y="6410639"/>
            <a:ext cx="973079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 rizikového zadlužování, N= 650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70FE6A2-C18E-4B27-9D47-51169A4692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6B5B5E1D-6B9A-4526-8460-BAF2CA636E9B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Rizikové zadlužování</a:t>
            </a:r>
          </a:p>
        </p:txBody>
      </p:sp>
    </p:spTree>
    <p:extLst>
      <p:ext uri="{BB962C8B-B14F-4D97-AF65-F5344CB8AC3E}">
        <p14:creationId xmlns:p14="http://schemas.microsoft.com/office/powerpoint/2010/main" val="410966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9488" y="1123838"/>
            <a:ext cx="3094075" cy="46011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Charakteristiky rizikových Čechů s půjčkou </a:t>
            </a:r>
          </a:p>
        </p:txBody>
      </p:sp>
      <p:sp>
        <p:nvSpPr>
          <p:cNvPr id="3" name="Obdélník 2"/>
          <p:cNvSpPr/>
          <p:nvPr>
            <p:custDataLst>
              <p:tags r:id="rId4"/>
            </p:custDataLst>
          </p:nvPr>
        </p:nvSpPr>
        <p:spPr>
          <a:xfrm>
            <a:off x="3476261" y="6410639"/>
            <a:ext cx="973079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 rizikového zadlužování, N= 173– rizikoví spotřebitelé (s indexem 4 a více)</a:t>
            </a:r>
            <a:endParaRPr lang="cs-CZ" sz="1067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343221-A816-4552-89DF-77843BB40CCE}"/>
              </a:ext>
            </a:extLst>
          </p:cNvPr>
          <p:cNvSpPr txBox="1"/>
          <p:nvPr/>
        </p:nvSpPr>
        <p:spPr>
          <a:xfrm>
            <a:off x="3842890" y="1623072"/>
            <a:ext cx="8048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spcBef>
                <a:spcPts val="1800"/>
              </a:spcBef>
              <a:buBlip>
                <a:blip r:embed="rId9"/>
              </a:buBlip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lidé ve věku (18-34 let)</a:t>
            </a:r>
          </a:p>
          <a:p>
            <a:pPr marL="609585" indent="-609585">
              <a:spcBef>
                <a:spcPts val="1800"/>
              </a:spcBef>
              <a:buBlip>
                <a:blip r:embed="rId9"/>
              </a:buBlip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respondenti s nižším vzděláním (ZŠ + vyuč)</a:t>
            </a:r>
          </a:p>
          <a:p>
            <a:pPr marL="609585" indent="-609585">
              <a:spcBef>
                <a:spcPts val="1800"/>
              </a:spcBef>
              <a:buBlip>
                <a:blip r:embed="rId9"/>
              </a:buBlip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často mají půjčky od více poskytovatelů</a:t>
            </a:r>
          </a:p>
          <a:p>
            <a:pPr marL="609585" indent="-609585">
              <a:spcBef>
                <a:spcPts val="1800"/>
              </a:spcBef>
              <a:buBlip>
                <a:blip r:embed="rId9"/>
              </a:buBlip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vzali by půjčku na splátku předchozí půjčky</a:t>
            </a:r>
          </a:p>
          <a:p>
            <a:pPr marL="609585" indent="-609585">
              <a:spcBef>
                <a:spcPts val="1800"/>
              </a:spcBef>
              <a:buBlip>
                <a:blip r:embed="rId9"/>
              </a:buBlip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nemívají obavy o neschopnosti splácení půjček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27CEC8-63FD-4CF7-A065-4D8BFAD29D8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B62AC02-A34C-4FF5-89CE-47AA0337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AC54FFC-DFB4-46BA-8226-CD504E9657FC}"/>
              </a:ext>
            </a:extLst>
          </p:cNvPr>
          <p:cNvSpPr/>
          <p:nvPr/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Rizikové zadlužování</a:t>
            </a:r>
          </a:p>
        </p:txBody>
      </p:sp>
    </p:spTree>
    <p:extLst>
      <p:ext uri="{BB962C8B-B14F-4D97-AF65-F5344CB8AC3E}">
        <p14:creationId xmlns:p14="http://schemas.microsoft.com/office/powerpoint/2010/main" val="1422691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w4tBsMrkSnYSgM6LU8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R5qsGRESnMqAcHFmn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exA0Fs60awqscalAIB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BrkPcF90u2RBKo5_Lq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wIxeNl6k6WMQvug4B.h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kSUbos2USPtqvbtMzF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QosdfWJk.BGdvGE_1l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6ryS1Beka2DkulEd7K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.dKh8YtE6L8HM0b_xc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LUKh_57UCTThhREMu9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30xB_a1h0iFRjD9xsQl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JmdG8A20GWp731F5h1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Zzq8j7r0ap01HWHQpWk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MD4C58x0GGHxV.2iSt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eEbczU7Uu0as6UtHSq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yoe747J0WHPFfT.uMUx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W6tm210ixdjFh_fOI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X8zK4MgEi2pC0UBkk68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F3SDuNzU2Na64VM2TW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30xB_a1h0iFRjD9xsQl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3KTv92BkuG6bS6KOT01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IFlJoMXkaAHAXUEjuh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REomrhu0eRyPeWToMCa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grmUZD6keH5WcCkeW8r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dIBgVzp0eZ8RDux0Gma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X8zK4MgEi2pC0UBkk68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F3SDuNzU2Na64VM2TWF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IFlJoMXkaAHAXUEjuhq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REomrhu0eRyPeWToMC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grmUZD6keH5WcCkeW8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3KTv92BkuG6bS6KOT01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X8zK4MgEi2pC0UBkk68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F3SDuNzU2Na64VM2TW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IFlJoMXkaAHAXUEjuh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REomrhu0eRyPeWToMCa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grmUZD6keH5WcCkeW8r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3KTv92BkuG6bS6KOT01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kGwTL_3E2M5OnNvk55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L0o8WV8kK_kL0UQyitX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uTODQthkKSH02jh7_PP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XNBRlY8ECH_42VOA9IE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jUTG3OiUqHkaasQum5n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_4fW_lHkCmVpK3lrMlF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FvwAkjx0K4ilJ1C4Tjd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wtLlHE7kOFJKJaYUfj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Zt46DCEye4_BJMh24f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9OTvjbEWbav_KK60W6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30xB_a1h0iFRjD9xsQly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L0o8WV8kK_kL0UQyitX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30xB_a1h0iFRjD9xsQl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VWrmldakO79udd0VQE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QO3HlrbUCDfoaIY.mF7g"/>
</p:tagLst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2018_nex" id="{43CAA889-BA65-4DA6-8F05-727512501E4B}" vid="{C8E0DB58-84EC-4026-ADD3-6260534EB18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</TotalTime>
  <Words>1859</Words>
  <Application>Microsoft Office PowerPoint</Application>
  <PresentationFormat>Širokoúhlá obrazovka</PresentationFormat>
  <Paragraphs>369</Paragraphs>
  <Slides>29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Corbel</vt:lpstr>
      <vt:lpstr>Sansation</vt:lpstr>
      <vt:lpstr>Sansation Light</vt:lpstr>
      <vt:lpstr>Wingdings 2</vt:lpstr>
      <vt:lpstr>Rámeček</vt:lpstr>
      <vt:lpstr>think-cell Slide</vt:lpstr>
      <vt:lpstr>Prezentace aplikace PowerPoint</vt:lpstr>
      <vt:lpstr>Prezentace aplikace PowerPoint</vt:lpstr>
      <vt:lpstr>Nákup na splátky, kontokorent a kreditní karta -  s tím mají Češi největší zkušenost</vt:lpstr>
      <vt:lpstr>59 % lidí má zkušenost  s nákupem na úvěr (půjčkou)</vt:lpstr>
      <vt:lpstr>Prezentace aplikace PowerPoint</vt:lpstr>
      <vt:lpstr>27 % lidí se zkušeností  s nakupováním na úvěr vykazuje rizikové chování</vt:lpstr>
      <vt:lpstr>Index rizikového zadlužování = 13 %  (20 % v roce 2019)</vt:lpstr>
      <vt:lpstr>Metodika výpočtu skóre rizikového půjčování</vt:lpstr>
      <vt:lpstr>Charakteristiky rizikových Čechů s půjčkou </vt:lpstr>
      <vt:lpstr>Další půjčky především pro splacení dřívějších půjček</vt:lpstr>
      <vt:lpstr>Žijí po celé republice</vt:lpstr>
      <vt:lpstr>Prezentace aplikace PowerPoint</vt:lpstr>
      <vt:lpstr>Většina veřejnosti by si nikdy nepůjčila na zážitky (včetně sportu) a na splacení předchozí půjčky</vt:lpstr>
      <vt:lpstr>Bezpečná výše splátek je maximálně 20 % měsíčního příjmu</vt:lpstr>
      <vt:lpstr>Při neschopnosti splácet se Češi budou snažit vyjednávat nebo konsolidovat </vt:lpstr>
      <vt:lpstr>Prezentace aplikace PowerPoint</vt:lpstr>
      <vt:lpstr>Zkušenost  s nákupem na úvěr má 59 % lidí  Čtvrtina z nich má již vše splaceno</vt:lpstr>
      <vt:lpstr>Půjčujeme si hlavně na auto, rekonstrukci, ale i na elektroniku</vt:lpstr>
      <vt:lpstr>Pro půjčky si Češi chodí především do banky, rádi ale využijí  také pomoc rodiny</vt:lpstr>
      <vt:lpstr>Půjčka jinde než od banky = rychlost a jednoduchost vyřízení</vt:lpstr>
      <vt:lpstr>Půjčky si lidé obvykle berou pro nedostatek hotovosti, nechají se ale zlákat „akcí na splátky“</vt:lpstr>
      <vt:lpstr>Téměř polovina Čechů má půjčku ve výši více než  100 000 Kč</vt:lpstr>
      <vt:lpstr>Češi nemají obavy, že nebudou schopni splácet</vt:lpstr>
      <vt:lpstr>Většina tvrdí, že by si nepůjčila na splátku jiné půjčky </vt:lpstr>
      <vt:lpstr>Prezentace aplikace PowerPoint</vt:lpstr>
      <vt:lpstr>Rok 2019 – čerstvou zkušenost má 29 % lidí</vt:lpstr>
      <vt:lpstr>Prezentace aplikace PowerPoint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Zadlužování českých domácností</dc:title>
  <dc:creator>jhamanova</dc:creator>
  <cp:lastModifiedBy>Andrea Trudičová</cp:lastModifiedBy>
  <cp:revision>337</cp:revision>
  <cp:lastPrinted>2020-02-25T16:32:03Z</cp:lastPrinted>
  <dcterms:created xsi:type="dcterms:W3CDTF">2019-02-19T12:35:12Z</dcterms:created>
  <dcterms:modified xsi:type="dcterms:W3CDTF">2020-02-26T13:11:34Z</dcterms:modified>
</cp:coreProperties>
</file>