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68" r:id="rId4"/>
    <p:sldId id="265" r:id="rId5"/>
    <p:sldId id="267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79"/>
    <a:srgbClr val="30905F"/>
    <a:srgbClr val="13576B"/>
    <a:srgbClr val="9FB3C6"/>
    <a:srgbClr val="D9964D"/>
    <a:srgbClr val="C4B25B"/>
    <a:srgbClr val="8E9D5D"/>
    <a:srgbClr val="005C84"/>
    <a:srgbClr val="75415B"/>
    <a:srgbClr val="5D6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01\home\prochazka\CBA\V&#253;ro&#269;n&#237;%20zpr&#225;va\2018%20VZ\2018%20cyklus%20a%20HDP%20update%20as%20of%207-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01\home\prochazka\CBA\V&#253;ro&#269;n&#237;%20zpr&#225;va\2018%20VZ\2018%20cyklus%20a%20HDP%20update%20as%20of%207-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HDP y/y</a:t>
            </a:r>
            <a:r>
              <a:rPr lang="cs-CZ"/>
              <a:t> roční data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6.6581146106736655E-2"/>
          <c:y val="0.19721055701370663"/>
          <c:w val="0.88897440944881889"/>
          <c:h val="0.77736111111111106"/>
        </c:manualLayout>
      </c:layout>
      <c:lineChart>
        <c:grouping val="standard"/>
        <c:varyColors val="0"/>
        <c:ser>
          <c:idx val="0"/>
          <c:order val="0"/>
          <c:tx>
            <c:strRef>
              <c:f>List1!$A$7</c:f>
              <c:strCache>
                <c:ptCount val="1"/>
                <c:pt idx="0">
                  <c:v>HDP y/y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9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2556-426D-AC75-1328AE8C045F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28575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2556-426D-AC75-1328AE8C045F}"/>
              </c:ext>
            </c:extLst>
          </c:dPt>
          <c:cat>
            <c:numRef>
              <c:f>List1!$B$6:$L$6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List1!$B$7:$L$7</c:f>
              <c:numCache>
                <c:formatCode>0.0</c:formatCode>
                <c:ptCount val="11"/>
                <c:pt idx="0">
                  <c:v>2.1271122099999999</c:v>
                </c:pt>
                <c:pt idx="1">
                  <c:v>1.7857843200000001</c:v>
                </c:pt>
                <c:pt idx="2">
                  <c:v>-0.72774364800000002</c:v>
                </c:pt>
                <c:pt idx="3">
                  <c:v>-0.47946364400000002</c:v>
                </c:pt>
                <c:pt idx="4">
                  <c:v>2.7106969400000001</c:v>
                </c:pt>
                <c:pt idx="5">
                  <c:v>5.3848720500000002</c:v>
                </c:pt>
                <c:pt idx="6">
                  <c:v>2.3687453600000001</c:v>
                </c:pt>
                <c:pt idx="7">
                  <c:v>4.5397916299999999</c:v>
                </c:pt>
                <c:pt idx="8">
                  <c:v>3</c:v>
                </c:pt>
                <c:pt idx="9">
                  <c:v>2.5</c:v>
                </c:pt>
                <c:pt idx="1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56-426D-AC75-1328AE8C0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9610344"/>
        <c:axId val="99610672"/>
      </c:lineChart>
      <c:catAx>
        <c:axId val="99610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9610672"/>
        <c:crosses val="autoZero"/>
        <c:auto val="1"/>
        <c:lblAlgn val="ctr"/>
        <c:lblOffset val="100"/>
        <c:noMultiLvlLbl val="0"/>
      </c:catAx>
      <c:valAx>
        <c:axId val="9961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9610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HDP y/y</a:t>
            </a:r>
            <a:r>
              <a:rPr lang="cs-CZ"/>
              <a:t> - čtvrtletní  data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List1!$A$3</c:f>
              <c:strCache>
                <c:ptCount val="1"/>
                <c:pt idx="0">
                  <c:v>HDP y/y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2E-4BDC-A116-757D05A1C31E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2E-4BDC-A116-757D05A1C31E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A2E-4BDC-A116-757D05A1C31E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A2E-4BDC-A116-757D05A1C31E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A2E-4BDC-A116-757D05A1C31E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A2E-4BDC-A116-757D05A1C31E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A2E-4BDC-A116-757D05A1C31E}"/>
              </c:ext>
            </c:extLst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A2E-4BDC-A116-757D05A1C31E}"/>
              </c:ext>
            </c:extLst>
          </c:dPt>
          <c:cat>
            <c:multiLvlStrRef>
              <c:f>List1!$B$1:$U$2</c:f>
              <c:multiLvlStrCache>
                <c:ptCount val="20"/>
                <c:lvl>
                  <c:pt idx="0">
                    <c:v> I.</c:v>
                  </c:pt>
                  <c:pt idx="1">
                    <c:v> II.</c:v>
                  </c:pt>
                  <c:pt idx="2">
                    <c:v> III. </c:v>
                  </c:pt>
                  <c:pt idx="3">
                    <c:v>IV.</c:v>
                  </c:pt>
                  <c:pt idx="4">
                    <c:v> I.</c:v>
                  </c:pt>
                  <c:pt idx="5">
                    <c:v> II.</c:v>
                  </c:pt>
                  <c:pt idx="6">
                    <c:v> III. </c:v>
                  </c:pt>
                  <c:pt idx="7">
                    <c:v>IV.</c:v>
                  </c:pt>
                  <c:pt idx="8">
                    <c:v> I.</c:v>
                  </c:pt>
                  <c:pt idx="9">
                    <c:v> II.</c:v>
                  </c:pt>
                  <c:pt idx="10">
                    <c:v> III. </c:v>
                  </c:pt>
                  <c:pt idx="11">
                    <c:v>IV.</c:v>
                  </c:pt>
                  <c:pt idx="12">
                    <c:v> I.</c:v>
                  </c:pt>
                  <c:pt idx="13">
                    <c:v> II.</c:v>
                  </c:pt>
                  <c:pt idx="14">
                    <c:v> III. </c:v>
                  </c:pt>
                  <c:pt idx="15">
                    <c:v>IV.</c:v>
                  </c:pt>
                  <c:pt idx="16">
                    <c:v> I.</c:v>
                  </c:pt>
                  <c:pt idx="17">
                    <c:v> II.</c:v>
                  </c:pt>
                  <c:pt idx="18">
                    <c:v> III. </c:v>
                  </c:pt>
                  <c:pt idx="19">
                    <c:v>IV.</c:v>
                  </c:pt>
                </c:lvl>
                <c:lvl>
                  <c:pt idx="0">
                    <c:v>Q 2016</c:v>
                  </c:pt>
                  <c:pt idx="4">
                    <c:v>Q 2017</c:v>
                  </c:pt>
                  <c:pt idx="8">
                    <c:v>Q 2018</c:v>
                  </c:pt>
                  <c:pt idx="12">
                    <c:v>Q 2019</c:v>
                  </c:pt>
                  <c:pt idx="16">
                    <c:v>Q 2020</c:v>
                  </c:pt>
                </c:lvl>
              </c:multiLvlStrCache>
            </c:multiLvlStrRef>
          </c:cat>
          <c:val>
            <c:numRef>
              <c:f>List1!$B$3:$U$3</c:f>
              <c:numCache>
                <c:formatCode>0.0</c:formatCode>
                <c:ptCount val="20"/>
                <c:pt idx="0">
                  <c:v>3.5624306926995919</c:v>
                </c:pt>
                <c:pt idx="1">
                  <c:v>2.414640645643384</c:v>
                </c:pt>
                <c:pt idx="2">
                  <c:v>1.6940669404850399</c:v>
                </c:pt>
                <c:pt idx="3">
                  <c:v>1.8038431572885649</c:v>
                </c:pt>
                <c:pt idx="4">
                  <c:v>2.9</c:v>
                </c:pt>
                <c:pt idx="5">
                  <c:v>5.0999999999999996</c:v>
                </c:pt>
                <c:pt idx="6">
                  <c:v>5.0999999999999996</c:v>
                </c:pt>
                <c:pt idx="7">
                  <c:v>5.0999999999999996</c:v>
                </c:pt>
                <c:pt idx="8">
                  <c:v>4.2</c:v>
                </c:pt>
                <c:pt idx="9">
                  <c:v>2.3615870919204922</c:v>
                </c:pt>
                <c:pt idx="10">
                  <c:v>2.5</c:v>
                </c:pt>
                <c:pt idx="11">
                  <c:v>2.7</c:v>
                </c:pt>
                <c:pt idx="12">
                  <c:v>2.7</c:v>
                </c:pt>
                <c:pt idx="13">
                  <c:v>2.8</c:v>
                </c:pt>
                <c:pt idx="14">
                  <c:v>2.5</c:v>
                </c:pt>
                <c:pt idx="15">
                  <c:v>2.1</c:v>
                </c:pt>
                <c:pt idx="16">
                  <c:v>1.9</c:v>
                </c:pt>
                <c:pt idx="17">
                  <c:v>1.7</c:v>
                </c:pt>
                <c:pt idx="18">
                  <c:v>2</c:v>
                </c:pt>
                <c:pt idx="19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A2E-4BDC-A116-757D05A1C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7333072"/>
        <c:axId val="447333400"/>
      </c:barChart>
      <c:catAx>
        <c:axId val="44733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7333400"/>
        <c:crosses val="autoZero"/>
        <c:auto val="1"/>
        <c:lblAlgn val="ctr"/>
        <c:lblOffset val="100"/>
        <c:noMultiLvlLbl val="0"/>
      </c:catAx>
      <c:valAx>
        <c:axId val="447333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733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685CB-30AB-4B89-BEEB-7F805735EA1B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3F394-3EBA-4828-BAE0-36C6B849A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64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2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4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54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20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56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76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46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17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3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6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2A29B-315C-4192-8EFD-5A3F8A663568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0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4CAD354-B995-442A-ADC3-DA29D0BDA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59" y="0"/>
            <a:ext cx="4930251" cy="248830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F813718-ABE3-4203-8C5B-018059073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01" y="-343880"/>
            <a:ext cx="6437214" cy="778745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B598B6D-E2E9-4AA3-AB0F-0CDC62D72489}"/>
              </a:ext>
            </a:extLst>
          </p:cNvPr>
          <p:cNvSpPr txBox="1"/>
          <p:nvPr/>
        </p:nvSpPr>
        <p:spPr>
          <a:xfrm>
            <a:off x="126459" y="2701575"/>
            <a:ext cx="889108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13576B"/>
                </a:solidFill>
                <a:latin typeface="Sansation Light" panose="02000000000000000000" pitchFamily="2" charset="0"/>
              </a:rPr>
              <a:t>MAKROEKONOMICKÁ PROGNÓZA ČBA</a:t>
            </a:r>
            <a:br>
              <a:rPr lang="cs-CZ" sz="2400" dirty="0">
                <a:solidFill>
                  <a:srgbClr val="13576B"/>
                </a:solidFill>
                <a:latin typeface="Sansation Light" panose="02000000000000000000" pitchFamily="2" charset="0"/>
              </a:rPr>
            </a:br>
            <a:r>
              <a:rPr lang="cs-CZ" sz="2800" dirty="0">
                <a:solidFill>
                  <a:srgbClr val="13576B"/>
                </a:solidFill>
                <a:latin typeface="Sansation Light" panose="02000000000000000000" pitchFamily="2" charset="0"/>
              </a:rPr>
              <a:t>aneb k vývoji českého hospodářství z pohledu bankovního sektoru</a:t>
            </a:r>
            <a:endParaRPr lang="cs-CZ" sz="4400" b="1" dirty="0">
              <a:solidFill>
                <a:srgbClr val="13576B"/>
              </a:solidFill>
              <a:latin typeface="Sansation" panose="02000503000000020004" pitchFamily="2" charset="-18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C5B43C3-E62E-4DE6-8895-E66D37936E49}"/>
              </a:ext>
            </a:extLst>
          </p:cNvPr>
          <p:cNvSpPr txBox="1"/>
          <p:nvPr/>
        </p:nvSpPr>
        <p:spPr>
          <a:xfrm>
            <a:off x="2083834" y="4422954"/>
            <a:ext cx="4976330" cy="1305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800" b="1" dirty="0">
                <a:solidFill>
                  <a:srgbClr val="30905F"/>
                </a:solidFill>
                <a:latin typeface="Sansation Light" panose="02000000000000000000" pitchFamily="2" charset="0"/>
              </a:rPr>
              <a:t>Tisková konference 24.10.2019</a:t>
            </a:r>
            <a:endParaRPr lang="cs-CZ" sz="5400" b="1" dirty="0">
              <a:solidFill>
                <a:srgbClr val="30905F"/>
              </a:solidFill>
              <a:latin typeface="Sansation" panose="0200050300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9943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9358B3B-4D9C-44DD-9CC4-8BA569AF0744}"/>
              </a:ext>
            </a:extLst>
          </p:cNvPr>
          <p:cNvSpPr txBox="1"/>
          <p:nvPr/>
        </p:nvSpPr>
        <p:spPr>
          <a:xfrm>
            <a:off x="379379" y="2736502"/>
            <a:ext cx="8433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Sansation Light" panose="02000000000000000000" pitchFamily="2" charset="0"/>
              </a:rPr>
              <a:t>Helena Horská  </a:t>
            </a:r>
            <a:r>
              <a:rPr lang="cs-CZ" sz="2400" dirty="0">
                <a:solidFill>
                  <a:schemeClr val="bg1"/>
                </a:solidFill>
                <a:latin typeface="Sansation Light" panose="02000000000000000000" pitchFamily="2" charset="0"/>
              </a:rPr>
              <a:t>I  hlavní ekonomka Raiffeisenbank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Sansation Light" panose="02000000000000000000" pitchFamily="2" charset="0"/>
              </a:rPr>
              <a:t>Jakub Seidler  </a:t>
            </a:r>
            <a:r>
              <a:rPr lang="cs-CZ" sz="2400" dirty="0">
                <a:solidFill>
                  <a:schemeClr val="bg1"/>
                </a:solidFill>
                <a:latin typeface="Sansation Light" panose="02000000000000000000" pitchFamily="2" charset="0"/>
              </a:rPr>
              <a:t>I  hlavní ekonom ING Bank pro ČR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Sansation Light" panose="02000000000000000000" pitchFamily="2" charset="0"/>
              </a:rPr>
              <a:t>Miroslav Zámečník  </a:t>
            </a:r>
            <a:r>
              <a:rPr lang="cs-CZ" sz="2400" dirty="0">
                <a:solidFill>
                  <a:schemeClr val="bg1"/>
                </a:solidFill>
                <a:latin typeface="Sansation Light" panose="02000000000000000000" pitchFamily="2" charset="0"/>
              </a:rPr>
              <a:t>I  ekonomický analytik ČBA</a:t>
            </a:r>
          </a:p>
          <a:p>
            <a:endParaRPr lang="cs-CZ" sz="2400" dirty="0">
              <a:solidFill>
                <a:schemeClr val="bg1"/>
              </a:solidFill>
              <a:latin typeface="Sansation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63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8176B44-C2DD-43E2-9EEB-03B1D567E06A}"/>
              </a:ext>
            </a:extLst>
          </p:cNvPr>
          <p:cNvSpPr/>
          <p:nvPr/>
        </p:nvSpPr>
        <p:spPr>
          <a:xfrm>
            <a:off x="1" y="0"/>
            <a:ext cx="175496" cy="6858000"/>
          </a:xfrm>
          <a:prstGeom prst="rect">
            <a:avLst/>
          </a:prstGeom>
          <a:solidFill>
            <a:srgbClr val="007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D60F699-E88B-44A7-A9DB-4FFAAEB4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2064" y="6356351"/>
            <a:ext cx="346440" cy="365125"/>
          </a:xfrm>
        </p:spPr>
        <p:txBody>
          <a:bodyPr/>
          <a:lstStyle/>
          <a:p>
            <a:fld id="{867EB552-D185-45E6-9039-4F94F54A31E9}" type="slidenum">
              <a:rPr lang="cs-CZ" sz="800" smtClean="0">
                <a:latin typeface="Montserrat" panose="00000500000000000000" pitchFamily="50" charset="-18"/>
              </a:rPr>
              <a:t>3</a:t>
            </a:fld>
            <a:endParaRPr lang="cs-CZ" sz="800" dirty="0">
              <a:latin typeface="Montserrat" panose="00000500000000000000" pitchFamily="50" charset="-18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3ED9D77-12E0-487A-A8CA-2CB19B112B00}"/>
              </a:ext>
            </a:extLst>
          </p:cNvPr>
          <p:cNvSpPr txBox="1"/>
          <p:nvPr/>
        </p:nvSpPr>
        <p:spPr>
          <a:xfrm>
            <a:off x="643317" y="517890"/>
            <a:ext cx="5642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7E79"/>
                </a:solidFill>
                <a:latin typeface="Montserrat" panose="00000500000000000000" pitchFamily="50" charset="-18"/>
              </a:rPr>
              <a:t>Prognózy růstu reálného HDP – srovnání dle institucí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2AE20DC-62C8-48D8-AFB3-CCE868A55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231753"/>
              </p:ext>
            </p:extLst>
          </p:nvPr>
        </p:nvGraphicFramePr>
        <p:xfrm>
          <a:off x="780176" y="973123"/>
          <a:ext cx="7841888" cy="2531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9750">
                  <a:extLst>
                    <a:ext uri="{9D8B030D-6E8A-4147-A177-3AD203B41FA5}">
                      <a16:colId xmlns:a16="http://schemas.microsoft.com/office/drawing/2014/main" val="316798594"/>
                    </a:ext>
                  </a:extLst>
                </a:gridCol>
                <a:gridCol w="1513373">
                  <a:extLst>
                    <a:ext uri="{9D8B030D-6E8A-4147-A177-3AD203B41FA5}">
                      <a16:colId xmlns:a16="http://schemas.microsoft.com/office/drawing/2014/main" val="2931677179"/>
                    </a:ext>
                  </a:extLst>
                </a:gridCol>
                <a:gridCol w="1508765">
                  <a:extLst>
                    <a:ext uri="{9D8B030D-6E8A-4147-A177-3AD203B41FA5}">
                      <a16:colId xmlns:a16="http://schemas.microsoft.com/office/drawing/2014/main" val="2389374543"/>
                    </a:ext>
                  </a:extLst>
                </a:gridCol>
              </a:tblGrid>
              <a:tr h="496273">
                <a:tc>
                  <a:txBody>
                    <a:bodyPr/>
                    <a:lstStyle/>
                    <a:p>
                      <a:pPr algn="just" fontAlgn="auto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Instituce (aktuální prognóza)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2019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2020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510768"/>
                  </a:ext>
                </a:extLst>
              </a:tr>
              <a:tr h="496273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ČNB (prognóza srpen 2019)           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2,6 %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2,9 %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9152974"/>
                  </a:ext>
                </a:extLst>
              </a:tr>
              <a:tr h="496273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Ministerstvo financí ČR (aktualizace prognózy srpen 2019)             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2,4 %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2,2 %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7411723"/>
                  </a:ext>
                </a:extLst>
              </a:tr>
              <a:tr h="496273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MMF (</a:t>
                      </a:r>
                      <a:r>
                        <a:rPr lang="cs-CZ" sz="1800" dirty="0" err="1">
                          <a:effectLst/>
                        </a:rPr>
                        <a:t>World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Economic</a:t>
                      </a:r>
                      <a:r>
                        <a:rPr lang="cs-CZ" sz="1800" dirty="0">
                          <a:effectLst/>
                        </a:rPr>
                        <a:t> Outlook, říjen 2019)    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2,5 %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2,6 %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512271"/>
                  </a:ext>
                </a:extLst>
              </a:tr>
              <a:tr h="470783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ČBA (prognóza říjen 2019)       </a:t>
                      </a:r>
                      <a:endParaRPr lang="cs-CZ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2,5 %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2,0 %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6648725"/>
                  </a:ext>
                </a:extLst>
              </a:tr>
            </a:tbl>
          </a:graphicData>
        </a:graphic>
      </p:graphicFrame>
      <p:sp>
        <p:nvSpPr>
          <p:cNvPr id="4" name="Šipka: doprava 3">
            <a:extLst>
              <a:ext uri="{FF2B5EF4-FFF2-40B4-BE49-F238E27FC236}">
                <a16:creationId xmlns:a16="http://schemas.microsoft.com/office/drawing/2014/main" id="{78533509-C660-4919-B43D-187FE3D70375}"/>
              </a:ext>
            </a:extLst>
          </p:cNvPr>
          <p:cNvSpPr/>
          <p:nvPr/>
        </p:nvSpPr>
        <p:spPr>
          <a:xfrm rot="16200000">
            <a:off x="6032760" y="2996066"/>
            <a:ext cx="386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1FADDE2F-328F-40B9-B368-6EC4BD263F8A}"/>
              </a:ext>
            </a:extLst>
          </p:cNvPr>
          <p:cNvSpPr/>
          <p:nvPr/>
        </p:nvSpPr>
        <p:spPr>
          <a:xfrm rot="5400000">
            <a:off x="7445289" y="3005724"/>
            <a:ext cx="386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AB2C37D5-22A0-4749-B2C9-C799B2C0B8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062906"/>
              </p:ext>
            </p:extLst>
          </p:nvPr>
        </p:nvGraphicFramePr>
        <p:xfrm>
          <a:off x="780176" y="3643052"/>
          <a:ext cx="3791824" cy="2865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8747C528-4855-4DAD-92A5-E57210D5C9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042386"/>
              </p:ext>
            </p:extLst>
          </p:nvPr>
        </p:nvGraphicFramePr>
        <p:xfrm>
          <a:off x="4714614" y="3643052"/>
          <a:ext cx="39074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371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8176B44-C2DD-43E2-9EEB-03B1D567E06A}"/>
              </a:ext>
            </a:extLst>
          </p:cNvPr>
          <p:cNvSpPr/>
          <p:nvPr/>
        </p:nvSpPr>
        <p:spPr>
          <a:xfrm>
            <a:off x="1" y="0"/>
            <a:ext cx="175496" cy="6858000"/>
          </a:xfrm>
          <a:prstGeom prst="rect">
            <a:avLst/>
          </a:prstGeom>
          <a:solidFill>
            <a:srgbClr val="007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D60F699-E88B-44A7-A9DB-4FFAAEB4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2064" y="6356351"/>
            <a:ext cx="346440" cy="365125"/>
          </a:xfrm>
        </p:spPr>
        <p:txBody>
          <a:bodyPr/>
          <a:lstStyle/>
          <a:p>
            <a:fld id="{867EB552-D185-45E6-9039-4F94F54A31E9}" type="slidenum">
              <a:rPr lang="cs-CZ" sz="800" smtClean="0">
                <a:latin typeface="Montserrat" panose="00000500000000000000" pitchFamily="50" charset="-18"/>
              </a:rPr>
              <a:t>4</a:t>
            </a:fld>
            <a:endParaRPr lang="cs-CZ" sz="800" dirty="0">
              <a:latin typeface="Montserrat" panose="00000500000000000000" pitchFamily="50" charset="-18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3ED9D77-12E0-487A-A8CA-2CB19B112B00}"/>
              </a:ext>
            </a:extLst>
          </p:cNvPr>
          <p:cNvSpPr txBox="1"/>
          <p:nvPr/>
        </p:nvSpPr>
        <p:spPr>
          <a:xfrm>
            <a:off x="643317" y="517890"/>
            <a:ext cx="5642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7E79"/>
                </a:solidFill>
                <a:latin typeface="Montserrat" panose="00000500000000000000" pitchFamily="50" charset="-18"/>
              </a:rPr>
              <a:t>Prognóza ČBA v číslech</a:t>
            </a: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4B638CA0-BCDF-4D50-AA38-A1AFDB83C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003983"/>
              </p:ext>
            </p:extLst>
          </p:nvPr>
        </p:nvGraphicFramePr>
        <p:xfrm>
          <a:off x="611560" y="1124744"/>
          <a:ext cx="7920880" cy="5318948"/>
        </p:xfrm>
        <a:graphic>
          <a:graphicData uri="http://schemas.openxmlformats.org/drawingml/2006/table">
            <a:tbl>
              <a:tblPr firstRow="1" firstCol="1" bandRow="1"/>
              <a:tblGrid>
                <a:gridCol w="3837528">
                  <a:extLst>
                    <a:ext uri="{9D8B030D-6E8A-4147-A177-3AD203B41FA5}">
                      <a16:colId xmlns:a16="http://schemas.microsoft.com/office/drawing/2014/main" val="2959791171"/>
                    </a:ext>
                  </a:extLst>
                </a:gridCol>
                <a:gridCol w="1406428">
                  <a:extLst>
                    <a:ext uri="{9D8B030D-6E8A-4147-A177-3AD203B41FA5}">
                      <a16:colId xmlns:a16="http://schemas.microsoft.com/office/drawing/2014/main" val="3534400218"/>
                    </a:ext>
                  </a:extLst>
                </a:gridCol>
                <a:gridCol w="1318968">
                  <a:extLst>
                    <a:ext uri="{9D8B030D-6E8A-4147-A177-3AD203B41FA5}">
                      <a16:colId xmlns:a16="http://schemas.microsoft.com/office/drawing/2014/main" val="2064424312"/>
                    </a:ext>
                  </a:extLst>
                </a:gridCol>
                <a:gridCol w="1357956">
                  <a:extLst>
                    <a:ext uri="{9D8B030D-6E8A-4147-A177-3AD203B41FA5}">
                      <a16:colId xmlns:a16="http://schemas.microsoft.com/office/drawing/2014/main" val="1728117062"/>
                    </a:ext>
                  </a:extLst>
                </a:gridCol>
              </a:tblGrid>
              <a:tr h="2678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Ukazatel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2018 (skutečnost)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2019 (prognóza)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2020 (prognóza)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890573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Růst reálného HDP (%)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708982"/>
                  </a:ext>
                </a:extLst>
              </a:tr>
              <a:tr h="2790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Podíl nezaměstnaných osob (MPSV): průměr (%)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3,2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3,1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813404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Průměrná nominální mzda (růst v %)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7,5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6,8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5,3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79400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Míra inflace: CPI (%) průměr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532477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Vládní deficit/přebytek (% HDP)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0,9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0,0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0,3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698413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Vládní dluh (% HDP) 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32,6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30,5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606802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Růst spotřeby domácností (%) reálně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3,3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5415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vládní spotřeby (%) reálně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4,0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820860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investic (%) reálně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7,2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1,5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876481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reálného HDP v eurozóně (%)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1,9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1,2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278322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Směnný kurz CZK/EUR: průměr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25,64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25,70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25,50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059487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Ceny ropy (USD za barel): brent průměr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      71,70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65,0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60,0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431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Základní sazba ČNB 2T REPO (%): konec období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1,75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701140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Základní sazba ECB (%): konec období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0,0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0,0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0,0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46777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3M-PRIBOR (%): průměr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1,27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2,1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2464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bankovních úvěrů klientských (%)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7,2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5,3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4,0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769300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bankovních úvěrů domácnostem (%)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7,9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6,6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5,0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502893"/>
                  </a:ext>
                </a:extLst>
              </a:tr>
              <a:tr h="256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bankovních úvěrů (nefinančním) podnikům (%)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5,7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4,3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3,0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812728"/>
                  </a:ext>
                </a:extLst>
              </a:tr>
              <a:tr h="256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bankovních vkladů klientských celkem (%)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6,6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9,0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1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5,3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635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49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49C990B-EF49-4A66-9876-12393C3D2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98" y="4306549"/>
            <a:ext cx="4930251" cy="2488301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83B64EFE-2AE7-4891-B23A-2C7B0EA37314}"/>
              </a:ext>
            </a:extLst>
          </p:cNvPr>
          <p:cNvSpPr txBox="1"/>
          <p:nvPr/>
        </p:nvSpPr>
        <p:spPr>
          <a:xfrm>
            <a:off x="1958000" y="2831539"/>
            <a:ext cx="5228000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b="1" dirty="0">
                <a:solidFill>
                  <a:srgbClr val="30905F"/>
                </a:solidFill>
                <a:latin typeface="Sansation Light" panose="02000000000000000000" pitchFamily="2" charset="0"/>
              </a:rPr>
              <a:t>Děkujeme za pozornost!</a:t>
            </a:r>
            <a:endParaRPr lang="cs-CZ" sz="6000" b="1" dirty="0">
              <a:solidFill>
                <a:srgbClr val="30905F"/>
              </a:solidFill>
              <a:latin typeface="Sansation" panose="0200050300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849380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294</Words>
  <Application>Microsoft Office PowerPoint</Application>
  <PresentationFormat>Předvádění na obrazovce (4:3)</PresentationFormat>
  <Paragraphs>107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Sansation</vt:lpstr>
      <vt:lpstr>Sansation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vlachova</dc:creator>
  <cp:lastModifiedBy>Andrea Trudičová</cp:lastModifiedBy>
  <cp:revision>51</cp:revision>
  <cp:lastPrinted>2019-06-11T09:57:33Z</cp:lastPrinted>
  <dcterms:created xsi:type="dcterms:W3CDTF">2018-10-29T11:48:11Z</dcterms:created>
  <dcterms:modified xsi:type="dcterms:W3CDTF">2019-10-23T13:34:57Z</dcterms:modified>
</cp:coreProperties>
</file>