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8" r:id="rId4"/>
    <p:sldId id="266" r:id="rId5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4BACC6"/>
    <a:srgbClr val="0088EE"/>
    <a:srgbClr val="007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CBAA559-1D18-4147-A20D-1122F20CB67C}" type="datetimeFigureOut">
              <a:rPr lang="en-US"/>
              <a:pPr>
                <a:defRPr/>
              </a:pPr>
              <a:t>7/26/2018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1FAB767-6D9D-4443-98F6-0E96806A1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84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583483F-0F4C-46E6-AA3C-C24740CE3BA8}" type="datetimeFigureOut">
              <a:rPr lang="en-GB"/>
              <a:pPr>
                <a:defRPr/>
              </a:pPr>
              <a:t>26/07/2018</a:t>
            </a:fld>
            <a:endParaRPr lang="en-GB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DC1335D-386B-4B28-A21E-7438CE1694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414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784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672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4CED-44BE-470F-9167-DCC56CCF0B4B}" type="datetimeFigureOut">
              <a:rPr lang="en-GB"/>
              <a:pPr>
                <a:defRPr/>
              </a:pPr>
              <a:t>26/07/2018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E0F8B-9796-4D6E-9615-CE7C577CE0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5017C-2E28-4019-92DD-05C314FFB069}" type="datetimeFigureOut">
              <a:rPr lang="en-GB"/>
              <a:pPr>
                <a:defRPr/>
              </a:pPr>
              <a:t>26/07/2018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EE5F8-F037-4FEA-9BB2-4B82F3918D7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36ED7-5C6A-4CDD-8B40-0C32AC4B20D4}" type="datetimeFigureOut">
              <a:rPr lang="en-GB"/>
              <a:pPr>
                <a:defRPr/>
              </a:pPr>
              <a:t>26/07/2018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D00FA-1F28-4FAB-AE2D-DDCFB51E307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B009F-435D-4911-BE82-C716CFE8A491}" type="datetimeFigureOut">
              <a:rPr lang="en-GB"/>
              <a:pPr>
                <a:defRPr/>
              </a:pPr>
              <a:t>26/07/2018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00A1E-C8EF-4B3C-AB49-93866890647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5F229-8FDE-406C-95EC-FA8EC4ACB403}" type="datetimeFigureOut">
              <a:rPr lang="en-GB"/>
              <a:pPr>
                <a:defRPr/>
              </a:pPr>
              <a:t>26/07/2018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E27AF-3909-4DCC-8405-EBDC3641195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4DEA6-98B7-412C-8D31-77A09995A374}" type="datetimeFigureOut">
              <a:rPr lang="en-GB"/>
              <a:pPr>
                <a:defRPr/>
              </a:pPr>
              <a:t>26/07/2018</a:t>
            </a:fld>
            <a:endParaRPr lang="en-GB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17901-B1BD-4236-A6B4-614D94DCD7A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0C923-D986-4C9E-A229-3B0251155625}" type="datetimeFigureOut">
              <a:rPr lang="en-GB"/>
              <a:pPr>
                <a:defRPr/>
              </a:pPr>
              <a:t>26/07/2018</a:t>
            </a:fld>
            <a:endParaRPr lang="en-GB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82F92-350A-4168-984A-1A217841F7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6D4A-8449-4AF2-AF59-0BD6AE049BFB}" type="datetimeFigureOut">
              <a:rPr lang="en-GB"/>
              <a:pPr>
                <a:defRPr/>
              </a:pPr>
              <a:t>26/07/2018</a:t>
            </a:fld>
            <a:endParaRPr lang="en-GB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B6E79-9F94-45B6-8893-9349E31BE82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8BFA0-8064-415B-B589-21079D65FDEA}" type="datetimeFigureOut">
              <a:rPr lang="en-GB"/>
              <a:pPr>
                <a:defRPr/>
              </a:pPr>
              <a:t>26/07/2018</a:t>
            </a:fld>
            <a:endParaRPr lang="en-GB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B01F1-1502-4FD4-8060-02CFBEEDF95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FBDF3-2DD6-4B7E-A50B-EAACA040C363}" type="datetimeFigureOut">
              <a:rPr lang="en-GB"/>
              <a:pPr>
                <a:defRPr/>
              </a:pPr>
              <a:t>26/07/2018</a:t>
            </a:fld>
            <a:endParaRPr lang="en-GB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0E503-56BB-4DAE-87D8-9E86A46660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E1DF3-4E83-4B12-A0AB-58BD5C4FC0CC}" type="datetimeFigureOut">
              <a:rPr lang="en-GB"/>
              <a:pPr>
                <a:defRPr/>
              </a:pPr>
              <a:t>26/07/2018</a:t>
            </a:fld>
            <a:endParaRPr lang="en-GB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44AB0-AB63-4D24-B7C9-117AC5E463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B2E8C4-5111-42AC-AA62-703E244C9DB2}" type="datetimeFigureOut">
              <a:rPr lang="en-GB"/>
              <a:pPr>
                <a:defRPr/>
              </a:pPr>
              <a:t>26/07/2018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A33B76-DA13-444A-AD9A-62BC845DC8B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logotyp_pp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548680"/>
            <a:ext cx="50292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15516" y="2150716"/>
            <a:ext cx="8712968" cy="1872208"/>
          </a:xfrm>
        </p:spPr>
        <p:txBody>
          <a:bodyPr rtlCol="0">
            <a:normAutofit fontScale="90000"/>
          </a:bodyPr>
          <a:lstStyle/>
          <a:p>
            <a:pPr marL="17780" indent="-17780">
              <a:lnSpc>
                <a:spcPct val="115000"/>
              </a:lnSpc>
              <a:spcAft>
                <a:spcPts val="0"/>
              </a:spcAft>
            </a:pPr>
            <a:br>
              <a:rPr lang="cs-CZ" sz="3600" b="1" dirty="0">
                <a:solidFill>
                  <a:srgbClr val="57B1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57B1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MAKROEKONOMICKÁ PROGNÓZA ČBA</a:t>
            </a:r>
            <a:br>
              <a:rPr lang="cs-CZ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err="1">
                <a:solidFill>
                  <a:srgbClr val="57B1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aneb</a:t>
            </a:r>
            <a:r>
              <a:rPr lang="en-US" sz="2200" b="1" dirty="0">
                <a:solidFill>
                  <a:srgbClr val="57B1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 </a:t>
            </a:r>
            <a:r>
              <a:rPr lang="en-US" sz="2200" b="1" dirty="0" err="1">
                <a:solidFill>
                  <a:srgbClr val="57B1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vývoji</a:t>
            </a:r>
            <a:r>
              <a:rPr lang="en-US" sz="2200" b="1" dirty="0">
                <a:solidFill>
                  <a:srgbClr val="57B1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57B1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českého</a:t>
            </a:r>
            <a:r>
              <a:rPr lang="en-US" sz="2200" b="1" dirty="0">
                <a:solidFill>
                  <a:srgbClr val="57B1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57B1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hospodářství</a:t>
            </a:r>
            <a:r>
              <a:rPr lang="en-US" sz="2200" b="1" dirty="0">
                <a:solidFill>
                  <a:srgbClr val="57B1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 </a:t>
            </a:r>
            <a:r>
              <a:rPr lang="en-US" sz="2200" b="1" dirty="0" err="1">
                <a:solidFill>
                  <a:srgbClr val="57B1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pohledu</a:t>
            </a:r>
            <a:r>
              <a:rPr lang="en-US" sz="2200" b="1" dirty="0">
                <a:solidFill>
                  <a:srgbClr val="57B1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57B1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bankovního</a:t>
            </a:r>
            <a:r>
              <a:rPr lang="en-US" sz="2200" b="1" dirty="0">
                <a:solidFill>
                  <a:srgbClr val="57B1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57B16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sektoru</a:t>
            </a:r>
            <a:br>
              <a:rPr lang="cs-CZ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sz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000" b="1" dirty="0"/>
              <a:t>Tisková konference  26. července 2018</a:t>
            </a:r>
            <a:br>
              <a:rPr lang="cs-CZ" sz="2000" b="1" dirty="0"/>
            </a:br>
            <a:endParaRPr lang="en-US" dirty="0"/>
          </a:p>
        </p:txBody>
      </p:sp>
      <p:sp>
        <p:nvSpPr>
          <p:cNvPr id="14339" name="Subtitle 6"/>
          <p:cNvSpPr>
            <a:spLocks noGrp="1"/>
          </p:cNvSpPr>
          <p:nvPr>
            <p:ph type="subTitle" idx="1"/>
          </p:nvPr>
        </p:nvSpPr>
        <p:spPr>
          <a:xfrm>
            <a:off x="1259632" y="4293096"/>
            <a:ext cx="6768356" cy="504056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cs-CZ" sz="8000" b="1" dirty="0">
              <a:solidFill>
                <a:srgbClr val="008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8000" b="1" dirty="0">
                <a:solidFill>
                  <a:srgbClr val="4BACC6"/>
                </a:solidFill>
              </a:rPr>
              <a:t>Miroslav Zámečník</a:t>
            </a:r>
            <a:r>
              <a:rPr lang="cs-CZ" sz="8000" dirty="0">
                <a:solidFill>
                  <a:schemeClr val="tx1"/>
                </a:solidFill>
              </a:rPr>
              <a:t>, ekonomický poradce ČBA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8000" b="1" dirty="0">
                <a:solidFill>
                  <a:srgbClr val="4BACC6"/>
                </a:solidFill>
              </a:rPr>
              <a:t>Petr Dufek</a:t>
            </a:r>
            <a:r>
              <a:rPr lang="cs-CZ" sz="8000" dirty="0">
                <a:solidFill>
                  <a:schemeClr val="tx1"/>
                </a:solidFill>
              </a:rPr>
              <a:t>, ekonomický analytik ČSOB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8000" b="1" dirty="0">
                <a:solidFill>
                  <a:srgbClr val="4BACC6"/>
                </a:solidFill>
              </a:rPr>
              <a:t>Jan Vejmělek</a:t>
            </a:r>
            <a:r>
              <a:rPr lang="cs-CZ" sz="8000" dirty="0">
                <a:solidFill>
                  <a:schemeClr val="tx1"/>
                </a:solidFill>
              </a:rPr>
              <a:t>, hlavní ekonom KB</a:t>
            </a:r>
          </a:p>
          <a:p>
            <a:pPr fontAlgn="auto">
              <a:spcAft>
                <a:spcPts val="0"/>
              </a:spcAft>
              <a:defRPr/>
            </a:pPr>
            <a:endParaRPr lang="cs-CZ" sz="23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4-3_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94228" y="1916832"/>
            <a:ext cx="2749772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5" descr="logotyp_pp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188913"/>
            <a:ext cx="2133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Content Placeholder 6"/>
          <p:cNvSpPr>
            <a:spLocks noGrp="1"/>
          </p:cNvSpPr>
          <p:nvPr>
            <p:ph idx="1"/>
          </p:nvPr>
        </p:nvSpPr>
        <p:spPr>
          <a:xfrm>
            <a:off x="179388" y="2204864"/>
            <a:ext cx="8784530" cy="309634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i="1" dirty="0"/>
              <a:t>Jak se bude podle českého bankovního sektoru vyvíjet české hospodářství? </a:t>
            </a:r>
          </a:p>
          <a:p>
            <a:pPr lvl="0"/>
            <a:r>
              <a:rPr lang="en-US" i="1" dirty="0" err="1"/>
              <a:t>Jak</a:t>
            </a:r>
            <a:r>
              <a:rPr lang="en-US" i="1" dirty="0"/>
              <a:t> a </a:t>
            </a:r>
            <a:r>
              <a:rPr lang="en-US" i="1" dirty="0" err="1"/>
              <a:t>proč</a:t>
            </a:r>
            <a:r>
              <a:rPr lang="en-US" i="1" dirty="0"/>
              <a:t> se </a:t>
            </a:r>
            <a:r>
              <a:rPr lang="en-US" i="1" dirty="0" err="1"/>
              <a:t>liší</a:t>
            </a:r>
            <a:r>
              <a:rPr lang="en-US" i="1" dirty="0"/>
              <a:t> </a:t>
            </a:r>
            <a:r>
              <a:rPr lang="en-US" i="1" dirty="0" err="1"/>
              <a:t>názory</a:t>
            </a:r>
            <a:r>
              <a:rPr lang="en-US" i="1" dirty="0"/>
              <a:t> </a:t>
            </a:r>
            <a:r>
              <a:rPr lang="en-US" i="1" dirty="0" err="1"/>
              <a:t>expertů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možné</a:t>
            </a:r>
            <a:r>
              <a:rPr lang="en-US" i="1" dirty="0"/>
              <a:t> </a:t>
            </a:r>
            <a:r>
              <a:rPr lang="en-US" i="1" dirty="0" err="1"/>
              <a:t>dopady</a:t>
            </a:r>
            <a:r>
              <a:rPr lang="en-US" i="1" dirty="0"/>
              <a:t> </a:t>
            </a:r>
            <a:r>
              <a:rPr lang="en-US" i="1" dirty="0" err="1"/>
              <a:t>hrozícího</a:t>
            </a:r>
            <a:r>
              <a:rPr lang="en-US" i="1" dirty="0"/>
              <a:t> </a:t>
            </a:r>
            <a:r>
              <a:rPr lang="en-US" i="1" dirty="0" err="1"/>
              <a:t>obchodního</a:t>
            </a:r>
            <a:r>
              <a:rPr lang="en-US" i="1" dirty="0"/>
              <a:t> </a:t>
            </a:r>
            <a:r>
              <a:rPr lang="en-US" i="1" dirty="0" err="1"/>
              <a:t>konfliktu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světě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českou</a:t>
            </a:r>
            <a:r>
              <a:rPr lang="en-US" i="1" dirty="0"/>
              <a:t> </a:t>
            </a:r>
            <a:r>
              <a:rPr lang="en-US" i="1" dirty="0" err="1"/>
              <a:t>ekonomiku</a:t>
            </a:r>
            <a:r>
              <a:rPr lang="en-US" i="1" dirty="0"/>
              <a:t>?</a:t>
            </a:r>
            <a:endParaRPr lang="cs-CZ" dirty="0"/>
          </a:p>
          <a:p>
            <a:pPr lvl="0"/>
            <a:r>
              <a:rPr lang="en-US" i="1" dirty="0" err="1"/>
              <a:t>Proč</a:t>
            </a:r>
            <a:r>
              <a:rPr lang="en-US" i="1" dirty="0"/>
              <a:t> je </a:t>
            </a:r>
            <a:r>
              <a:rPr lang="en-US" i="1" dirty="0" err="1"/>
              <a:t>prognóza</a:t>
            </a:r>
            <a:r>
              <a:rPr lang="en-US" i="1" dirty="0"/>
              <a:t> </a:t>
            </a:r>
            <a:r>
              <a:rPr lang="en-US" i="1" dirty="0" err="1"/>
              <a:t>bankovní</a:t>
            </a:r>
            <a:r>
              <a:rPr lang="en-US" i="1" dirty="0"/>
              <a:t> </a:t>
            </a:r>
            <a:r>
              <a:rPr lang="en-US" i="1" dirty="0" err="1"/>
              <a:t>asociace</a:t>
            </a:r>
            <a:r>
              <a:rPr lang="en-US" i="1" dirty="0"/>
              <a:t> </a:t>
            </a:r>
            <a:r>
              <a:rPr lang="en-US" i="1" dirty="0" err="1"/>
              <a:t>opatrnější</a:t>
            </a:r>
            <a:r>
              <a:rPr lang="en-US" i="1" dirty="0"/>
              <a:t> v </a:t>
            </a:r>
            <a:r>
              <a:rPr lang="en-US" i="1" dirty="0" err="1"/>
              <a:t>odhadu</a:t>
            </a:r>
            <a:r>
              <a:rPr lang="en-US" i="1" dirty="0"/>
              <a:t> </a:t>
            </a:r>
            <a:r>
              <a:rPr lang="en-US" i="1" dirty="0" err="1"/>
              <a:t>budoucnosti</a:t>
            </a:r>
            <a:r>
              <a:rPr lang="en-US" i="1" dirty="0"/>
              <a:t> </a:t>
            </a:r>
            <a:r>
              <a:rPr lang="en-US" i="1" dirty="0" err="1"/>
              <a:t>než</a:t>
            </a:r>
            <a:r>
              <a:rPr lang="en-US" i="1" dirty="0"/>
              <a:t> </a:t>
            </a:r>
            <a:r>
              <a:rPr lang="en-US" i="1" dirty="0" err="1"/>
              <a:t>prognózy</a:t>
            </a:r>
            <a:r>
              <a:rPr lang="en-US" i="1" dirty="0"/>
              <a:t> </a:t>
            </a:r>
            <a:r>
              <a:rPr lang="en-US" i="1" dirty="0" err="1"/>
              <a:t>dalších</a:t>
            </a:r>
            <a:r>
              <a:rPr lang="en-US" i="1" dirty="0"/>
              <a:t> </a:t>
            </a:r>
            <a:r>
              <a:rPr lang="en-US" i="1" dirty="0" err="1"/>
              <a:t>významných</a:t>
            </a:r>
            <a:r>
              <a:rPr lang="en-US" i="1" dirty="0"/>
              <a:t> </a:t>
            </a:r>
            <a:r>
              <a:rPr lang="en-US" i="1" dirty="0" err="1"/>
              <a:t>tuzemských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zahraničních</a:t>
            </a:r>
            <a:r>
              <a:rPr lang="en-US" i="1" dirty="0"/>
              <a:t> </a:t>
            </a:r>
            <a:r>
              <a:rPr lang="en-US" i="1" dirty="0" err="1"/>
              <a:t>institucí</a:t>
            </a:r>
            <a:r>
              <a:rPr lang="en-US" i="1" dirty="0"/>
              <a:t>?</a:t>
            </a:r>
            <a:endParaRPr lang="cs-CZ" dirty="0"/>
          </a:p>
          <a:p>
            <a:pPr lvl="0"/>
            <a:endParaRPr lang="cs-CZ" b="1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cs-CZ" sz="2000" b="1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3DD5250-CADB-40EE-8740-826E389D4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339966"/>
                </a:solidFill>
              </a:rPr>
              <a:t>Obsah TK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logotyp_pp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2133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itle 5"/>
          <p:cNvSpPr>
            <a:spLocks noGrp="1"/>
          </p:cNvSpPr>
          <p:nvPr>
            <p:ph type="title"/>
          </p:nvPr>
        </p:nvSpPr>
        <p:spPr>
          <a:xfrm>
            <a:off x="179388" y="188914"/>
            <a:ext cx="8713787" cy="495300"/>
          </a:xfrm>
        </p:spPr>
        <p:txBody>
          <a:bodyPr/>
          <a:lstStyle/>
          <a:p>
            <a:r>
              <a:rPr lang="cs-CZ" sz="2800" b="1" dirty="0">
                <a:solidFill>
                  <a:srgbClr val="008000"/>
                </a:solidFill>
                <a:latin typeface="Arial" charset="0"/>
              </a:rPr>
              <a:t>	   </a:t>
            </a:r>
            <a:r>
              <a:rPr lang="cs-CZ" sz="2800" dirty="0">
                <a:solidFill>
                  <a:srgbClr val="339966"/>
                </a:solidFill>
              </a:rPr>
              <a:t>Prognóza ČBA v číslech</a:t>
            </a:r>
            <a:endParaRPr lang="en-US" dirty="0">
              <a:solidFill>
                <a:srgbClr val="339966"/>
              </a:solidFill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60D589C-6841-43FE-B697-7755713CC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9475" y="14779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3F85280B-6554-4615-B78A-5A1197F649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433036"/>
              </p:ext>
            </p:extLst>
          </p:nvPr>
        </p:nvGraphicFramePr>
        <p:xfrm>
          <a:off x="395536" y="827088"/>
          <a:ext cx="8497640" cy="5914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3677430782"/>
                    </a:ext>
                  </a:extLst>
                </a:gridCol>
                <a:gridCol w="1800432">
                  <a:extLst>
                    <a:ext uri="{9D8B030D-6E8A-4147-A177-3AD203B41FA5}">
                      <a16:colId xmlns:a16="http://schemas.microsoft.com/office/drawing/2014/main" val="4139374020"/>
                    </a:ext>
                  </a:extLst>
                </a:gridCol>
                <a:gridCol w="1800432">
                  <a:extLst>
                    <a:ext uri="{9D8B030D-6E8A-4147-A177-3AD203B41FA5}">
                      <a16:colId xmlns:a16="http://schemas.microsoft.com/office/drawing/2014/main" val="400452863"/>
                    </a:ext>
                  </a:extLst>
                </a:gridCol>
                <a:gridCol w="1800432">
                  <a:extLst>
                    <a:ext uri="{9D8B030D-6E8A-4147-A177-3AD203B41FA5}">
                      <a16:colId xmlns:a16="http://schemas.microsoft.com/office/drawing/2014/main" val="2773779097"/>
                    </a:ext>
                  </a:extLst>
                </a:gridCol>
              </a:tblGrid>
              <a:tr h="2957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u="none" strike="noStrike" dirty="0">
                          <a:effectLst/>
                        </a:rPr>
                        <a:t>Ukazatel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effectLst/>
                        </a:rPr>
                        <a:t>2017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effectLst/>
                        </a:rPr>
                        <a:t>2018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effectLst/>
                        </a:rPr>
                        <a:t>2019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739870"/>
                  </a:ext>
                </a:extLst>
              </a:tr>
              <a:tr h="2957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Růst reálného HDP (%)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2,9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9741279"/>
                  </a:ext>
                </a:extLst>
              </a:tr>
              <a:tr h="2957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Podíl nezaměstnaných osob (MPSV): průměr (%)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3,2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1021995"/>
                  </a:ext>
                </a:extLst>
              </a:tr>
              <a:tr h="2957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Průměrná nominální mzda (růst v %)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8,0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7,8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9058026"/>
                  </a:ext>
                </a:extLst>
              </a:tr>
              <a:tr h="2957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Míra inflace: CPI (%) průměr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2,2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0126483"/>
                  </a:ext>
                </a:extLst>
              </a:tr>
              <a:tr h="2957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Vládní deficit/přebytek (% HDP)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-0,1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608275"/>
                  </a:ext>
                </a:extLst>
              </a:tr>
              <a:tr h="2957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Vládní dluh (% HDP)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34,6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32,4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31,3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9866086"/>
                  </a:ext>
                </a:extLst>
              </a:tr>
              <a:tr h="2957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Růst spotřeby domácností (%) reálně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4023085"/>
                  </a:ext>
                </a:extLst>
              </a:tr>
              <a:tr h="2957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Růst vládní spotřeby (%) reálně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1532989"/>
                  </a:ext>
                </a:extLst>
              </a:tr>
              <a:tr h="2957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Růst investic (%) reálně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0126449"/>
                  </a:ext>
                </a:extLst>
              </a:tr>
              <a:tr h="2957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Růst reálného HDP v eurozóně (%)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2,2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4552217"/>
                  </a:ext>
                </a:extLst>
              </a:tr>
              <a:tr h="2957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Směnný kurz CZK/EUR: průměr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26,3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25,40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24,80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4103990"/>
                  </a:ext>
                </a:extLst>
              </a:tr>
              <a:tr h="2957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Cena ropy (USD za barel): BRENT průměr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3332051"/>
                  </a:ext>
                </a:extLst>
              </a:tr>
              <a:tr h="2957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Základní sazba ČNB 2T REPO (%): průměr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0,90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0459008"/>
                  </a:ext>
                </a:extLst>
              </a:tr>
              <a:tr h="2957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Základní sazba ECB (%): průměr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6037134"/>
                  </a:ext>
                </a:extLst>
              </a:tr>
              <a:tr h="2957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3M-PRIBOR (%): průměr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1,05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1,65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7096202"/>
                  </a:ext>
                </a:extLst>
              </a:tr>
              <a:tr h="2957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Růst bankovních úvěrů klientských (%)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4,6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1342299"/>
                  </a:ext>
                </a:extLst>
              </a:tr>
              <a:tr h="2957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Růst bankovních úvěrů domácnostem (%)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7,7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658760"/>
                  </a:ext>
                </a:extLst>
              </a:tr>
              <a:tr h="2957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Růst bankovních úvěrů (nefinančním) podnikům (%)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3,2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4925425"/>
                  </a:ext>
                </a:extLst>
              </a:tr>
              <a:tr h="2957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Růst bankovních vkladů klientských celkem (%)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165620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85880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4-3_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45238" y="1628775"/>
            <a:ext cx="279876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5" descr="logotyp_pp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188913"/>
            <a:ext cx="2133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itle 8"/>
          <p:cNvSpPr>
            <a:spLocks noGrp="1"/>
          </p:cNvSpPr>
          <p:nvPr>
            <p:ph type="ctrTitle"/>
          </p:nvPr>
        </p:nvSpPr>
        <p:spPr>
          <a:xfrm>
            <a:off x="647564" y="2420888"/>
            <a:ext cx="7848872" cy="2016224"/>
          </a:xfrm>
        </p:spPr>
        <p:txBody>
          <a:bodyPr/>
          <a:lstStyle/>
          <a:p>
            <a:r>
              <a:rPr lang="cs-CZ" sz="4000" dirty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Děkujeme za pozornost!</a:t>
            </a:r>
            <a:endParaRPr lang="en-US" sz="4000" dirty="0">
              <a:solidFill>
                <a:srgbClr val="3399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Objec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Objec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Title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8458</TotalTime>
  <Words>246</Words>
  <Application>Microsoft Office PowerPoint</Application>
  <PresentationFormat>Předvádění na obrazovce (4:3)</PresentationFormat>
  <Paragraphs>91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Motiv sady Office</vt:lpstr>
      <vt:lpstr> MAKROEKONOMICKÁ PROGNÓZA ČBA aneb k vývoji českého hospodářství z pohledu bankovního sektoru   Tisková konference  26. července 2018 </vt:lpstr>
      <vt:lpstr>Obsah TK</vt:lpstr>
      <vt:lpstr>    Prognóza ČBA v číslech</vt:lpstr>
      <vt:lpstr>Děkujeme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Červencová makroekonomická prognóza ČBA  Tisková beseda 16. července 2014</dc:title>
  <dc:creator>Pavel Štěpánek</dc:creator>
  <cp:lastModifiedBy>Monika Petrásková</cp:lastModifiedBy>
  <cp:revision>277</cp:revision>
  <cp:lastPrinted>2018-07-26T06:06:09Z</cp:lastPrinted>
  <dcterms:created xsi:type="dcterms:W3CDTF">2014-07-10T14:28:54Z</dcterms:created>
  <dcterms:modified xsi:type="dcterms:W3CDTF">2018-07-26T06:13:35Z</dcterms:modified>
</cp:coreProperties>
</file>