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65" r:id="rId4"/>
    <p:sldId id="267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79"/>
    <a:srgbClr val="30905F"/>
    <a:srgbClr val="13576B"/>
    <a:srgbClr val="9FB3C6"/>
    <a:srgbClr val="D9964D"/>
    <a:srgbClr val="C4B25B"/>
    <a:srgbClr val="8E9D5D"/>
    <a:srgbClr val="005C84"/>
    <a:srgbClr val="75415B"/>
    <a:srgbClr val="5D69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8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685CB-30AB-4B89-BEEB-7F805735EA1B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3F394-3EBA-4828-BAE0-36C6B849A0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642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2286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54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541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204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7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56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76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46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177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3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2A29B-315C-4192-8EFD-5A3F8A663568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6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2A29B-315C-4192-8EFD-5A3F8A663568}" type="datetimeFigureOut">
              <a:rPr lang="cs-CZ" smtClean="0"/>
              <a:t>05.02.2019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EB552-D185-45E6-9039-4F94F54A31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906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44CAD354-B995-442A-ADC3-DA29D0BDAB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97" y="307496"/>
            <a:ext cx="4930251" cy="248830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DF813718-ABE3-4203-8C5B-0180590731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401" y="-343880"/>
            <a:ext cx="6437214" cy="7787458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B598B6D-E2E9-4AA3-AB0F-0CDC62D72489}"/>
              </a:ext>
            </a:extLst>
          </p:cNvPr>
          <p:cNvSpPr txBox="1"/>
          <p:nvPr/>
        </p:nvSpPr>
        <p:spPr>
          <a:xfrm>
            <a:off x="727402" y="2795797"/>
            <a:ext cx="76891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rgbClr val="13576B"/>
                </a:solidFill>
                <a:latin typeface="Sansation Light" panose="02000000000000000000" pitchFamily="2" charset="0"/>
              </a:rPr>
              <a:t>MAKROEKONOMICKÁ PROGNÓZA ČBA</a:t>
            </a:r>
            <a:br>
              <a:rPr lang="cs-CZ" sz="2400" dirty="0">
                <a:solidFill>
                  <a:srgbClr val="13576B"/>
                </a:solidFill>
                <a:latin typeface="Sansation Light" panose="02000000000000000000" pitchFamily="2" charset="0"/>
              </a:rPr>
            </a:br>
            <a:r>
              <a:rPr lang="cs-CZ" sz="2800" dirty="0">
                <a:solidFill>
                  <a:srgbClr val="13576B"/>
                </a:solidFill>
                <a:latin typeface="Sansation Light" panose="02000000000000000000" pitchFamily="2" charset="0"/>
              </a:rPr>
              <a:t>aneb k vývoji českého hospodářství z pohledu bankovního sektoru</a:t>
            </a:r>
            <a:endParaRPr lang="cs-CZ" sz="4400" b="1" dirty="0">
              <a:solidFill>
                <a:srgbClr val="13576B"/>
              </a:solidFill>
              <a:latin typeface="Sansation" panose="02000503000000020004" pitchFamily="2" charset="-18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C5B43C3-E62E-4DE6-8895-E66D37936E49}"/>
              </a:ext>
            </a:extLst>
          </p:cNvPr>
          <p:cNvSpPr txBox="1"/>
          <p:nvPr/>
        </p:nvSpPr>
        <p:spPr>
          <a:xfrm>
            <a:off x="2541864" y="4784619"/>
            <a:ext cx="4976330" cy="659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>
                <a:solidFill>
                  <a:srgbClr val="30905F"/>
                </a:solidFill>
                <a:latin typeface="Sansation Light" panose="02000000000000000000" pitchFamily="2" charset="0"/>
              </a:rPr>
              <a:t>Tisková konference 5.2.2019</a:t>
            </a:r>
            <a:endParaRPr lang="cs-CZ" sz="5400" b="1" dirty="0">
              <a:solidFill>
                <a:srgbClr val="30905F"/>
              </a:solidFill>
              <a:latin typeface="Sansation" panose="0200050300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9943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89358B3B-4D9C-44DD-9CC4-8BA569AF0744}"/>
              </a:ext>
            </a:extLst>
          </p:cNvPr>
          <p:cNvSpPr txBox="1"/>
          <p:nvPr/>
        </p:nvSpPr>
        <p:spPr>
          <a:xfrm>
            <a:off x="427839" y="2719724"/>
            <a:ext cx="9336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Sansation Light" panose="02000000000000000000" pitchFamily="2" charset="0"/>
              </a:rPr>
              <a:t>Miroslav Zámečník  </a:t>
            </a:r>
            <a:r>
              <a:rPr lang="cs-CZ" sz="2400" dirty="0">
                <a:solidFill>
                  <a:schemeClr val="bg1"/>
                </a:solidFill>
                <a:latin typeface="Sansation Light" panose="02000000000000000000" pitchFamily="2" charset="0"/>
              </a:rPr>
              <a:t>I  ekonomický poradce ČBA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Sansation Light" panose="02000000000000000000" pitchFamily="2" charset="0"/>
              </a:rPr>
              <a:t>Pavel Sobíšek  </a:t>
            </a:r>
            <a:r>
              <a:rPr lang="cs-CZ" sz="2400" dirty="0">
                <a:solidFill>
                  <a:schemeClr val="bg1"/>
                </a:solidFill>
                <a:latin typeface="Sansation Light" panose="02000000000000000000" pitchFamily="2" charset="0"/>
              </a:rPr>
              <a:t>I  hlavní ekonom UniCredit Bank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>
                <a:solidFill>
                  <a:schemeClr val="bg1"/>
                </a:solidFill>
                <a:latin typeface="Sansation Light" panose="02000000000000000000" pitchFamily="2" charset="0"/>
              </a:rPr>
              <a:t>Michal Skořepa  </a:t>
            </a:r>
            <a:r>
              <a:rPr lang="cs-CZ" sz="2400" dirty="0">
                <a:solidFill>
                  <a:schemeClr val="bg1"/>
                </a:solidFill>
                <a:latin typeface="Sansation Light" panose="02000000000000000000" pitchFamily="2" charset="0"/>
              </a:rPr>
              <a:t>I  ekonomický analytik České spořitelny</a:t>
            </a:r>
          </a:p>
        </p:txBody>
      </p:sp>
    </p:spTree>
    <p:extLst>
      <p:ext uri="{BB962C8B-B14F-4D97-AF65-F5344CB8AC3E}">
        <p14:creationId xmlns:p14="http://schemas.microsoft.com/office/powerpoint/2010/main" val="2563635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78176B44-C2DD-43E2-9EEB-03B1D567E06A}"/>
              </a:ext>
            </a:extLst>
          </p:cNvPr>
          <p:cNvSpPr/>
          <p:nvPr/>
        </p:nvSpPr>
        <p:spPr>
          <a:xfrm>
            <a:off x="1" y="0"/>
            <a:ext cx="175496" cy="6858000"/>
          </a:xfrm>
          <a:prstGeom prst="rect">
            <a:avLst/>
          </a:prstGeom>
          <a:solidFill>
            <a:srgbClr val="007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D60F699-E88B-44A7-A9DB-4FFAAEB4A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22064" y="6356351"/>
            <a:ext cx="346440" cy="365125"/>
          </a:xfrm>
        </p:spPr>
        <p:txBody>
          <a:bodyPr/>
          <a:lstStyle/>
          <a:p>
            <a:fld id="{867EB552-D185-45E6-9039-4F94F54A31E9}" type="slidenum">
              <a:rPr lang="cs-CZ" sz="800" smtClean="0">
                <a:latin typeface="Montserrat" panose="00000500000000000000" pitchFamily="50" charset="-18"/>
              </a:rPr>
              <a:t>3</a:t>
            </a:fld>
            <a:endParaRPr lang="cs-CZ" sz="800" dirty="0">
              <a:latin typeface="Montserrat" panose="00000500000000000000" pitchFamily="50" charset="-18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83ED9D77-12E0-487A-A8CA-2CB19B112B00}"/>
              </a:ext>
            </a:extLst>
          </p:cNvPr>
          <p:cNvSpPr txBox="1"/>
          <p:nvPr/>
        </p:nvSpPr>
        <p:spPr>
          <a:xfrm>
            <a:off x="643317" y="517890"/>
            <a:ext cx="56426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solidFill>
                  <a:srgbClr val="007E79"/>
                </a:solidFill>
                <a:latin typeface="Montserrat" panose="00000500000000000000" pitchFamily="50" charset="-18"/>
              </a:rPr>
              <a:t>Prognóza ČBA v číslech</a:t>
            </a: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4B638CA0-BCDF-4D50-AA38-A1AFDB83C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233658"/>
              </p:ext>
            </p:extLst>
          </p:nvPr>
        </p:nvGraphicFramePr>
        <p:xfrm>
          <a:off x="611560" y="1124744"/>
          <a:ext cx="7920880" cy="5318948"/>
        </p:xfrm>
        <a:graphic>
          <a:graphicData uri="http://schemas.openxmlformats.org/drawingml/2006/table">
            <a:tbl>
              <a:tblPr firstRow="1" firstCol="1" bandRow="1"/>
              <a:tblGrid>
                <a:gridCol w="3837528">
                  <a:extLst>
                    <a:ext uri="{9D8B030D-6E8A-4147-A177-3AD203B41FA5}">
                      <a16:colId xmlns:a16="http://schemas.microsoft.com/office/drawing/2014/main" val="2959791171"/>
                    </a:ext>
                  </a:extLst>
                </a:gridCol>
                <a:gridCol w="1406428">
                  <a:extLst>
                    <a:ext uri="{9D8B030D-6E8A-4147-A177-3AD203B41FA5}">
                      <a16:colId xmlns:a16="http://schemas.microsoft.com/office/drawing/2014/main" val="3534400218"/>
                    </a:ext>
                  </a:extLst>
                </a:gridCol>
                <a:gridCol w="1318968">
                  <a:extLst>
                    <a:ext uri="{9D8B030D-6E8A-4147-A177-3AD203B41FA5}">
                      <a16:colId xmlns:a16="http://schemas.microsoft.com/office/drawing/2014/main" val="2064424312"/>
                    </a:ext>
                  </a:extLst>
                </a:gridCol>
                <a:gridCol w="1357956">
                  <a:extLst>
                    <a:ext uri="{9D8B030D-6E8A-4147-A177-3AD203B41FA5}">
                      <a16:colId xmlns:a16="http://schemas.microsoft.com/office/drawing/2014/main" val="1728117062"/>
                    </a:ext>
                  </a:extLst>
                </a:gridCol>
              </a:tblGrid>
              <a:tr h="2678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Ukazatel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9890573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Růst reálného HDP (%)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708982"/>
                  </a:ext>
                </a:extLst>
              </a:tr>
              <a:tr h="2790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Podíl nezaměstnaných osob (MPSV): průměr (%)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813404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Průměrná nominální mzda (růst v %)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779400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Míra inflace: CPI (%) průměr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532477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Vládní deficit/přebytek (% HDP)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698413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Vládní dluh (% HDP) 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32,4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606802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Růst spotřeby domácností (%) reálně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3915415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Růst vládní spotřeby (%) reálně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820860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Růst investic (%) reálně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8,5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876481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Růst reálného HDP v eurozóně (%)</a:t>
                      </a:r>
                      <a:endParaRPr lang="cs-CZ" sz="9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278322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Směnný kurz CZEK/EUR: průměr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25,64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24,84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059487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Ceny ropy (USD za barel): brent průměr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71,70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70,00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431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Základní sazba ČNB 2T REPO (%): konec období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1,75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2,25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2,5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701140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Základní sazba ECB (%): konec období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0,25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0,5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746777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3M-PRIBOR (%): průměr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1,27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2,30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fontAlgn="b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2,65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22464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Růst bankovních úvěrů klientských (%)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769300"/>
                  </a:ext>
                </a:extLst>
              </a:tr>
              <a:tr h="2661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Růst bankovních úvěrů domácnostem (%)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7,5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502893"/>
                  </a:ext>
                </a:extLst>
              </a:tr>
              <a:tr h="2565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Růst bankovních úvěrů (nefinančním) podnikům (%)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812728"/>
                  </a:ext>
                </a:extLst>
              </a:tr>
              <a:tr h="2565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Růst bankovních vkladů klientských celkem (%)</a:t>
                      </a:r>
                      <a:endParaRPr lang="cs-CZ" sz="9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E7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635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498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449C990B-EF49-4A66-9876-12393C3D27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98" y="4306549"/>
            <a:ext cx="4930251" cy="2488301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83B64EFE-2AE7-4891-B23A-2C7B0EA37314}"/>
              </a:ext>
            </a:extLst>
          </p:cNvPr>
          <p:cNvSpPr txBox="1"/>
          <p:nvPr/>
        </p:nvSpPr>
        <p:spPr>
          <a:xfrm>
            <a:off x="1958000" y="2674306"/>
            <a:ext cx="5228000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200" b="1" dirty="0">
                <a:solidFill>
                  <a:srgbClr val="007E79"/>
                </a:solidFill>
                <a:latin typeface="Sansation Light" panose="02000000000000000000" pitchFamily="2" charset="0"/>
              </a:rPr>
              <a:t>Děkujeme za pozornost!</a:t>
            </a:r>
            <a:endParaRPr lang="cs-CZ" sz="6000" b="1" dirty="0">
              <a:solidFill>
                <a:srgbClr val="007E79"/>
              </a:solidFill>
              <a:latin typeface="Sansation" panose="02000503000000020004" pitchFamily="2" charset="-18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CFA1EEA-26DE-4417-8045-028DF791AF1B}"/>
              </a:ext>
            </a:extLst>
          </p:cNvPr>
          <p:cNvSpPr/>
          <p:nvPr/>
        </p:nvSpPr>
        <p:spPr>
          <a:xfrm>
            <a:off x="1" y="0"/>
            <a:ext cx="175496" cy="6858000"/>
          </a:xfrm>
          <a:prstGeom prst="rect">
            <a:avLst/>
          </a:prstGeom>
          <a:solidFill>
            <a:srgbClr val="007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9380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</TotalTime>
  <Words>208</Words>
  <Application>Microsoft Office PowerPoint</Application>
  <PresentationFormat>Předvádění na obrazovce (4:3)</PresentationFormat>
  <Paragraphs>88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Sansation</vt:lpstr>
      <vt:lpstr>Sansation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vlachova</dc:creator>
  <cp:lastModifiedBy>Andrea Trudičová</cp:lastModifiedBy>
  <cp:revision>33</cp:revision>
  <cp:lastPrinted>2019-02-04T09:22:24Z</cp:lastPrinted>
  <dcterms:created xsi:type="dcterms:W3CDTF">2018-10-29T11:48:11Z</dcterms:created>
  <dcterms:modified xsi:type="dcterms:W3CDTF">2019-02-05T07:57:07Z</dcterms:modified>
</cp:coreProperties>
</file>