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notesMasterIdLst>
    <p:notesMasterId r:id="rId18"/>
  </p:notesMasterIdLst>
  <p:sldIdLst>
    <p:sldId id="4080" r:id="rId2"/>
    <p:sldId id="4103" r:id="rId3"/>
    <p:sldId id="4167" r:id="rId4"/>
    <p:sldId id="4168" r:id="rId5"/>
    <p:sldId id="4169" r:id="rId6"/>
    <p:sldId id="4170" r:id="rId7"/>
    <p:sldId id="4087" r:id="rId8"/>
    <p:sldId id="4144" r:id="rId9"/>
    <p:sldId id="4163" r:id="rId10"/>
    <p:sldId id="4156" r:id="rId11"/>
    <p:sldId id="4142" r:id="rId12"/>
    <p:sldId id="4166" r:id="rId13"/>
    <p:sldId id="4164" r:id="rId14"/>
    <p:sldId id="4165" r:id="rId15"/>
    <p:sldId id="4146" r:id="rId16"/>
    <p:sldId id="4154" r:id="rId17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5" pos="15356" userDrawn="1">
          <p15:clr>
            <a:srgbClr val="A4A3A4"/>
          </p15:clr>
        </p15:guide>
        <p15:guide id="55" userDrawn="1">
          <p15:clr>
            <a:srgbClr val="A4A3A4"/>
          </p15:clr>
        </p15:guide>
        <p15:guide id="56" orient="horz" pos="43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BDC"/>
    <a:srgbClr val="F69CE7"/>
    <a:srgbClr val="F2F2F2"/>
    <a:srgbClr val="000000"/>
    <a:srgbClr val="EFF1F8"/>
    <a:srgbClr val="373737"/>
    <a:srgbClr val="445469"/>
    <a:srgbClr val="5A5A66"/>
    <a:srgbClr val="626162"/>
    <a:srgbClr val="C4D4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0336" autoAdjust="0"/>
  </p:normalViewPr>
  <p:slideViewPr>
    <p:cSldViewPr snapToGrid="0" snapToObjects="1">
      <p:cViewPr varScale="1">
        <p:scale>
          <a:sx n="58" d="100"/>
          <a:sy n="58" d="100"/>
        </p:scale>
        <p:origin x="432" y="42"/>
      </p:cViewPr>
      <p:guideLst>
        <p:guide pos="15356"/>
        <p:guide/>
        <p:guide orient="horz"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82" d="100"/>
          <a:sy n="82" d="100"/>
        </p:scale>
        <p:origin x="301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Se&#353;it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84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Počet napadených klientů v kyberprostoru v roce 2023</a:t>
            </a:r>
          </a:p>
        </c:rich>
      </c:tx>
      <c:layout>
        <c:manualLayout>
          <c:xMode val="edge"/>
          <c:yMode val="edge"/>
          <c:x val="0.16700997893716585"/>
          <c:y val="6.14824320347676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84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4620535703967658"/>
          <c:y val="0.22603945825839658"/>
          <c:w val="0.84087940822523877"/>
          <c:h val="0.6775234913261244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(List1!$Z$1,List1!$AD$1,List1!$AH$1,List1!$AL$1)</c:f>
              <c:strCache>
                <c:ptCount val="4"/>
                <c:pt idx="0">
                  <c:v>1Q</c:v>
                </c:pt>
                <c:pt idx="1">
                  <c:v>2Q</c:v>
                </c:pt>
                <c:pt idx="2">
                  <c:v>3Q</c:v>
                </c:pt>
                <c:pt idx="3">
                  <c:v>4Q</c:v>
                </c:pt>
              </c:strCache>
            </c:strRef>
          </c:cat>
          <c:val>
            <c:numRef>
              <c:f>(List1!$Z$13,List1!$AD$13,List1!$AH$13,List1!$AL$13)</c:f>
              <c:numCache>
                <c:formatCode>General</c:formatCode>
                <c:ptCount val="4"/>
                <c:pt idx="0" formatCode="#,##0">
                  <c:v>17006</c:v>
                </c:pt>
                <c:pt idx="1">
                  <c:v>14317</c:v>
                </c:pt>
                <c:pt idx="2">
                  <c:v>17129</c:v>
                </c:pt>
                <c:pt idx="3" formatCode="#,##0">
                  <c:v>21233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74-424F-A2B7-A24AA833F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7"/>
        <c:axId val="1443891776"/>
        <c:axId val="619243727"/>
      </c:barChart>
      <c:catAx>
        <c:axId val="144389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19243727"/>
        <c:crosses val="autoZero"/>
        <c:auto val="1"/>
        <c:lblAlgn val="ctr"/>
        <c:lblOffset val="100"/>
        <c:noMultiLvlLbl val="0"/>
      </c:catAx>
      <c:valAx>
        <c:axId val="619243727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43891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>
          <a:solidFill>
            <a:schemeClr val="bg1"/>
          </a:solidFill>
        </a:defRPr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cap="none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Skóre dle věkových skupin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cap="none" spc="5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List1!$A$4:$A$7</c:f>
              <c:strCache>
                <c:ptCount val="4"/>
                <c:pt idx="0">
                  <c:v>12-17</c:v>
                </c:pt>
                <c:pt idx="1">
                  <c:v>18-25</c:v>
                </c:pt>
                <c:pt idx="2">
                  <c:v>26-55</c:v>
                </c:pt>
                <c:pt idx="3">
                  <c:v>56+</c:v>
                </c:pt>
              </c:strCache>
            </c:strRef>
          </c:cat>
          <c:val>
            <c:numRef>
              <c:f>List1!$B$4:$B$7</c:f>
              <c:numCache>
                <c:formatCode>0%</c:formatCode>
                <c:ptCount val="4"/>
                <c:pt idx="0">
                  <c:v>0.71</c:v>
                </c:pt>
                <c:pt idx="1">
                  <c:v>0.77</c:v>
                </c:pt>
                <c:pt idx="2">
                  <c:v>0.78</c:v>
                </c:pt>
                <c:pt idx="3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6D-47E5-BD58-63E8CAFC98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183145807"/>
        <c:axId val="1547250831"/>
      </c:barChart>
      <c:catAx>
        <c:axId val="183145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7250831"/>
        <c:crosses val="autoZero"/>
        <c:auto val="1"/>
        <c:lblAlgn val="ctr"/>
        <c:lblOffset val="100"/>
        <c:noMultiLvlLbl val="0"/>
      </c:catAx>
      <c:valAx>
        <c:axId val="1547250831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3145807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Prosíme o vycentrování fotky pana ředitele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777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239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Obětí může být každý, nejčastěji to ale bývají muži i ženy ve věku 36 – 44, z Prahy nebo Středočeského kraje, středoškolské vzdělání s maturitou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648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Zde ještě doplníme ukázky podvodů, pokud budou…..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991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383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19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053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395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6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58400" y="0"/>
            <a:ext cx="14319250" cy="6692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32483102-6705-7940-8731-1EE5A4B61E9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7023100"/>
            <a:ext cx="14319250" cy="6692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7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295746" y="0"/>
            <a:ext cx="12081903" cy="84214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081903" cy="84214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12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22497" y="-1"/>
            <a:ext cx="15955152" cy="95811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9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49363" y="4934357"/>
            <a:ext cx="4333461" cy="4333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BA867B5-866B-8A47-A094-0B88AEDA564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90561" y="4934357"/>
            <a:ext cx="4333461" cy="4333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474658E-787B-0144-95E5-D2ADC8FD56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331759" y="4934357"/>
            <a:ext cx="4333461" cy="4333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5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84639" y="1006365"/>
            <a:ext cx="10604177" cy="117032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33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1928" y="0"/>
            <a:ext cx="9926888" cy="13715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16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88825" y="0"/>
            <a:ext cx="9926888" cy="13715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6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36693" y="1197128"/>
            <a:ext cx="13524771" cy="86522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69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6422973"/>
            <a:ext cx="12188825" cy="61975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58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88824" y="6422973"/>
            <a:ext cx="12188825" cy="61975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6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58334" y="-378372"/>
            <a:ext cx="25094317" cy="1447274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946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26" y="3747265"/>
            <a:ext cx="12178975" cy="85873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59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808677" y="0"/>
            <a:ext cx="13568973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84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0973" y="2514600"/>
            <a:ext cx="7395260" cy="868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C22789E3-D03E-4441-8B7F-45E28E5F9E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00653" y="2514600"/>
            <a:ext cx="7395260" cy="868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2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46719" y="0"/>
            <a:ext cx="16330929" cy="101587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40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018799" y="0"/>
            <a:ext cx="5174619" cy="90343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6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93438" y="2642275"/>
            <a:ext cx="6334526" cy="85361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39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614853" y="2039710"/>
            <a:ext cx="14183731" cy="88866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54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EA3F922-61CB-BE47-B63E-982A1A40E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66521" y="0"/>
            <a:ext cx="14711130" cy="104502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6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994316"/>
            <a:ext cx="16899164" cy="69944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03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727201"/>
            <a:ext cx="12188824" cy="119887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02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3250" y="1828801"/>
            <a:ext cx="10315575" cy="100583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33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188825" y="1828801"/>
            <a:ext cx="10315575" cy="100583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3250" y="1828801"/>
            <a:ext cx="10315575" cy="100583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188825" y="1828801"/>
            <a:ext cx="10315575" cy="100583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36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0537371" cy="119908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7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1/27/2024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05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7" r:id="rId16"/>
    <p:sldLayoutId id="2147483998" r:id="rId17"/>
    <p:sldLayoutId id="2147483999" r:id="rId18"/>
    <p:sldLayoutId id="2147484000" r:id="rId19"/>
    <p:sldLayoutId id="2147484001" r:id="rId20"/>
    <p:sldLayoutId id="2147484002" r:id="rId21"/>
    <p:sldLayoutId id="2147484003" r:id="rId22"/>
    <p:sldLayoutId id="2147484004" r:id="rId23"/>
    <p:sldLayoutId id="2147484005" r:id="rId24"/>
    <p:sldLayoutId id="2147484006" r:id="rId25"/>
    <p:sldLayoutId id="2147484007" r:id="rId26"/>
    <p:sldLayoutId id="2147484008" r:id="rId27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5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12.png"/><Relationship Id="rId7" Type="http://schemas.openxmlformats.org/officeDocument/2006/relationships/image" Target="../media/image4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11" Type="http://schemas.openxmlformats.org/officeDocument/2006/relationships/image" Target="../media/image54.png"/><Relationship Id="rId5" Type="http://schemas.openxmlformats.org/officeDocument/2006/relationships/image" Target="../media/image48.jpeg"/><Relationship Id="rId10" Type="http://schemas.openxmlformats.org/officeDocument/2006/relationships/image" Target="../media/image53.jp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5AAA85-C317-614B-BD71-27B00E280A93}"/>
              </a:ext>
            </a:extLst>
          </p:cNvPr>
          <p:cNvCxnSpPr>
            <a:cxnSpLocks/>
          </p:cNvCxnSpPr>
          <p:nvPr/>
        </p:nvCxnSpPr>
        <p:spPr>
          <a:xfrm>
            <a:off x="22481845" y="6858000"/>
            <a:ext cx="0" cy="5253456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DD984B2-0E7A-D849-8EC7-F0A159A34FB7}"/>
              </a:ext>
            </a:extLst>
          </p:cNvPr>
          <p:cNvGrpSpPr/>
          <p:nvPr/>
        </p:nvGrpSpPr>
        <p:grpSpPr>
          <a:xfrm>
            <a:off x="1677438" y="1825451"/>
            <a:ext cx="21054546" cy="7197564"/>
            <a:chOff x="13360740" y="2820473"/>
            <a:chExt cx="21054546" cy="719756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FE77A53-FF83-2246-A341-B8EEA2D41612}"/>
                </a:ext>
              </a:extLst>
            </p:cNvPr>
            <p:cNvGrpSpPr/>
            <p:nvPr/>
          </p:nvGrpSpPr>
          <p:grpSpPr>
            <a:xfrm>
              <a:off x="13360740" y="2820473"/>
              <a:ext cx="20362003" cy="4170373"/>
              <a:chOff x="13360740" y="2820473"/>
              <a:chExt cx="20362003" cy="4170373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CE834B9-72F1-164C-B922-63502ED93F8B}"/>
                  </a:ext>
                </a:extLst>
              </p:cNvPr>
              <p:cNvSpPr txBox="1"/>
              <p:nvPr/>
            </p:nvSpPr>
            <p:spPr>
              <a:xfrm>
                <a:off x="14021510" y="3220583"/>
                <a:ext cx="19701233" cy="3770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3900" b="1" spc="600" dirty="0">
                    <a:solidFill>
                      <a:schemeClr val="accent1"/>
                    </a:solidFill>
                    <a:latin typeface="Montserrat" charset="0"/>
                    <a:ea typeface="Montserrat" charset="0"/>
                    <a:cs typeface="Montserrat" charset="0"/>
                  </a:rPr>
                  <a:t>#ne</a:t>
                </a:r>
                <a:r>
                  <a:rPr lang="cs-CZ" sz="23900" b="1" spc="600" dirty="0">
                    <a:solidFill>
                      <a:schemeClr val="accent4">
                        <a:lumMod val="75000"/>
                      </a:schemeClr>
                    </a:solidFill>
                    <a:latin typeface="Montserrat" charset="0"/>
                    <a:ea typeface="Montserrat" charset="0"/>
                    <a:cs typeface="Montserrat" charset="0"/>
                  </a:rPr>
                  <a:t>PIN</a:t>
                </a:r>
                <a:r>
                  <a:rPr lang="cs-CZ" sz="23900" b="1" spc="600" dirty="0">
                    <a:solidFill>
                      <a:schemeClr val="accent1"/>
                    </a:solidFill>
                    <a:latin typeface="Montserrat" charset="0"/>
                    <a:ea typeface="Montserrat" charset="0"/>
                    <a:cs typeface="Montserrat" charset="0"/>
                  </a:rPr>
                  <a:t>dej!</a:t>
                </a:r>
                <a:endParaRPr lang="en-US" sz="49600" b="1" spc="600" dirty="0">
                  <a:solidFill>
                    <a:schemeClr val="accent1"/>
                  </a:solidFill>
                  <a:latin typeface="Montserrat" charset="0"/>
                  <a:ea typeface="Montserrat" charset="0"/>
                  <a:cs typeface="Montserrat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BE597F3-FA7F-C146-9189-A5CD17F836D6}"/>
                  </a:ext>
                </a:extLst>
              </p:cNvPr>
              <p:cNvSpPr txBox="1"/>
              <p:nvPr/>
            </p:nvSpPr>
            <p:spPr>
              <a:xfrm>
                <a:off x="13360740" y="2820473"/>
                <a:ext cx="62678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pc="1200" dirty="0">
                    <a:solidFill>
                      <a:srgbClr val="000000"/>
                    </a:solidFill>
                    <a:latin typeface="Montserrat" charset="0"/>
                    <a:ea typeface="Montserrat" charset="0"/>
                    <a:cs typeface="Montserrat" charset="0"/>
                  </a:rPr>
                  <a:t>JEFF ANDERSON PRES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0EC4B43-528E-A748-A2B6-8287C2E72FA8}"/>
                </a:ext>
              </a:extLst>
            </p:cNvPr>
            <p:cNvSpPr txBox="1"/>
            <p:nvPr/>
          </p:nvSpPr>
          <p:spPr>
            <a:xfrm>
              <a:off x="14036305" y="8435424"/>
              <a:ext cx="20378981" cy="1582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cs-CZ" sz="4400" b="1" spc="300" dirty="0">
                  <a:solidFill>
                    <a:schemeClr val="accent4"/>
                  </a:solidFill>
                  <a:latin typeface="+mj-lt"/>
                  <a:ea typeface="Lato Light" panose="020F0502020204030203" pitchFamily="34" charset="0"/>
                  <a:cs typeface="Lato Light" panose="020F0502020204030203" pitchFamily="34" charset="0"/>
                </a:rPr>
                <a:t>Tisková konference – kybernetické útoky na klienty bank a výsledky kampaně #nePINdej!</a:t>
              </a:r>
              <a:endParaRPr lang="en-US" sz="4400" b="1" spc="300" dirty="0">
                <a:solidFill>
                  <a:schemeClr val="accent4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3" name="Rectangle 19">
            <a:extLst>
              <a:ext uri="{FF2B5EF4-FFF2-40B4-BE49-F238E27FC236}">
                <a16:creationId xmlns:a16="http://schemas.microsoft.com/office/drawing/2014/main" id="{160345AB-C56F-900A-3276-8A7C3C6677E9}"/>
              </a:ext>
            </a:extLst>
          </p:cNvPr>
          <p:cNvSpPr/>
          <p:nvPr/>
        </p:nvSpPr>
        <p:spPr>
          <a:xfrm>
            <a:off x="1441998" y="11560989"/>
            <a:ext cx="5208183" cy="8556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extBox 20">
            <a:extLst>
              <a:ext uri="{FF2B5EF4-FFF2-40B4-BE49-F238E27FC236}">
                <a16:creationId xmlns:a16="http://schemas.microsoft.com/office/drawing/2014/main" id="{7F87C2BE-2EEF-9F73-1EE3-AE58F89D45E3}"/>
              </a:ext>
            </a:extLst>
          </p:cNvPr>
          <p:cNvSpPr txBox="1"/>
          <p:nvPr/>
        </p:nvSpPr>
        <p:spPr>
          <a:xfrm>
            <a:off x="1692137" y="11795590"/>
            <a:ext cx="4725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spc="600" dirty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PRAHA, 30. ledna 2024</a:t>
            </a:r>
            <a:endParaRPr lang="en-US" sz="2000" spc="600" dirty="0">
              <a:solidFill>
                <a:schemeClr val="bg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6C6A9EBF-9C67-7DA2-2800-30462FD7C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8825" y="11149431"/>
            <a:ext cx="76200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22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>
            <a:extLst>
              <a:ext uri="{FF2B5EF4-FFF2-40B4-BE49-F238E27FC236}">
                <a16:creationId xmlns:a16="http://schemas.microsoft.com/office/drawing/2014/main" id="{F3C6C0A3-5EBA-F6DD-BEFA-F086FB470999}"/>
              </a:ext>
            </a:extLst>
          </p:cNvPr>
          <p:cNvSpPr txBox="1"/>
          <p:nvPr/>
        </p:nvSpPr>
        <p:spPr>
          <a:xfrm>
            <a:off x="762000" y="1686103"/>
            <a:ext cx="22459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spc="600" dirty="0">
                <a:solidFill>
                  <a:schemeClr val="bg1"/>
                </a:solidFill>
                <a:latin typeface="Montserrat" charset="0"/>
              </a:rPr>
              <a:t>PODVODNÍCI ÚTOČÍ NĚKOLIKA ZPŮSOBY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8BDC239-AA31-2BE2-F970-EF3C5B18CE24}"/>
              </a:ext>
            </a:extLst>
          </p:cNvPr>
          <p:cNvGrpSpPr/>
          <p:nvPr/>
        </p:nvGrpSpPr>
        <p:grpSpPr>
          <a:xfrm>
            <a:off x="847254" y="3252148"/>
            <a:ext cx="4079701" cy="7189448"/>
            <a:chOff x="847254" y="3252148"/>
            <a:chExt cx="4079701" cy="718944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3F39DA5-2AA7-D144-5B42-734A18FB2282}"/>
                </a:ext>
              </a:extLst>
            </p:cNvPr>
            <p:cNvSpPr/>
            <p:nvPr/>
          </p:nvSpPr>
          <p:spPr>
            <a:xfrm>
              <a:off x="847254" y="3252148"/>
              <a:ext cx="4079701" cy="1617098"/>
            </a:xfrm>
            <a:custGeom>
              <a:avLst/>
              <a:gdLst>
                <a:gd name="connsiteX0" fmla="*/ 0 w 4079701"/>
                <a:gd name="connsiteY0" fmla="*/ 0 h 1617098"/>
                <a:gd name="connsiteX1" fmla="*/ 4079701 w 4079701"/>
                <a:gd name="connsiteY1" fmla="*/ 0 h 1617098"/>
                <a:gd name="connsiteX2" fmla="*/ 4079701 w 4079701"/>
                <a:gd name="connsiteY2" fmla="*/ 1617098 h 1617098"/>
                <a:gd name="connsiteX3" fmla="*/ 0 w 4079701"/>
                <a:gd name="connsiteY3" fmla="*/ 1617098 h 1617098"/>
                <a:gd name="connsiteX4" fmla="*/ 0 w 4079701"/>
                <a:gd name="connsiteY4" fmla="*/ 0 h 161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9701" h="1617098">
                  <a:moveTo>
                    <a:pt x="0" y="0"/>
                  </a:moveTo>
                  <a:lnTo>
                    <a:pt x="4079701" y="0"/>
                  </a:lnTo>
                  <a:lnTo>
                    <a:pt x="4079701" y="1617098"/>
                  </a:lnTo>
                  <a:lnTo>
                    <a:pt x="0" y="161709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6248" tIns="117856" rIns="206248" bIns="117856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900" b="1" kern="12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Podvodné navolávání</a:t>
              </a:r>
              <a:r>
                <a:rPr lang="cs-CZ" sz="2900" kern="12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cs-CZ" sz="2900" kern="120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B783F0B-2FCE-2216-AF80-30A034312E19}"/>
                </a:ext>
              </a:extLst>
            </p:cNvPr>
            <p:cNvSpPr/>
            <p:nvPr/>
          </p:nvSpPr>
          <p:spPr>
            <a:xfrm>
              <a:off x="847254" y="4869246"/>
              <a:ext cx="4079701" cy="5572350"/>
            </a:xfrm>
            <a:custGeom>
              <a:avLst/>
              <a:gdLst>
                <a:gd name="connsiteX0" fmla="*/ 0 w 4079701"/>
                <a:gd name="connsiteY0" fmla="*/ 0 h 5572350"/>
                <a:gd name="connsiteX1" fmla="*/ 4079701 w 4079701"/>
                <a:gd name="connsiteY1" fmla="*/ 0 h 5572350"/>
                <a:gd name="connsiteX2" fmla="*/ 4079701 w 4079701"/>
                <a:gd name="connsiteY2" fmla="*/ 5572350 h 5572350"/>
                <a:gd name="connsiteX3" fmla="*/ 0 w 4079701"/>
                <a:gd name="connsiteY3" fmla="*/ 5572350 h 5572350"/>
                <a:gd name="connsiteX4" fmla="*/ 0 w 4079701"/>
                <a:gd name="connsiteY4" fmla="*/ 0 h 557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9701" h="5572350">
                  <a:moveTo>
                    <a:pt x="0" y="0"/>
                  </a:moveTo>
                  <a:lnTo>
                    <a:pt x="4079701" y="0"/>
                  </a:lnTo>
                  <a:lnTo>
                    <a:pt x="4079701" y="5572350"/>
                  </a:lnTo>
                  <a:lnTo>
                    <a:pt x="0" y="55723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018" tIns="144018" rIns="192024" bIns="216027" numCol="1" spcCol="1270" anchor="t" anchorCtr="0">
              <a:noAutofit/>
            </a:bodyPr>
            <a:lstStyle/>
            <a:p>
              <a:pPr marL="228600" lvl="1" indent="-22860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cs-CZ" sz="2700" kern="12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	Pachatel se vydává například za bankéře, policistu, pracovníka technické podpory a snaží se z lidí pod vlivem strachu vylákat peníze, nebo vzdálený přístup do zařízení oběti, který následně zneužije.</a:t>
              </a:r>
              <a:endParaRPr lang="cs-CZ" sz="2700" kern="1200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809EB09-60FD-B5E9-3D48-CCD5B3454759}"/>
              </a:ext>
            </a:extLst>
          </p:cNvPr>
          <p:cNvGrpSpPr/>
          <p:nvPr/>
        </p:nvGrpSpPr>
        <p:grpSpPr>
          <a:xfrm>
            <a:off x="5498114" y="3252148"/>
            <a:ext cx="4079701" cy="7189448"/>
            <a:chOff x="5498114" y="3252148"/>
            <a:chExt cx="4079701" cy="7189448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FF6031D-196F-8EB7-2F55-6AA9B5A9D3A1}"/>
                </a:ext>
              </a:extLst>
            </p:cNvPr>
            <p:cNvSpPr/>
            <p:nvPr/>
          </p:nvSpPr>
          <p:spPr>
            <a:xfrm>
              <a:off x="5498114" y="3252148"/>
              <a:ext cx="4079701" cy="1617098"/>
            </a:xfrm>
            <a:custGeom>
              <a:avLst/>
              <a:gdLst>
                <a:gd name="connsiteX0" fmla="*/ 0 w 4079701"/>
                <a:gd name="connsiteY0" fmla="*/ 0 h 1617098"/>
                <a:gd name="connsiteX1" fmla="*/ 4079701 w 4079701"/>
                <a:gd name="connsiteY1" fmla="*/ 0 h 1617098"/>
                <a:gd name="connsiteX2" fmla="*/ 4079701 w 4079701"/>
                <a:gd name="connsiteY2" fmla="*/ 1617098 h 1617098"/>
                <a:gd name="connsiteX3" fmla="*/ 0 w 4079701"/>
                <a:gd name="connsiteY3" fmla="*/ 1617098 h 1617098"/>
                <a:gd name="connsiteX4" fmla="*/ 0 w 4079701"/>
                <a:gd name="connsiteY4" fmla="*/ 0 h 161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9701" h="1617098">
                  <a:moveTo>
                    <a:pt x="0" y="0"/>
                  </a:moveTo>
                  <a:lnTo>
                    <a:pt x="4079701" y="0"/>
                  </a:lnTo>
                  <a:lnTo>
                    <a:pt x="4079701" y="1617098"/>
                  </a:lnTo>
                  <a:lnTo>
                    <a:pt x="0" y="161709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6248" tIns="117856" rIns="206248" bIns="117856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900" b="1" kern="12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Nabídka výhodných investic a kryptopodvody </a:t>
              </a:r>
              <a:endParaRPr lang="cs-CZ" sz="2900" kern="120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F94E854-7C04-AEF3-BD41-C45F672A1CC7}"/>
                </a:ext>
              </a:extLst>
            </p:cNvPr>
            <p:cNvSpPr/>
            <p:nvPr/>
          </p:nvSpPr>
          <p:spPr>
            <a:xfrm>
              <a:off x="5498114" y="4869246"/>
              <a:ext cx="4079701" cy="5572350"/>
            </a:xfrm>
            <a:custGeom>
              <a:avLst/>
              <a:gdLst>
                <a:gd name="connsiteX0" fmla="*/ 0 w 4079701"/>
                <a:gd name="connsiteY0" fmla="*/ 0 h 5572350"/>
                <a:gd name="connsiteX1" fmla="*/ 4079701 w 4079701"/>
                <a:gd name="connsiteY1" fmla="*/ 0 h 5572350"/>
                <a:gd name="connsiteX2" fmla="*/ 4079701 w 4079701"/>
                <a:gd name="connsiteY2" fmla="*/ 5572350 h 5572350"/>
                <a:gd name="connsiteX3" fmla="*/ 0 w 4079701"/>
                <a:gd name="connsiteY3" fmla="*/ 5572350 h 5572350"/>
                <a:gd name="connsiteX4" fmla="*/ 0 w 4079701"/>
                <a:gd name="connsiteY4" fmla="*/ 0 h 557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9701" h="5572350">
                  <a:moveTo>
                    <a:pt x="0" y="0"/>
                  </a:moveTo>
                  <a:lnTo>
                    <a:pt x="4079701" y="0"/>
                  </a:lnTo>
                  <a:lnTo>
                    <a:pt x="4079701" y="5572350"/>
                  </a:lnTo>
                  <a:lnTo>
                    <a:pt x="0" y="55723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018" tIns="144018" rIns="192024" bIns="216027" numCol="1" spcCol="1270" anchor="t" anchorCtr="0">
              <a:noAutofit/>
            </a:bodyPr>
            <a:lstStyle/>
            <a:p>
              <a:pPr marL="228600" lvl="1" indent="-22860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Symbol" panose="05050102010706020507" pitchFamily="18" charset="2"/>
                <a:buNone/>
              </a:pPr>
              <a:r>
                <a:rPr lang="cs-CZ" sz="2700" b="0" kern="12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	Přesvědčivá lákavá reklama a manipulativní jednání. Cílem pachatele je vylákat z oběti co možná nejvíce finančních prostředků a využívá k tomu přirozenou ziskuchtivost každého z nás.</a:t>
              </a:r>
              <a:endParaRPr lang="cs-CZ" sz="2700" b="0" kern="1200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BF34726-F751-DF49-AAE5-4B2CF30B47B0}"/>
              </a:ext>
            </a:extLst>
          </p:cNvPr>
          <p:cNvGrpSpPr/>
          <p:nvPr/>
        </p:nvGrpSpPr>
        <p:grpSpPr>
          <a:xfrm>
            <a:off x="10148973" y="3252148"/>
            <a:ext cx="4079701" cy="7189448"/>
            <a:chOff x="10148973" y="3252148"/>
            <a:chExt cx="4079701" cy="7189448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00A16B6-0148-6E1C-3D37-C6E76E931A18}"/>
                </a:ext>
              </a:extLst>
            </p:cNvPr>
            <p:cNvSpPr/>
            <p:nvPr/>
          </p:nvSpPr>
          <p:spPr>
            <a:xfrm>
              <a:off x="10148973" y="3252148"/>
              <a:ext cx="4079701" cy="1617098"/>
            </a:xfrm>
            <a:custGeom>
              <a:avLst/>
              <a:gdLst>
                <a:gd name="connsiteX0" fmla="*/ 0 w 4079701"/>
                <a:gd name="connsiteY0" fmla="*/ 0 h 1617098"/>
                <a:gd name="connsiteX1" fmla="*/ 4079701 w 4079701"/>
                <a:gd name="connsiteY1" fmla="*/ 0 h 1617098"/>
                <a:gd name="connsiteX2" fmla="*/ 4079701 w 4079701"/>
                <a:gd name="connsiteY2" fmla="*/ 1617098 h 1617098"/>
                <a:gd name="connsiteX3" fmla="*/ 0 w 4079701"/>
                <a:gd name="connsiteY3" fmla="*/ 1617098 h 1617098"/>
                <a:gd name="connsiteX4" fmla="*/ 0 w 4079701"/>
                <a:gd name="connsiteY4" fmla="*/ 0 h 161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9701" h="1617098">
                  <a:moveTo>
                    <a:pt x="0" y="0"/>
                  </a:moveTo>
                  <a:lnTo>
                    <a:pt x="4079701" y="0"/>
                  </a:lnTo>
                  <a:lnTo>
                    <a:pt x="4079701" y="1617098"/>
                  </a:lnTo>
                  <a:lnTo>
                    <a:pt x="0" y="161709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6248" tIns="117856" rIns="206248" bIns="117856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900" b="1" kern="12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Reverzní inzertní podvody </a:t>
              </a:r>
              <a:endParaRPr lang="cs-CZ" sz="2900" kern="120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1262A7E-6140-BD7C-DAAA-99CBB09F7876}"/>
                </a:ext>
              </a:extLst>
            </p:cNvPr>
            <p:cNvSpPr/>
            <p:nvPr/>
          </p:nvSpPr>
          <p:spPr>
            <a:xfrm>
              <a:off x="10148973" y="4869246"/>
              <a:ext cx="4079701" cy="5572350"/>
            </a:xfrm>
            <a:custGeom>
              <a:avLst/>
              <a:gdLst>
                <a:gd name="connsiteX0" fmla="*/ 0 w 4079701"/>
                <a:gd name="connsiteY0" fmla="*/ 0 h 5572350"/>
                <a:gd name="connsiteX1" fmla="*/ 4079701 w 4079701"/>
                <a:gd name="connsiteY1" fmla="*/ 0 h 5572350"/>
                <a:gd name="connsiteX2" fmla="*/ 4079701 w 4079701"/>
                <a:gd name="connsiteY2" fmla="*/ 5572350 h 5572350"/>
                <a:gd name="connsiteX3" fmla="*/ 0 w 4079701"/>
                <a:gd name="connsiteY3" fmla="*/ 5572350 h 5572350"/>
                <a:gd name="connsiteX4" fmla="*/ 0 w 4079701"/>
                <a:gd name="connsiteY4" fmla="*/ 0 h 557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9701" h="5572350">
                  <a:moveTo>
                    <a:pt x="0" y="0"/>
                  </a:moveTo>
                  <a:lnTo>
                    <a:pt x="4079701" y="0"/>
                  </a:lnTo>
                  <a:lnTo>
                    <a:pt x="4079701" y="5572350"/>
                  </a:lnTo>
                  <a:lnTo>
                    <a:pt x="0" y="55723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018" tIns="144018" rIns="192024" bIns="216027" numCol="1" spcCol="1270" anchor="t" anchorCtr="0">
              <a:noAutofit/>
            </a:bodyPr>
            <a:lstStyle/>
            <a:p>
              <a:pPr marL="228600" lvl="1" indent="-22860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Symbol" panose="05050102010706020507" pitchFamily="18" charset="2"/>
                <a:buNone/>
              </a:pPr>
              <a:r>
                <a:rPr lang="cs-CZ" sz="2700" kern="12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	Pachatel zareaguje na váš inzerát. Podstrčí vám fiktivní platební bránu, kde vyplníte citlivé bankovní údaje a místo peněz za inzerované zboží přicházíte o všechny úspory.</a:t>
              </a:r>
              <a:endParaRPr lang="cs-CZ" sz="2700" kern="1200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165517E-6BB6-BED7-AB79-CF2B8D851F72}"/>
              </a:ext>
            </a:extLst>
          </p:cNvPr>
          <p:cNvGrpSpPr/>
          <p:nvPr/>
        </p:nvGrpSpPr>
        <p:grpSpPr>
          <a:xfrm>
            <a:off x="14799833" y="3252148"/>
            <a:ext cx="4079701" cy="7189448"/>
            <a:chOff x="14799833" y="3252148"/>
            <a:chExt cx="4079701" cy="7189448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120BBB5-4B43-79ED-5BDC-6E2BB905F4BA}"/>
                </a:ext>
              </a:extLst>
            </p:cNvPr>
            <p:cNvSpPr/>
            <p:nvPr/>
          </p:nvSpPr>
          <p:spPr>
            <a:xfrm>
              <a:off x="14799833" y="3252148"/>
              <a:ext cx="4079701" cy="1617098"/>
            </a:xfrm>
            <a:custGeom>
              <a:avLst/>
              <a:gdLst>
                <a:gd name="connsiteX0" fmla="*/ 0 w 4079701"/>
                <a:gd name="connsiteY0" fmla="*/ 0 h 1617098"/>
                <a:gd name="connsiteX1" fmla="*/ 4079701 w 4079701"/>
                <a:gd name="connsiteY1" fmla="*/ 0 h 1617098"/>
                <a:gd name="connsiteX2" fmla="*/ 4079701 w 4079701"/>
                <a:gd name="connsiteY2" fmla="*/ 1617098 h 1617098"/>
                <a:gd name="connsiteX3" fmla="*/ 0 w 4079701"/>
                <a:gd name="connsiteY3" fmla="*/ 1617098 h 1617098"/>
                <a:gd name="connsiteX4" fmla="*/ 0 w 4079701"/>
                <a:gd name="connsiteY4" fmla="*/ 0 h 161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9701" h="1617098">
                  <a:moveTo>
                    <a:pt x="0" y="0"/>
                  </a:moveTo>
                  <a:lnTo>
                    <a:pt x="4079701" y="0"/>
                  </a:lnTo>
                  <a:lnTo>
                    <a:pt x="4079701" y="1617098"/>
                  </a:lnTo>
                  <a:lnTo>
                    <a:pt x="0" y="161709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6248" tIns="117856" rIns="206248" bIns="117856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900" b="1" kern="12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Podvody typu Nigerijské dopisy </a:t>
              </a:r>
              <a:endParaRPr lang="cs-CZ" sz="2900" kern="120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4573CD4-61EF-3C8D-A590-BF1323679CEB}"/>
                </a:ext>
              </a:extLst>
            </p:cNvPr>
            <p:cNvSpPr/>
            <p:nvPr/>
          </p:nvSpPr>
          <p:spPr>
            <a:xfrm>
              <a:off x="14799833" y="4869246"/>
              <a:ext cx="4079701" cy="5572350"/>
            </a:xfrm>
            <a:custGeom>
              <a:avLst/>
              <a:gdLst>
                <a:gd name="connsiteX0" fmla="*/ 0 w 4079701"/>
                <a:gd name="connsiteY0" fmla="*/ 0 h 5572350"/>
                <a:gd name="connsiteX1" fmla="*/ 4079701 w 4079701"/>
                <a:gd name="connsiteY1" fmla="*/ 0 h 5572350"/>
                <a:gd name="connsiteX2" fmla="*/ 4079701 w 4079701"/>
                <a:gd name="connsiteY2" fmla="*/ 5572350 h 5572350"/>
                <a:gd name="connsiteX3" fmla="*/ 0 w 4079701"/>
                <a:gd name="connsiteY3" fmla="*/ 5572350 h 5572350"/>
                <a:gd name="connsiteX4" fmla="*/ 0 w 4079701"/>
                <a:gd name="connsiteY4" fmla="*/ 0 h 557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9701" h="5572350">
                  <a:moveTo>
                    <a:pt x="0" y="0"/>
                  </a:moveTo>
                  <a:lnTo>
                    <a:pt x="4079701" y="0"/>
                  </a:lnTo>
                  <a:lnTo>
                    <a:pt x="4079701" y="5572350"/>
                  </a:lnTo>
                  <a:lnTo>
                    <a:pt x="0" y="55723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018" tIns="144018" rIns="192024" bIns="216027" numCol="1" spcCol="1270" anchor="t" anchorCtr="0">
              <a:noAutofit/>
            </a:bodyPr>
            <a:lstStyle/>
            <a:p>
              <a:pPr marL="228600" lvl="1" indent="-22860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Symbol" panose="05050102010706020507" pitchFamily="18" charset="2"/>
                <a:buNone/>
              </a:pPr>
              <a:r>
                <a:rPr lang="cs-CZ" sz="2700" kern="12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Princip, který funguje už více </a:t>
              </a:r>
              <a:r>
                <a:rPr lang="cs-CZ" sz="27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než</a:t>
              </a:r>
              <a:r>
                <a:rPr lang="cs-CZ" sz="2700" kern="12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100 let. Pachatelé sázejí na kvantitu. Vždy se najde někdo, kdo se nechá nachytat na slibovanou cennou zásilku nebo domnělou pomoc. Často zde hraje velkou roli láska.</a:t>
              </a:r>
              <a:endParaRPr lang="cs-CZ" sz="2700" kern="1200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CBC83E2-BA30-EA1B-E281-9AFDDA2B5236}"/>
              </a:ext>
            </a:extLst>
          </p:cNvPr>
          <p:cNvGrpSpPr/>
          <p:nvPr/>
        </p:nvGrpSpPr>
        <p:grpSpPr>
          <a:xfrm>
            <a:off x="19450692" y="3252148"/>
            <a:ext cx="4079701" cy="7189448"/>
            <a:chOff x="19450692" y="3252148"/>
            <a:chExt cx="4079701" cy="718944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F4719C-F9A1-C3F4-54DD-C1C2EBA47B73}"/>
                </a:ext>
              </a:extLst>
            </p:cNvPr>
            <p:cNvSpPr/>
            <p:nvPr/>
          </p:nvSpPr>
          <p:spPr>
            <a:xfrm>
              <a:off x="19450692" y="3252148"/>
              <a:ext cx="4079701" cy="1617098"/>
            </a:xfrm>
            <a:custGeom>
              <a:avLst/>
              <a:gdLst>
                <a:gd name="connsiteX0" fmla="*/ 0 w 4079701"/>
                <a:gd name="connsiteY0" fmla="*/ 0 h 1617098"/>
                <a:gd name="connsiteX1" fmla="*/ 4079701 w 4079701"/>
                <a:gd name="connsiteY1" fmla="*/ 0 h 1617098"/>
                <a:gd name="connsiteX2" fmla="*/ 4079701 w 4079701"/>
                <a:gd name="connsiteY2" fmla="*/ 1617098 h 1617098"/>
                <a:gd name="connsiteX3" fmla="*/ 0 w 4079701"/>
                <a:gd name="connsiteY3" fmla="*/ 1617098 h 1617098"/>
                <a:gd name="connsiteX4" fmla="*/ 0 w 4079701"/>
                <a:gd name="connsiteY4" fmla="*/ 0 h 161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9701" h="1617098">
                  <a:moveTo>
                    <a:pt x="0" y="0"/>
                  </a:moveTo>
                  <a:lnTo>
                    <a:pt x="4079701" y="0"/>
                  </a:lnTo>
                  <a:lnTo>
                    <a:pt x="4079701" y="1617098"/>
                  </a:lnTo>
                  <a:lnTo>
                    <a:pt x="0" y="161709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6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</a:gradFill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6248" tIns="117856" rIns="206248" bIns="117856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900" b="1" kern="12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Klasické podvody typu Phishing a Smishing </a:t>
              </a:r>
              <a:endParaRPr lang="cs-CZ" sz="2900" kern="120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7C948BA-15C6-5353-CECB-A8FED4224DFF}"/>
                </a:ext>
              </a:extLst>
            </p:cNvPr>
            <p:cNvSpPr/>
            <p:nvPr/>
          </p:nvSpPr>
          <p:spPr>
            <a:xfrm>
              <a:off x="19450692" y="4869246"/>
              <a:ext cx="4079701" cy="5572350"/>
            </a:xfrm>
            <a:custGeom>
              <a:avLst/>
              <a:gdLst>
                <a:gd name="connsiteX0" fmla="*/ 0 w 4079701"/>
                <a:gd name="connsiteY0" fmla="*/ 0 h 5572350"/>
                <a:gd name="connsiteX1" fmla="*/ 4079701 w 4079701"/>
                <a:gd name="connsiteY1" fmla="*/ 0 h 5572350"/>
                <a:gd name="connsiteX2" fmla="*/ 4079701 w 4079701"/>
                <a:gd name="connsiteY2" fmla="*/ 5572350 h 5572350"/>
                <a:gd name="connsiteX3" fmla="*/ 0 w 4079701"/>
                <a:gd name="connsiteY3" fmla="*/ 5572350 h 5572350"/>
                <a:gd name="connsiteX4" fmla="*/ 0 w 4079701"/>
                <a:gd name="connsiteY4" fmla="*/ 0 h 557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9701" h="5572350">
                  <a:moveTo>
                    <a:pt x="0" y="0"/>
                  </a:moveTo>
                  <a:lnTo>
                    <a:pt x="4079701" y="0"/>
                  </a:lnTo>
                  <a:lnTo>
                    <a:pt x="4079701" y="5572350"/>
                  </a:lnTo>
                  <a:lnTo>
                    <a:pt x="0" y="55723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018" tIns="144018" rIns="192024" bIns="216027" numCol="1" spcCol="1270" anchor="t" anchorCtr="0">
              <a:noAutofit/>
            </a:bodyPr>
            <a:lstStyle/>
            <a:p>
              <a:pPr marL="228600" lvl="1" indent="-22860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</a:pPr>
              <a:r>
                <a:rPr lang="cs-CZ" sz="2700" kern="12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	Stále dokonalejší a</a:t>
              </a:r>
              <a:r>
                <a:rPr lang="cs-CZ" sz="2700" b="1" kern="12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cs-CZ" sz="2700" kern="12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složitě rozpoznatelné. Na první pohled již nemusíte najít podezřelé znaky.</a:t>
              </a:r>
              <a:endParaRPr lang="cs-CZ" sz="2700" kern="12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FC3DD5-39DA-9649-741A-9B8E6BC7CD1F}"/>
              </a:ext>
            </a:extLst>
          </p:cNvPr>
          <p:cNvGrpSpPr/>
          <p:nvPr/>
        </p:nvGrpSpPr>
        <p:grpSpPr>
          <a:xfrm>
            <a:off x="2031143" y="11231270"/>
            <a:ext cx="1672141" cy="1674000"/>
            <a:chOff x="2031143" y="11231270"/>
            <a:chExt cx="1672141" cy="1674000"/>
          </a:xfrm>
        </p:grpSpPr>
        <p:pic>
          <p:nvPicPr>
            <p:cNvPr id="3" name="Graphic 2" descr="Speaker phone with solid fill">
              <a:extLst>
                <a:ext uri="{FF2B5EF4-FFF2-40B4-BE49-F238E27FC236}">
                  <a16:creationId xmlns:a16="http://schemas.microsoft.com/office/drawing/2014/main" id="{215F534E-C69B-FCA0-62A2-930761074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20038" y="11421094"/>
              <a:ext cx="1294351" cy="1294351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71BC1F4-DB68-44F1-F535-D1667AEAA63D}"/>
                </a:ext>
              </a:extLst>
            </p:cNvPr>
            <p:cNvSpPr/>
            <p:nvPr/>
          </p:nvSpPr>
          <p:spPr>
            <a:xfrm>
              <a:off x="2031143" y="11231270"/>
              <a:ext cx="1672141" cy="167400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58D1041-556C-F213-A318-6C39FCB7FE3C}"/>
              </a:ext>
            </a:extLst>
          </p:cNvPr>
          <p:cNvGrpSpPr/>
          <p:nvPr/>
        </p:nvGrpSpPr>
        <p:grpSpPr>
          <a:xfrm>
            <a:off x="6747704" y="11231269"/>
            <a:ext cx="1672141" cy="1674000"/>
            <a:chOff x="6747704" y="11170636"/>
            <a:chExt cx="1672141" cy="1674000"/>
          </a:xfrm>
        </p:grpSpPr>
        <p:pic>
          <p:nvPicPr>
            <p:cNvPr id="7" name="Graphic 6" descr="Linear Graph with solid fill">
              <a:extLst>
                <a:ext uri="{FF2B5EF4-FFF2-40B4-BE49-F238E27FC236}">
                  <a16:creationId xmlns:a16="http://schemas.microsoft.com/office/drawing/2014/main" id="{D6F5D02D-0F0F-21CC-0AF1-9BBC4366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936600" y="11360466"/>
              <a:ext cx="1294350" cy="1294350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1FA1D52-32AC-7E9E-C2DF-7FC732592B83}"/>
                </a:ext>
              </a:extLst>
            </p:cNvPr>
            <p:cNvSpPr/>
            <p:nvPr/>
          </p:nvSpPr>
          <p:spPr>
            <a:xfrm>
              <a:off x="6747704" y="11170636"/>
              <a:ext cx="1672141" cy="167400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ED53DA9-3DA9-70A2-9774-09C8C78BD0B5}"/>
              </a:ext>
            </a:extLst>
          </p:cNvPr>
          <p:cNvGrpSpPr/>
          <p:nvPr/>
        </p:nvGrpSpPr>
        <p:grpSpPr>
          <a:xfrm>
            <a:off x="11332071" y="11231269"/>
            <a:ext cx="1672141" cy="1674000"/>
            <a:chOff x="11332071" y="11231269"/>
            <a:chExt cx="1672141" cy="1674000"/>
          </a:xfrm>
        </p:grpSpPr>
        <p:pic>
          <p:nvPicPr>
            <p:cNvPr id="10" name="Graphic 9" descr="Shopping bag with solid fill">
              <a:extLst>
                <a:ext uri="{FF2B5EF4-FFF2-40B4-BE49-F238E27FC236}">
                  <a16:creationId xmlns:a16="http://schemas.microsoft.com/office/drawing/2014/main" id="{8EB2D35B-F7F0-73F1-2C11-EDB7B5905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41650" y="11360466"/>
              <a:ext cx="1294349" cy="1294349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A0B943F-A1A7-B865-1CA5-2085965ECC62}"/>
                </a:ext>
              </a:extLst>
            </p:cNvPr>
            <p:cNvSpPr/>
            <p:nvPr/>
          </p:nvSpPr>
          <p:spPr>
            <a:xfrm>
              <a:off x="11332071" y="11231269"/>
              <a:ext cx="1672141" cy="167400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F566467-D0C4-C876-F9F4-79B7E4B7591E}"/>
              </a:ext>
            </a:extLst>
          </p:cNvPr>
          <p:cNvGrpSpPr/>
          <p:nvPr/>
        </p:nvGrpSpPr>
        <p:grpSpPr>
          <a:xfrm>
            <a:off x="16180826" y="11231270"/>
            <a:ext cx="1672141" cy="1674000"/>
            <a:chOff x="16180826" y="11231270"/>
            <a:chExt cx="1672141" cy="1674000"/>
          </a:xfrm>
        </p:grpSpPr>
        <p:pic>
          <p:nvPicPr>
            <p:cNvPr id="12" name="Graphic 11" descr="Wedding rings with solid fill">
              <a:extLst>
                <a:ext uri="{FF2B5EF4-FFF2-40B4-BE49-F238E27FC236}">
                  <a16:creationId xmlns:a16="http://schemas.microsoft.com/office/drawing/2014/main" id="{9202463A-F3CE-8CB9-CC95-16D1D5A64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6369723" y="11360462"/>
              <a:ext cx="1294349" cy="1294349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68C88E9-A829-B884-EF18-18CB746AC5F4}"/>
                </a:ext>
              </a:extLst>
            </p:cNvPr>
            <p:cNvSpPr/>
            <p:nvPr/>
          </p:nvSpPr>
          <p:spPr>
            <a:xfrm>
              <a:off x="16180826" y="11231270"/>
              <a:ext cx="1672141" cy="167400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39C6255-CAFC-62FC-9E61-B87852EB0E81}"/>
              </a:ext>
            </a:extLst>
          </p:cNvPr>
          <p:cNvGrpSpPr/>
          <p:nvPr/>
        </p:nvGrpSpPr>
        <p:grpSpPr>
          <a:xfrm>
            <a:off x="20908940" y="11231270"/>
            <a:ext cx="1672141" cy="1674000"/>
            <a:chOff x="20908940" y="11231270"/>
            <a:chExt cx="1672141" cy="1674000"/>
          </a:xfrm>
        </p:grpSpPr>
        <p:pic>
          <p:nvPicPr>
            <p:cNvPr id="14" name="Graphic 13" descr="Email with solid fill">
              <a:extLst>
                <a:ext uri="{FF2B5EF4-FFF2-40B4-BE49-F238E27FC236}">
                  <a16:creationId xmlns:a16="http://schemas.microsoft.com/office/drawing/2014/main" id="{F0A8E725-7602-4808-1471-E8DC94A28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1097839" y="11360465"/>
              <a:ext cx="1294345" cy="1294345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AD9A1D2-019B-D417-94CE-6E43BA3943EB}"/>
                </a:ext>
              </a:extLst>
            </p:cNvPr>
            <p:cNvSpPr/>
            <p:nvPr/>
          </p:nvSpPr>
          <p:spPr>
            <a:xfrm>
              <a:off x="20908940" y="11231270"/>
              <a:ext cx="1672141" cy="167400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867539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rázku 5" descr="Obsah obrázku text, scéna&#10;&#10;Popis byl vytvořen automaticky">
            <a:extLst>
              <a:ext uri="{FF2B5EF4-FFF2-40B4-BE49-F238E27FC236}">
                <a16:creationId xmlns:a16="http://schemas.microsoft.com/office/drawing/2014/main" id="{A0E749AA-C219-F7C7-8E0C-512606527BA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4" b="20724"/>
          <a:stretch>
            <a:fillRect/>
          </a:stretch>
        </p:blipFill>
        <p:spPr/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0FFD5B-3E4B-FA40-85B1-861F12486F58}"/>
              </a:ext>
            </a:extLst>
          </p:cNvPr>
          <p:cNvSpPr txBox="1"/>
          <p:nvPr/>
        </p:nvSpPr>
        <p:spPr>
          <a:xfrm>
            <a:off x="2230846" y="1551498"/>
            <a:ext cx="150510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cs-CZ" sz="7200" b="1" spc="600" dirty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rPr>
              <a:t>KYBERKAMPAŇ #ne</a:t>
            </a:r>
            <a:r>
              <a:rPr lang="cs-CZ" sz="7200" b="1" spc="600" dirty="0">
                <a:solidFill>
                  <a:schemeClr val="accent4"/>
                </a:solidFill>
                <a:latin typeface="Montserrat" charset="0"/>
                <a:ea typeface="Montserrat" charset="0"/>
                <a:cs typeface="Montserrat" charset="0"/>
              </a:rPr>
              <a:t>PIN</a:t>
            </a:r>
            <a:r>
              <a:rPr lang="cs-CZ" sz="7200" b="1" spc="600" dirty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rPr>
              <a:t>dej! </a:t>
            </a:r>
          </a:p>
          <a:p>
            <a:pPr>
              <a:spcBef>
                <a:spcPts val="1200"/>
              </a:spcBef>
            </a:pPr>
            <a:r>
              <a:rPr lang="cs-CZ" sz="8000" b="1" spc="600" dirty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rPr>
              <a:t>- ohlédnutí za r. 2023</a:t>
            </a:r>
            <a:endParaRPr lang="en-US" sz="8000" b="1" spc="600" dirty="0">
              <a:solidFill>
                <a:schemeClr val="accent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2A0FABD-E2EC-F848-8BB0-872AB48B7277}"/>
              </a:ext>
            </a:extLst>
          </p:cNvPr>
          <p:cNvGrpSpPr/>
          <p:nvPr/>
        </p:nvGrpSpPr>
        <p:grpSpPr>
          <a:xfrm>
            <a:off x="17683149" y="1727202"/>
            <a:ext cx="3006426" cy="11803557"/>
            <a:chOff x="3557659" y="1727202"/>
            <a:chExt cx="3006426" cy="1180355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B645672-76F4-1644-9EFF-3721DE7B8158}"/>
                </a:ext>
              </a:extLst>
            </p:cNvPr>
            <p:cNvSpPr/>
            <p:nvPr/>
          </p:nvSpPr>
          <p:spPr>
            <a:xfrm>
              <a:off x="3557659" y="1727202"/>
              <a:ext cx="3006426" cy="102615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2DB108-2F9A-1D4C-8AD0-06981EB1C811}"/>
                </a:ext>
              </a:extLst>
            </p:cNvPr>
            <p:cNvSpPr txBox="1"/>
            <p:nvPr/>
          </p:nvSpPr>
          <p:spPr>
            <a:xfrm>
              <a:off x="3839480" y="9591219"/>
              <a:ext cx="2501750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5000" b="1" spc="600" dirty="0">
                  <a:solidFill>
                    <a:schemeClr val="accent4"/>
                  </a:solidFill>
                  <a:latin typeface="Montserrat" charset="0"/>
                  <a:ea typeface="Montserrat" charset="0"/>
                  <a:cs typeface="Montserrat" charset="0"/>
                </a:rPr>
                <a:t>3</a:t>
              </a:r>
              <a:endParaRPr lang="en-US" sz="25000" b="1" spc="600" dirty="0">
                <a:solidFill>
                  <a:schemeClr val="accent4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3113F1F-0572-D040-87D6-39D6911B1EDA}"/>
              </a:ext>
            </a:extLst>
          </p:cNvPr>
          <p:cNvCxnSpPr>
            <a:cxnSpLocks/>
          </p:cNvCxnSpPr>
          <p:nvPr/>
        </p:nvCxnSpPr>
        <p:spPr>
          <a:xfrm>
            <a:off x="1829565" y="1727202"/>
            <a:ext cx="0" cy="4222956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EB183AC-210A-6F40-BA08-D5481A6C7C41}"/>
              </a:ext>
            </a:extLst>
          </p:cNvPr>
          <p:cNvGrpSpPr/>
          <p:nvPr/>
        </p:nvGrpSpPr>
        <p:grpSpPr>
          <a:xfrm>
            <a:off x="704852" y="11560989"/>
            <a:ext cx="9715498" cy="855618"/>
            <a:chOff x="14625887" y="11315700"/>
            <a:chExt cx="7608939" cy="85561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E4D0F6C-FFE0-A143-A9F0-C1ADA5EFEF98}"/>
                </a:ext>
              </a:extLst>
            </p:cNvPr>
            <p:cNvSpPr/>
            <p:nvPr/>
          </p:nvSpPr>
          <p:spPr>
            <a:xfrm>
              <a:off x="14625887" y="11315700"/>
              <a:ext cx="7608939" cy="8556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1B69AC1-A784-4E42-990F-D66CF905238F}"/>
                </a:ext>
              </a:extLst>
            </p:cNvPr>
            <p:cNvSpPr txBox="1"/>
            <p:nvPr/>
          </p:nvSpPr>
          <p:spPr>
            <a:xfrm>
              <a:off x="14808935" y="11539341"/>
              <a:ext cx="72428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2000" b="1" spc="600" dirty="0">
                  <a:solidFill>
                    <a:schemeClr val="bg1"/>
                  </a:solidFill>
                  <a:latin typeface="Montserrat SemiBold" pitchFamily="2" charset="77"/>
                </a:rPr>
                <a:t>MONIKA ZAHÁLKOVÁ, výkonná ředitelka ČBA</a:t>
              </a:r>
            </a:p>
          </p:txBody>
        </p:sp>
      </p:grp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E696CE6A-66A2-4827-BABB-581A3B4FFD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565" y="363305"/>
            <a:ext cx="3607533" cy="91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39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>
            <a:extLst>
              <a:ext uri="{FF2B5EF4-FFF2-40B4-BE49-F238E27FC236}">
                <a16:creationId xmlns:a16="http://schemas.microsoft.com/office/drawing/2014/main" id="{9BF574D4-A4ED-E252-9445-E1AF91C63472}"/>
              </a:ext>
            </a:extLst>
          </p:cNvPr>
          <p:cNvSpPr txBox="1"/>
          <p:nvPr/>
        </p:nvSpPr>
        <p:spPr>
          <a:xfrm>
            <a:off x="761998" y="808940"/>
            <a:ext cx="233692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spc="600" dirty="0">
                <a:solidFill>
                  <a:schemeClr val="bg1"/>
                </a:solidFill>
                <a:latin typeface="Montserrat" charset="0"/>
              </a:rPr>
              <a:t>ČESKÁ BANKOVNÍ ASOCIACE SE ROZVOJI EDUKACE V OBLASTI FINANCÍ VĚNUJE SOUSTAVNĚ</a:t>
            </a:r>
          </a:p>
        </p:txBody>
      </p: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EBDBDA7B-BB56-90E6-C232-5A6B68D434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906" y="12467304"/>
            <a:ext cx="3533333" cy="8921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81EE32-173B-2620-18FE-C491FF48BFF7}"/>
              </a:ext>
            </a:extLst>
          </p:cNvPr>
          <p:cNvSpPr txBox="1"/>
          <p:nvPr/>
        </p:nvSpPr>
        <p:spPr>
          <a:xfrm>
            <a:off x="3166946" y="2822790"/>
            <a:ext cx="200721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b="1" dirty="0">
                <a:solidFill>
                  <a:schemeClr val="accent1"/>
                </a:solidFill>
                <a:latin typeface="+mj-lt"/>
              </a:rPr>
              <a:t>Bankéři do škol </a:t>
            </a:r>
            <a:r>
              <a:rPr lang="cs-CZ" dirty="0">
                <a:solidFill>
                  <a:schemeClr val="bg1"/>
                </a:solidFill>
                <a:latin typeface="+mj-lt"/>
              </a:rPr>
              <a:t>- </a:t>
            </a:r>
            <a:r>
              <a:rPr lang="cs-CZ" b="0" i="0" dirty="0">
                <a:solidFill>
                  <a:srgbClr val="FFFFFF"/>
                </a:solidFill>
                <a:effectLst/>
                <a:latin typeface="+mj-lt"/>
              </a:rPr>
              <a:t>vzdělávací projekt je založen na </a:t>
            </a:r>
            <a:r>
              <a:rPr lang="cs-CZ" i="0" dirty="0">
                <a:solidFill>
                  <a:srgbClr val="FFFFFF"/>
                </a:solidFill>
                <a:effectLst/>
                <a:latin typeface="+mj-lt"/>
              </a:rPr>
              <a:t>osobním setkání bankéřů </a:t>
            </a:r>
            <a:r>
              <a:rPr lang="cs-CZ" b="0" i="0" dirty="0">
                <a:solidFill>
                  <a:srgbClr val="FFFFFF"/>
                </a:solidFill>
                <a:effectLst/>
                <a:latin typeface="+mj-lt"/>
              </a:rPr>
              <a:t>s žáky 8. a 9. tříd základních škol a se studenty 1. a 2. ročníku středních škol, vč. gymnázií.</a:t>
            </a:r>
            <a:r>
              <a:rPr lang="cs-CZ" dirty="0">
                <a:solidFill>
                  <a:srgbClr val="79B7AE"/>
                </a:solidFill>
                <a:latin typeface="+mj-lt"/>
              </a:rPr>
              <a:t> </a:t>
            </a:r>
            <a:r>
              <a:rPr lang="cs-CZ" b="0" i="0" dirty="0">
                <a:solidFill>
                  <a:srgbClr val="FFFFFF"/>
                </a:solidFill>
                <a:effectLst/>
                <a:latin typeface="+mj-lt"/>
              </a:rPr>
              <a:t>Jeho cílem je rozvoj obecných znalostí žáků z oblasti financí a kyberbezpečnosti. 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10" descr="A logo with a tie and a book&#10;&#10;Description automatically generated">
            <a:extLst>
              <a:ext uri="{FF2B5EF4-FFF2-40B4-BE49-F238E27FC236}">
                <a16:creationId xmlns:a16="http://schemas.microsoft.com/office/drawing/2014/main" id="{3EB0E31F-786E-745F-C652-8C5C1FB984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844" y="2822790"/>
            <a:ext cx="1500124" cy="14926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85771E2-A243-4143-A267-214442368E53}"/>
              </a:ext>
            </a:extLst>
          </p:cNvPr>
          <p:cNvSpPr txBox="1"/>
          <p:nvPr/>
        </p:nvSpPr>
        <p:spPr>
          <a:xfrm>
            <a:off x="3166946" y="4623240"/>
            <a:ext cx="200721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b="1" dirty="0" err="1">
                <a:solidFill>
                  <a:schemeClr val="accent1"/>
                </a:solidFill>
                <a:latin typeface="+mj-lt"/>
              </a:rPr>
              <a:t>European</a:t>
            </a:r>
            <a:r>
              <a:rPr lang="cs-CZ" b="1" dirty="0">
                <a:solidFill>
                  <a:schemeClr val="accent1"/>
                </a:solidFill>
                <a:latin typeface="+mj-lt"/>
              </a:rPr>
              <a:t> Money </a:t>
            </a:r>
            <a:r>
              <a:rPr lang="cs-CZ" b="1" dirty="0" err="1">
                <a:solidFill>
                  <a:schemeClr val="accent1"/>
                </a:solidFill>
                <a:latin typeface="+mj-lt"/>
              </a:rPr>
              <a:t>Quiz</a:t>
            </a:r>
            <a:r>
              <a:rPr lang="cs-CZ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cs-CZ" dirty="0">
                <a:solidFill>
                  <a:schemeClr val="bg1"/>
                </a:solidFill>
                <a:latin typeface="+mj-lt"/>
              </a:rPr>
              <a:t>-  je </a:t>
            </a:r>
            <a:r>
              <a:rPr lang="cs-CZ" dirty="0">
                <a:solidFill>
                  <a:srgbClr val="FFFFFF"/>
                </a:solidFill>
                <a:latin typeface="+mj-lt"/>
              </a:rPr>
              <a:t>celoevropská soutěž, jejímž cílem je zlepšit finanční gramotnost 13 až 15letých studentů. Účastí v soutěži si studenti prohloubí své znalosti o osobních financích a ekonomice, což je klíčové pro úspěšné řízení každodenních výdajů, odhalení případných podvodů a budování své budoucnosti</a:t>
            </a:r>
            <a:r>
              <a:rPr lang="cs-CZ" b="0" i="0" dirty="0">
                <a:solidFill>
                  <a:srgbClr val="4E586E"/>
                </a:solidFill>
                <a:effectLst/>
                <a:latin typeface="Metropolis"/>
              </a:rPr>
              <a:t>. 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8" name="Picture 4" descr="EMQ - EBF">
            <a:extLst>
              <a:ext uri="{FF2B5EF4-FFF2-40B4-BE49-F238E27FC236}">
                <a16:creationId xmlns:a16="http://schemas.microsoft.com/office/drawing/2014/main" id="{0952F758-C2A3-A3EF-66EE-4AF70E19A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10" y="4931251"/>
            <a:ext cx="1869074" cy="149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8D28197-CAB1-3BAD-4C33-C091D4C580F4}"/>
              </a:ext>
            </a:extLst>
          </p:cNvPr>
          <p:cNvSpPr txBox="1"/>
          <p:nvPr/>
        </p:nvSpPr>
        <p:spPr>
          <a:xfrm>
            <a:off x="3166946" y="7040702"/>
            <a:ext cx="200721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b="1" dirty="0">
                <a:solidFill>
                  <a:schemeClr val="accent1"/>
                </a:solidFill>
                <a:latin typeface="+mj-lt"/>
              </a:rPr>
              <a:t>Edukativní seriály </a:t>
            </a:r>
            <a:r>
              <a:rPr lang="cs-CZ" dirty="0">
                <a:solidFill>
                  <a:schemeClr val="bg1"/>
                </a:solidFill>
                <a:latin typeface="+mj-lt"/>
              </a:rPr>
              <a:t>–</a:t>
            </a:r>
            <a:r>
              <a:rPr lang="cs-CZ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cs-CZ" dirty="0">
                <a:solidFill>
                  <a:schemeClr val="bg1"/>
                </a:solidFill>
                <a:latin typeface="+mj-lt"/>
              </a:rPr>
              <a:t>ČBA pravidelně spolupracuje s médii na přípravě edukativních seriálů a pořadů pro všechny věkové kategorie od seniorů (i60.cz) až po náctileté (spolupráce s youtubery  a </a:t>
            </a:r>
            <a:r>
              <a:rPr lang="cs-CZ" dirty="0" err="1">
                <a:solidFill>
                  <a:schemeClr val="bg1"/>
                </a:solidFill>
                <a:latin typeface="+mj-lt"/>
              </a:rPr>
              <a:t>influencery</a:t>
            </a:r>
            <a:r>
              <a:rPr lang="cs-CZ" dirty="0">
                <a:solidFill>
                  <a:schemeClr val="bg1"/>
                </a:solidFill>
                <a:latin typeface="+mj-lt"/>
              </a:rPr>
              <a:t>) a děti (spolupráce se Seznam.cz).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242285-766A-9A93-6095-1A50F11CA971}"/>
              </a:ext>
            </a:extLst>
          </p:cNvPr>
          <p:cNvSpPr txBox="1"/>
          <p:nvPr/>
        </p:nvSpPr>
        <p:spPr>
          <a:xfrm>
            <a:off x="3166946" y="9445713"/>
            <a:ext cx="200721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b="1" dirty="0">
                <a:solidFill>
                  <a:schemeClr val="accent1"/>
                </a:solidFill>
                <a:latin typeface="+mj-lt"/>
              </a:rPr>
              <a:t>Vzdělávací semináře </a:t>
            </a:r>
            <a:r>
              <a:rPr lang="cs-CZ" dirty="0">
                <a:solidFill>
                  <a:schemeClr val="bg1"/>
                </a:solidFill>
                <a:latin typeface="+mj-lt"/>
              </a:rPr>
              <a:t>–</a:t>
            </a:r>
            <a:r>
              <a:rPr lang="cs-CZ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cs-CZ" dirty="0">
                <a:solidFill>
                  <a:schemeClr val="bg1"/>
                </a:solidFill>
                <a:latin typeface="+mj-lt"/>
              </a:rPr>
              <a:t>ČBA EDUCA organizuje řadu vzdělávacích seminářů. Mimo jiné zaměřených i na kyberbezpečnost. Semináře a </a:t>
            </a:r>
            <a:r>
              <a:rPr lang="cs-CZ" dirty="0" err="1">
                <a:solidFill>
                  <a:schemeClr val="bg1"/>
                </a:solidFill>
                <a:latin typeface="+mj-lt"/>
              </a:rPr>
              <a:t>worshopy</a:t>
            </a:r>
            <a:r>
              <a:rPr lang="cs-CZ" dirty="0">
                <a:solidFill>
                  <a:schemeClr val="bg1"/>
                </a:solidFill>
                <a:latin typeface="+mj-lt"/>
              </a:rPr>
              <a:t> jsou určeny bankéřům, ale profesionálům mimo finanční obory.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0FB564-C117-0D27-C475-C8684CCDC36F}"/>
              </a:ext>
            </a:extLst>
          </p:cNvPr>
          <p:cNvSpPr txBox="1"/>
          <p:nvPr/>
        </p:nvSpPr>
        <p:spPr>
          <a:xfrm>
            <a:off x="3166946" y="11296726"/>
            <a:ext cx="20072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b="1" dirty="0">
                <a:solidFill>
                  <a:schemeClr val="accent1"/>
                </a:solidFill>
                <a:latin typeface="+mj-lt"/>
              </a:rPr>
              <a:t>Kybertest</a:t>
            </a:r>
            <a:r>
              <a:rPr lang="cs-CZ" dirty="0">
                <a:solidFill>
                  <a:schemeClr val="bg1"/>
                </a:solidFill>
                <a:latin typeface="+mj-lt"/>
              </a:rPr>
              <a:t> - ČBA realizuje jednu z nejrozsáhlejších vzdělávacích kampaní v ČR v oblasti kyberbezpečnosti – #nePINdej!, která je zaměřená na širokou veřejnost od 12 let. </a:t>
            </a:r>
          </a:p>
        </p:txBody>
      </p:sp>
      <p:pic>
        <p:nvPicPr>
          <p:cNvPr id="23" name="Picture 2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C219161-811F-85AD-595E-2D80672C09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0" y="9468500"/>
            <a:ext cx="2133604" cy="1533147"/>
          </a:xfrm>
          <a:prstGeom prst="rect">
            <a:avLst/>
          </a:prstGeom>
        </p:spPr>
      </p:pic>
      <p:pic>
        <p:nvPicPr>
          <p:cNvPr id="25" name="Picture 24" descr="A black and white logo&#10;&#10;Description automatically generated">
            <a:extLst>
              <a:ext uri="{FF2B5EF4-FFF2-40B4-BE49-F238E27FC236}">
                <a16:creationId xmlns:a16="http://schemas.microsoft.com/office/drawing/2014/main" id="{3E70E64E-3187-994A-C0B0-F3A318A0172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8" y="11811628"/>
            <a:ext cx="2245586" cy="567010"/>
          </a:xfrm>
          <a:prstGeom prst="rect">
            <a:avLst/>
          </a:prstGeom>
        </p:spPr>
      </p:pic>
      <p:pic>
        <p:nvPicPr>
          <p:cNvPr id="5" name="Picture 4" descr="A black arrow on a white background&#10;&#10;Description automatically generated">
            <a:extLst>
              <a:ext uri="{FF2B5EF4-FFF2-40B4-BE49-F238E27FC236}">
                <a16:creationId xmlns:a16="http://schemas.microsoft.com/office/drawing/2014/main" id="{E1157EFB-79A6-3F2B-E621-533CD80DE11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74" y="7536456"/>
            <a:ext cx="1442545" cy="10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52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>
            <a:extLst>
              <a:ext uri="{FF2B5EF4-FFF2-40B4-BE49-F238E27FC236}">
                <a16:creationId xmlns:a16="http://schemas.microsoft.com/office/drawing/2014/main" id="{9BF574D4-A4ED-E252-9445-E1AF91C63472}"/>
              </a:ext>
            </a:extLst>
          </p:cNvPr>
          <p:cNvSpPr txBox="1"/>
          <p:nvPr/>
        </p:nvSpPr>
        <p:spPr>
          <a:xfrm>
            <a:off x="762000" y="697032"/>
            <a:ext cx="23615650" cy="91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350" b="1" spc="600" dirty="0">
                <a:solidFill>
                  <a:schemeClr val="bg1"/>
                </a:solidFill>
                <a:latin typeface="Montserrat" charset="0"/>
              </a:rPr>
              <a:t>2. ROČNÍK KAMPANĚ #nePINdej! BYL VELMI ÚSPĚŠNÝ</a:t>
            </a:r>
          </a:p>
        </p:txBody>
      </p: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EBDBDA7B-BB56-90E6-C232-5A6B68D434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482" y="12293875"/>
            <a:ext cx="4155168" cy="1049180"/>
          </a:xfrm>
          <a:prstGeom prst="rect">
            <a:avLst/>
          </a:prstGeom>
        </p:spPr>
      </p:pic>
      <p:sp>
        <p:nvSpPr>
          <p:cNvPr id="9" name="Obdélník: se zakulacenými rohy 3">
            <a:extLst>
              <a:ext uri="{FF2B5EF4-FFF2-40B4-BE49-F238E27FC236}">
                <a16:creationId xmlns:a16="http://schemas.microsoft.com/office/drawing/2014/main" id="{2604EC98-3A68-0952-74AB-A5AB35E5F1B5}"/>
              </a:ext>
            </a:extLst>
          </p:cNvPr>
          <p:cNvSpPr/>
          <p:nvPr/>
        </p:nvSpPr>
        <p:spPr>
          <a:xfrm>
            <a:off x="1142998" y="2861007"/>
            <a:ext cx="10043502" cy="3117934"/>
          </a:xfrm>
          <a:prstGeom prst="roundRect">
            <a:avLst/>
          </a:prstGeom>
          <a:solidFill>
            <a:schemeClr val="accent1">
              <a:alpha val="58824"/>
            </a:schemeClr>
          </a:solidFill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00" b="1" dirty="0">
                <a:latin typeface="+mj-lt"/>
              </a:rPr>
              <a:t>315 000</a:t>
            </a:r>
          </a:p>
          <a:p>
            <a:pPr algn="ctr"/>
            <a:r>
              <a:rPr lang="cs-CZ" dirty="0">
                <a:latin typeface="+mj-lt"/>
              </a:rPr>
              <a:t>Realizovaných kybertestů </a:t>
            </a:r>
          </a:p>
          <a:p>
            <a:pPr algn="ctr"/>
            <a:r>
              <a:rPr lang="cs-CZ" dirty="0">
                <a:latin typeface="+mj-lt"/>
              </a:rPr>
              <a:t>(+110 000 během kampaně 2023)</a:t>
            </a:r>
          </a:p>
        </p:txBody>
      </p:sp>
      <p:sp>
        <p:nvSpPr>
          <p:cNvPr id="11" name="Obdélník: se zakulacenými rohy 6">
            <a:extLst>
              <a:ext uri="{FF2B5EF4-FFF2-40B4-BE49-F238E27FC236}">
                <a16:creationId xmlns:a16="http://schemas.microsoft.com/office/drawing/2014/main" id="{465A4029-3637-0EDF-7CAF-EE65FEC3146A}"/>
              </a:ext>
            </a:extLst>
          </p:cNvPr>
          <p:cNvSpPr/>
          <p:nvPr/>
        </p:nvSpPr>
        <p:spPr>
          <a:xfrm>
            <a:off x="1142998" y="8367860"/>
            <a:ext cx="10043502" cy="3117934"/>
          </a:xfrm>
          <a:prstGeom prst="roundRect">
            <a:avLst/>
          </a:prstGeom>
          <a:solidFill>
            <a:schemeClr val="accent4">
              <a:alpha val="58824"/>
            </a:schemeClr>
          </a:solidFill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00" b="1" dirty="0">
                <a:latin typeface="+mj-lt"/>
              </a:rPr>
              <a:t>65 147 858</a:t>
            </a:r>
          </a:p>
          <a:p>
            <a:pPr algn="ctr"/>
            <a:r>
              <a:rPr lang="cs-CZ" dirty="0">
                <a:latin typeface="+mj-lt"/>
              </a:rPr>
              <a:t>Celkový zásah v populaci</a:t>
            </a:r>
          </a:p>
        </p:txBody>
      </p:sp>
      <p:pic>
        <p:nvPicPr>
          <p:cNvPr id="10" name="Grafický objekt 2" descr="Žena se souvislou výplní">
            <a:extLst>
              <a:ext uri="{FF2B5EF4-FFF2-40B4-BE49-F238E27FC236}">
                <a16:creationId xmlns:a16="http://schemas.microsoft.com/office/drawing/2014/main" id="{12A794A1-D657-F2B9-B13A-C965615DBF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745904" y="2308557"/>
            <a:ext cx="3838133" cy="3838133"/>
          </a:xfrm>
          <a:prstGeom prst="rect">
            <a:avLst/>
          </a:prstGeom>
        </p:spPr>
      </p:pic>
      <p:pic>
        <p:nvPicPr>
          <p:cNvPr id="12" name="Grafický objekt 1" descr="Muž se souvislou výplní">
            <a:extLst>
              <a:ext uri="{FF2B5EF4-FFF2-40B4-BE49-F238E27FC236}">
                <a16:creationId xmlns:a16="http://schemas.microsoft.com/office/drawing/2014/main" id="{B955CAEC-AACB-3CAF-3D67-1934653087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122911" y="2238680"/>
            <a:ext cx="3838133" cy="3838133"/>
          </a:xfrm>
          <a:prstGeom prst="rect">
            <a:avLst/>
          </a:prstGeom>
        </p:spPr>
      </p:pic>
      <p:sp>
        <p:nvSpPr>
          <p:cNvPr id="13" name="Obdélník 10">
            <a:extLst>
              <a:ext uri="{FF2B5EF4-FFF2-40B4-BE49-F238E27FC236}">
                <a16:creationId xmlns:a16="http://schemas.microsoft.com/office/drawing/2014/main" id="{4700EFBC-8079-979E-9B8B-F7DD788E4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1822" y="5867203"/>
            <a:ext cx="2620282" cy="166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698" rIns="91425" bIns="4569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6600" b="1" i="0" u="none" strike="noStrike" cap="none" normalizeH="0" baseline="0" dirty="0">
                <a:ln>
                  <a:noFill/>
                </a:ln>
                <a:solidFill>
                  <a:srgbClr val="BF9B6F"/>
                </a:solidFill>
                <a:effectLst/>
                <a:latin typeface="Axiforma Black" panose="00000900000000000000" pitchFamily="50" charset="-18"/>
                <a:ea typeface="Calibri" panose="020F0502020204030204" pitchFamily="34" charset="0"/>
              </a:rPr>
              <a:t>74 %</a:t>
            </a:r>
            <a:endParaRPr kumimoji="0" lang="cs-CZ" altLang="cs-CZ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Obdélník 9">
            <a:extLst>
              <a:ext uri="{FF2B5EF4-FFF2-40B4-BE49-F238E27FC236}">
                <a16:creationId xmlns:a16="http://schemas.microsoft.com/office/drawing/2014/main" id="{6DCBB60F-F99A-2FEB-D13A-6A412F2A6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2432" y="5841233"/>
            <a:ext cx="2620282" cy="166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698" rIns="91425" bIns="4569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6600" b="1" i="0" u="none" strike="noStrike" cap="none" normalizeH="0" baseline="0" dirty="0">
                <a:ln>
                  <a:noFill/>
                </a:ln>
                <a:solidFill>
                  <a:srgbClr val="F22ED2"/>
                </a:solidFill>
                <a:effectLst/>
                <a:latin typeface="Axiforma Black" panose="00000900000000000000" pitchFamily="50" charset="-18"/>
                <a:ea typeface="Calibri" panose="020F0502020204030204" pitchFamily="34" charset="0"/>
              </a:rPr>
              <a:t>74 %</a:t>
            </a:r>
            <a:endParaRPr kumimoji="0" lang="cs-CZ" altLang="cs-CZ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5" name="Graf 14">
            <a:extLst>
              <a:ext uri="{FF2B5EF4-FFF2-40B4-BE49-F238E27FC236}">
                <a16:creationId xmlns:a16="http://schemas.microsoft.com/office/drawing/2014/main" id="{F52EC410-F978-EFCC-729A-DF4886C605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8076151"/>
              </p:ext>
            </p:extLst>
          </p:nvPr>
        </p:nvGraphicFramePr>
        <p:xfrm>
          <a:off x="15483341" y="7831589"/>
          <a:ext cx="7360286" cy="4297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6" name="Rectangle 6">
            <a:extLst>
              <a:ext uri="{FF2B5EF4-FFF2-40B4-BE49-F238E27FC236}">
                <a16:creationId xmlns:a16="http://schemas.microsoft.com/office/drawing/2014/main" id="{7894754B-D548-281B-5B4D-9C92605B0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0022" y="53340"/>
            <a:ext cx="24377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130EFCF3-1D66-E65C-A546-A67F7B5BB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0022" y="510540"/>
            <a:ext cx="24377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936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>
            <a:extLst>
              <a:ext uri="{FF2B5EF4-FFF2-40B4-BE49-F238E27FC236}">
                <a16:creationId xmlns:a16="http://schemas.microsoft.com/office/drawing/2014/main" id="{F3C6C0A3-5EBA-F6DD-BEFA-F086FB470999}"/>
              </a:ext>
            </a:extLst>
          </p:cNvPr>
          <p:cNvSpPr txBox="1"/>
          <p:nvPr/>
        </p:nvSpPr>
        <p:spPr>
          <a:xfrm>
            <a:off x="1006864" y="887705"/>
            <a:ext cx="22459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spc="600" dirty="0">
                <a:solidFill>
                  <a:schemeClr val="accent2">
                    <a:lumMod val="75000"/>
                  </a:schemeClr>
                </a:solidFill>
                <a:latin typeface="Montserrat" charset="0"/>
              </a:rPr>
              <a:t>#ne</a:t>
            </a:r>
            <a:r>
              <a:rPr lang="cs-CZ" sz="5400" b="1" spc="600" dirty="0">
                <a:solidFill>
                  <a:schemeClr val="accent4"/>
                </a:solidFill>
                <a:latin typeface="Montserrat" charset="0"/>
              </a:rPr>
              <a:t>PIN</a:t>
            </a:r>
            <a:r>
              <a:rPr lang="cs-CZ" sz="5400" b="1" spc="600" dirty="0">
                <a:solidFill>
                  <a:schemeClr val="accent2">
                    <a:lumMod val="75000"/>
                  </a:schemeClr>
                </a:solidFill>
                <a:latin typeface="Montserrat" charset="0"/>
              </a:rPr>
              <a:t>dej! </a:t>
            </a:r>
            <a:r>
              <a:rPr lang="cs-CZ" sz="5400" b="1" spc="600" dirty="0">
                <a:solidFill>
                  <a:schemeClr val="bg1"/>
                </a:solidFill>
                <a:latin typeface="Montserrat" charset="0"/>
              </a:rPr>
              <a:t>2023 – CO BYLO NOVÉHO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EDC58BE-F2E6-622F-5B2F-7077AA5539E2}"/>
              </a:ext>
            </a:extLst>
          </p:cNvPr>
          <p:cNvSpPr txBox="1"/>
          <p:nvPr/>
        </p:nvSpPr>
        <p:spPr>
          <a:xfrm>
            <a:off x="1006865" y="2421842"/>
            <a:ext cx="22062686" cy="8492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4800" b="1" dirty="0">
                <a:solidFill>
                  <a:schemeClr val="accent2"/>
                </a:solidFill>
                <a:latin typeface="+mj-lt"/>
              </a:rPr>
              <a:t>Nové ukázky i typy podvodů, vč. investičních podvodů</a:t>
            </a:r>
          </a:p>
          <a:p>
            <a:pPr marL="685800" indent="-6858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4800" b="1" dirty="0">
                <a:solidFill>
                  <a:schemeClr val="accent2"/>
                </a:solidFill>
                <a:latin typeface="+mj-lt"/>
              </a:rPr>
              <a:t>Zapojení AI </a:t>
            </a:r>
            <a:r>
              <a:rPr lang="cs-CZ" sz="4800" dirty="0">
                <a:solidFill>
                  <a:schemeClr val="bg1"/>
                </a:solidFill>
                <a:latin typeface="+mj-lt"/>
              </a:rPr>
              <a:t>do tvorby otázek </a:t>
            </a:r>
          </a:p>
          <a:p>
            <a:pPr marL="685800" indent="-6858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4800" dirty="0">
                <a:solidFill>
                  <a:schemeClr val="bg1"/>
                </a:solidFill>
                <a:latin typeface="+mj-lt"/>
              </a:rPr>
              <a:t>Technické vylepšení testu za účelem </a:t>
            </a:r>
            <a:r>
              <a:rPr lang="cs-CZ" sz="4800" b="1" dirty="0">
                <a:solidFill>
                  <a:schemeClr val="accent2"/>
                </a:solidFill>
                <a:latin typeface="+mj-lt"/>
              </a:rPr>
              <a:t>zvýšení uživatelského komfortu</a:t>
            </a:r>
          </a:p>
          <a:p>
            <a:pPr marL="685800" indent="-6858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4800" b="1" dirty="0">
                <a:solidFill>
                  <a:srgbClr val="F26BDC"/>
                </a:solidFill>
                <a:latin typeface="+mj-lt"/>
              </a:rPr>
              <a:t>Spoty </a:t>
            </a:r>
            <a:r>
              <a:rPr lang="cs-CZ" sz="4800" dirty="0">
                <a:solidFill>
                  <a:schemeClr val="bg1"/>
                </a:solidFill>
                <a:latin typeface="+mj-lt"/>
              </a:rPr>
              <a:t>v České televizi, na Nově, na Primě, v regionálních kinech</a:t>
            </a:r>
          </a:p>
          <a:p>
            <a:pPr marL="685800" indent="-6858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4800" dirty="0">
                <a:solidFill>
                  <a:schemeClr val="bg1"/>
                </a:solidFill>
                <a:latin typeface="+mj-lt"/>
              </a:rPr>
              <a:t>Účast na </a:t>
            </a:r>
            <a:r>
              <a:rPr lang="cs-CZ" sz="4800" b="1" dirty="0">
                <a:solidFill>
                  <a:schemeClr val="accent2"/>
                </a:solidFill>
                <a:latin typeface="+mj-lt"/>
              </a:rPr>
              <a:t>hudebních festivalech a na vzdělávacích veletrzích </a:t>
            </a:r>
            <a:br>
              <a:rPr lang="cs-CZ" sz="4800" b="1" dirty="0">
                <a:solidFill>
                  <a:schemeClr val="accent2"/>
                </a:solidFill>
                <a:latin typeface="+mj-lt"/>
              </a:rPr>
            </a:br>
            <a:r>
              <a:rPr lang="cs-CZ" sz="4800" dirty="0">
                <a:solidFill>
                  <a:schemeClr val="bg1"/>
                </a:solidFill>
                <a:latin typeface="+mj-lt"/>
              </a:rPr>
              <a:t>(Rock for People, Colours of Ostrava, Týden hrdinů)</a:t>
            </a:r>
          </a:p>
          <a:p>
            <a:pPr marL="685800" indent="-6858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4800" b="1" dirty="0">
                <a:solidFill>
                  <a:schemeClr val="accent2"/>
                </a:solidFill>
                <a:latin typeface="+mj-lt"/>
              </a:rPr>
              <a:t>Noví partneři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A1590B21-18BF-3ACF-8A48-61D0A37AAA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1257" y="11828358"/>
            <a:ext cx="4155168" cy="104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06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>
            <a:extLst>
              <a:ext uri="{FF2B5EF4-FFF2-40B4-BE49-F238E27FC236}">
                <a16:creationId xmlns:a16="http://schemas.microsoft.com/office/drawing/2014/main" id="{D3847D52-7FB6-0E3D-733D-A1642B3939D1}"/>
              </a:ext>
            </a:extLst>
          </p:cNvPr>
          <p:cNvSpPr txBox="1"/>
          <p:nvPr/>
        </p:nvSpPr>
        <p:spPr>
          <a:xfrm>
            <a:off x="958914" y="886265"/>
            <a:ext cx="224595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spc="600" dirty="0">
                <a:solidFill>
                  <a:schemeClr val="bg1"/>
                </a:solidFill>
                <a:latin typeface="Montserrat" charset="0"/>
              </a:rPr>
              <a:t>CÍLEM KAMPANĚ BYL CO NEJVĚTŠÍ ZÁSAH ŠIROKÉ VEŘEJNOSTI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29C7796-EF7D-5197-8A08-9DCE86EED2A1}"/>
              </a:ext>
            </a:extLst>
          </p:cNvPr>
          <p:cNvSpPr txBox="1"/>
          <p:nvPr/>
        </p:nvSpPr>
        <p:spPr>
          <a:xfrm>
            <a:off x="911225" y="3083538"/>
            <a:ext cx="12290425" cy="958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cs-CZ" sz="4000" b="1" spc="600" dirty="0">
                <a:solidFill>
                  <a:schemeClr val="bg1"/>
                </a:solidFill>
                <a:latin typeface="Montserrat" charset="0"/>
              </a:rPr>
              <a:t>Komunikační</a:t>
            </a:r>
            <a:r>
              <a:rPr lang="cs-CZ" sz="4400" b="1" spc="600" dirty="0">
                <a:solidFill>
                  <a:schemeClr val="bg1"/>
                </a:solidFill>
                <a:latin typeface="Montserrat" charset="0"/>
              </a:rPr>
              <a:t> nástroje: </a:t>
            </a:r>
            <a:endParaRPr lang="cs-CZ" sz="4400" b="1" dirty="0">
              <a:solidFill>
                <a:schemeClr val="accent2"/>
              </a:solidFill>
              <a:latin typeface="+mj-lt"/>
            </a:endParaRPr>
          </a:p>
          <a:p>
            <a:pPr marL="685800" indent="-6858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4000" b="1" dirty="0">
                <a:solidFill>
                  <a:schemeClr val="accent2"/>
                </a:solidFill>
                <a:latin typeface="+mj-lt"/>
              </a:rPr>
              <a:t>Klasická média </a:t>
            </a:r>
            <a:r>
              <a:rPr lang="cs-CZ" sz="2800" dirty="0">
                <a:solidFill>
                  <a:schemeClr val="bg1"/>
                </a:solidFill>
                <a:latin typeface="+mj-lt"/>
              </a:rPr>
              <a:t>(tisk – partnerství Deník, denik.cz, SeznamZprávy.cz, Česká televize)</a:t>
            </a:r>
          </a:p>
          <a:p>
            <a:pPr marL="685800" indent="-6858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4000" b="1" dirty="0">
                <a:solidFill>
                  <a:schemeClr val="accent2"/>
                </a:solidFill>
                <a:latin typeface="+mj-lt"/>
              </a:rPr>
              <a:t>Reklama v kině</a:t>
            </a:r>
            <a:r>
              <a:rPr lang="cs-CZ" sz="2400" dirty="0">
                <a:solidFill>
                  <a:schemeClr val="bg1"/>
                </a:solidFill>
                <a:latin typeface="+mj-lt"/>
              </a:rPr>
              <a:t>  </a:t>
            </a:r>
            <a:r>
              <a:rPr lang="cs-CZ" sz="2800" dirty="0">
                <a:solidFill>
                  <a:schemeClr val="bg1"/>
                </a:solidFill>
                <a:latin typeface="+mj-lt"/>
              </a:rPr>
              <a:t>(CineStar + VISA CINEMA – síť regionálních kin)</a:t>
            </a:r>
          </a:p>
          <a:p>
            <a:pPr marL="685800" indent="-6858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4000" b="1" dirty="0">
                <a:solidFill>
                  <a:schemeClr val="accent2"/>
                </a:solidFill>
                <a:latin typeface="+mj-lt"/>
              </a:rPr>
              <a:t>Sociální sítě </a:t>
            </a:r>
            <a:r>
              <a:rPr lang="cs-CZ" sz="2800" dirty="0">
                <a:solidFill>
                  <a:schemeClr val="bg1"/>
                </a:solidFill>
                <a:latin typeface="+mj-lt"/>
              </a:rPr>
              <a:t>(Facebook, Twitter, LinkedIn, Instagram)</a:t>
            </a:r>
          </a:p>
          <a:p>
            <a:pPr marL="685800" indent="-6858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4000" b="1" dirty="0">
                <a:solidFill>
                  <a:schemeClr val="accent2"/>
                </a:solidFill>
                <a:latin typeface="+mj-lt"/>
              </a:rPr>
              <a:t>Venkovní reklama </a:t>
            </a:r>
            <a:r>
              <a:rPr lang="cs-CZ" sz="2800" dirty="0">
                <a:solidFill>
                  <a:schemeClr val="bg1"/>
                </a:solidFill>
                <a:latin typeface="+mj-lt"/>
              </a:rPr>
              <a:t>(prostírání v restauracích, plakáty ve vlacích a na nádražích, ATM)</a:t>
            </a:r>
          </a:p>
          <a:p>
            <a:pPr marL="685800" indent="-6858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4000" b="1" dirty="0">
                <a:solidFill>
                  <a:schemeClr val="accent2"/>
                </a:solidFill>
                <a:latin typeface="+mj-lt"/>
              </a:rPr>
              <a:t>Reklama v MHD v 6 krajských městech</a:t>
            </a:r>
            <a:endParaRPr lang="cs-CZ" sz="2400" dirty="0">
              <a:solidFill>
                <a:schemeClr val="bg1"/>
              </a:solidFill>
              <a:latin typeface="+mj-lt"/>
            </a:endParaRPr>
          </a:p>
          <a:p>
            <a:pPr marL="685800" indent="-6858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4000" b="1" dirty="0">
                <a:solidFill>
                  <a:schemeClr val="accent2"/>
                </a:solidFill>
                <a:latin typeface="+mj-lt"/>
              </a:rPr>
              <a:t>SMS podpora </a:t>
            </a:r>
            <a:r>
              <a:rPr lang="cs-CZ" sz="2800" dirty="0">
                <a:solidFill>
                  <a:schemeClr val="bg1"/>
                </a:solidFill>
                <a:latin typeface="+mj-lt"/>
              </a:rPr>
              <a:t>(O2)</a:t>
            </a:r>
          </a:p>
          <a:p>
            <a:pPr marL="685800" indent="-6858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4000" b="1" dirty="0">
                <a:solidFill>
                  <a:schemeClr val="accent2"/>
                </a:solidFill>
                <a:latin typeface="+mj-lt"/>
              </a:rPr>
              <a:t>Letáky pro seniory </a:t>
            </a:r>
            <a:r>
              <a:rPr lang="cs-CZ" sz="2800" dirty="0">
                <a:solidFill>
                  <a:schemeClr val="bg1"/>
                </a:solidFill>
                <a:latin typeface="+mj-lt"/>
              </a:rPr>
              <a:t>(Česká pošta)</a:t>
            </a:r>
          </a:p>
        </p:txBody>
      </p:sp>
      <p:pic>
        <p:nvPicPr>
          <p:cNvPr id="5" name="Obrázek 4" descr="Obsah obrázku Zobrazovací zařízení, multimédia, snímek obrazovky, LCD panel&#10;&#10;Popis byl vytvořen automaticky">
            <a:extLst>
              <a:ext uri="{FF2B5EF4-FFF2-40B4-BE49-F238E27FC236}">
                <a16:creationId xmlns:a16="http://schemas.microsoft.com/office/drawing/2014/main" id="{B572F1B2-3403-8149-54DD-98DC14BF73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3" t="8895" r="24933" b="20584"/>
          <a:stretch/>
        </p:blipFill>
        <p:spPr bwMode="auto">
          <a:xfrm>
            <a:off x="19311257" y="2726315"/>
            <a:ext cx="4463143" cy="28553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 descr="Obsah obrázku oblečení, oblek, osoba, muž&#10;&#10;Popis byl vytvořen automaticky">
            <a:extLst>
              <a:ext uri="{FF2B5EF4-FFF2-40B4-BE49-F238E27FC236}">
                <a16:creationId xmlns:a16="http://schemas.microsoft.com/office/drawing/2014/main" id="{6CE383D6-91E9-635F-4486-DCEE49FE83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1650" y="2624854"/>
            <a:ext cx="5760085" cy="321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Obsah obrázku oblečení, osoba, interiér, strop&#10;&#10;Popis byl vytvořen automaticky">
            <a:extLst>
              <a:ext uri="{FF2B5EF4-FFF2-40B4-BE49-F238E27FC236}">
                <a16:creationId xmlns:a16="http://schemas.microsoft.com/office/drawing/2014/main" id="{A0377EC3-C81A-1B82-7F0F-4CE9589DDF1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8999" y="5137224"/>
            <a:ext cx="4599527" cy="3449645"/>
          </a:xfrm>
          <a:prstGeom prst="rect">
            <a:avLst/>
          </a:prstGeom>
        </p:spPr>
      </p:pic>
      <p:pic>
        <p:nvPicPr>
          <p:cNvPr id="11" name="Obrázek 10" descr="Obsah obrázku text, kniha, interiér, police&#10;&#10;Popis byl vytvořen automaticky">
            <a:extLst>
              <a:ext uri="{FF2B5EF4-FFF2-40B4-BE49-F238E27FC236}">
                <a16:creationId xmlns:a16="http://schemas.microsoft.com/office/drawing/2014/main" id="{0368A703-5501-4A8E-E11B-004469D7C94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124913" y="9035956"/>
            <a:ext cx="3592700" cy="2694526"/>
          </a:xfrm>
          <a:prstGeom prst="rect">
            <a:avLst/>
          </a:prstGeom>
        </p:spPr>
      </p:pic>
      <p:pic>
        <p:nvPicPr>
          <p:cNvPr id="13" name="Obrázek 12" descr="Obsah obrázku text, Zobrazovací zařízení, multimédia, snímek obrazovky&#10;&#10;Popis byl vytvořen automaticky">
            <a:extLst>
              <a:ext uri="{FF2B5EF4-FFF2-40B4-BE49-F238E27FC236}">
                <a16:creationId xmlns:a16="http://schemas.microsoft.com/office/drawing/2014/main" id="{8A668499-8334-8652-4ECD-92E850E036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4219" y="6030337"/>
            <a:ext cx="3014780" cy="2229043"/>
          </a:xfrm>
          <a:prstGeom prst="rect">
            <a:avLst/>
          </a:prstGeom>
        </p:spPr>
      </p:pic>
      <p:pic>
        <p:nvPicPr>
          <p:cNvPr id="15" name="Obrázek 14" descr="Obsah obrázku text, Publikace, Tisk, interiér&#10;&#10;Popis byl vytvořen automaticky">
            <a:extLst>
              <a:ext uri="{FF2B5EF4-FFF2-40B4-BE49-F238E27FC236}">
                <a16:creationId xmlns:a16="http://schemas.microsoft.com/office/drawing/2014/main" id="{4F127543-49A5-4296-EAEE-E140C879F58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90"/>
          <a:stretch/>
        </p:blipFill>
        <p:spPr>
          <a:xfrm rot="5400000">
            <a:off x="13304942" y="9260945"/>
            <a:ext cx="4076748" cy="3889496"/>
          </a:xfrm>
          <a:prstGeom prst="rect">
            <a:avLst/>
          </a:prstGeom>
        </p:spPr>
      </p:pic>
      <p:pic>
        <p:nvPicPr>
          <p:cNvPr id="17" name="Obrázek 16" descr="Obsah obrázku text, elektronika, snímek obrazovky, software&#10;&#10;Popis byl vytvořen automaticky">
            <a:extLst>
              <a:ext uri="{FF2B5EF4-FFF2-40B4-BE49-F238E27FC236}">
                <a16:creationId xmlns:a16="http://schemas.microsoft.com/office/drawing/2014/main" id="{80534DEB-92B6-B944-5946-11C6EE18632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5387" y="8448588"/>
            <a:ext cx="2367223" cy="2229044"/>
          </a:xfrm>
          <a:prstGeom prst="rect">
            <a:avLst/>
          </a:prstGeom>
        </p:spPr>
      </p:pic>
      <p:pic>
        <p:nvPicPr>
          <p:cNvPr id="18" name="image14.jpg">
            <a:extLst>
              <a:ext uri="{FF2B5EF4-FFF2-40B4-BE49-F238E27FC236}">
                <a16:creationId xmlns:a16="http://schemas.microsoft.com/office/drawing/2014/main" id="{A421A7F4-3DF3-66D6-C662-A31DF0DC8137}"/>
              </a:ext>
            </a:extLst>
          </p:cNvPr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12967030" y="5924000"/>
            <a:ext cx="2771775" cy="3695700"/>
          </a:xfrm>
          <a:prstGeom prst="rect">
            <a:avLst/>
          </a:prstGeom>
          <a:ln/>
        </p:spPr>
      </p:pic>
      <p:pic>
        <p:nvPicPr>
          <p:cNvPr id="19" name="image18.png">
            <a:extLst>
              <a:ext uri="{FF2B5EF4-FFF2-40B4-BE49-F238E27FC236}">
                <a16:creationId xmlns:a16="http://schemas.microsoft.com/office/drawing/2014/main" id="{52F8859F-39EE-D796-3209-AD93377BD7BF}"/>
              </a:ext>
            </a:extLst>
          </p:cNvPr>
          <p:cNvPicPr/>
          <p:nvPr/>
        </p:nvPicPr>
        <p:blipFill>
          <a:blip r:embed="rId11"/>
          <a:srcRect/>
          <a:stretch>
            <a:fillRect/>
          </a:stretch>
        </p:blipFill>
        <p:spPr>
          <a:xfrm>
            <a:off x="18435113" y="10932416"/>
            <a:ext cx="2095500" cy="235267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371024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34F0B68-FF8D-0BB2-3313-530BE07EF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22583" cy="1371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47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4E9B289-9CD7-2B49-8D49-307379C4E11A}"/>
              </a:ext>
            </a:extLst>
          </p:cNvPr>
          <p:cNvGrpSpPr/>
          <p:nvPr/>
        </p:nvGrpSpPr>
        <p:grpSpPr>
          <a:xfrm>
            <a:off x="727787" y="4076352"/>
            <a:ext cx="23326529" cy="9556579"/>
            <a:chOff x="1099804" y="3515212"/>
            <a:chExt cx="22942673" cy="9556579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4F8B345-443B-C641-BF8A-29CF78F3C05D}"/>
                </a:ext>
              </a:extLst>
            </p:cNvPr>
            <p:cNvSpPr/>
            <p:nvPr/>
          </p:nvSpPr>
          <p:spPr>
            <a:xfrm>
              <a:off x="1099804" y="3515212"/>
              <a:ext cx="22942673" cy="302783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30CE2837-03E3-F64F-8B9F-A2F4207B1936}"/>
                </a:ext>
              </a:extLst>
            </p:cNvPr>
            <p:cNvGrpSpPr/>
            <p:nvPr/>
          </p:nvGrpSpPr>
          <p:grpSpPr>
            <a:xfrm>
              <a:off x="1169552" y="9124312"/>
              <a:ext cx="6320308" cy="2347157"/>
              <a:chOff x="1982442" y="5230502"/>
              <a:chExt cx="6320308" cy="2347157"/>
            </a:xfrm>
          </p:grpSpPr>
          <p:sp>
            <p:nvSpPr>
              <p:cNvPr id="80" name="Subtitle 2">
                <a:extLst>
                  <a:ext uri="{FF2B5EF4-FFF2-40B4-BE49-F238E27FC236}">
                    <a16:creationId xmlns:a16="http://schemas.microsoft.com/office/drawing/2014/main" id="{73961E6E-3E72-5A4E-AF35-DC149B8FDC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55213" y="6306978"/>
                <a:ext cx="5347537" cy="1270681"/>
              </a:xfrm>
              <a:prstGeom prst="rect">
                <a:avLst/>
              </a:prstGeom>
            </p:spPr>
            <p:txBody>
              <a:bodyPr vert="horz" wrap="square" lIns="217433" tIns="108718" rIns="217433" bIns="108718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4299"/>
                  </a:lnSpc>
                </a:pPr>
                <a:r>
                  <a:rPr lang="en-US" sz="2800" spc="300" dirty="0">
                    <a:solidFill>
                      <a:schemeClr val="tx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That’s why we provide point and click solutions.</a:t>
                </a:r>
                <a:endParaRPr lang="en-US" sz="2800" spc="300" dirty="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57638A20-244D-6B44-9B40-EB248216CB32}"/>
                  </a:ext>
                </a:extLst>
              </p:cNvPr>
              <p:cNvSpPr/>
              <p:nvPr/>
            </p:nvSpPr>
            <p:spPr>
              <a:xfrm>
                <a:off x="1982442" y="5230502"/>
                <a:ext cx="4333461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cs-CZ" sz="3200" b="1" spc="600" dirty="0">
                    <a:solidFill>
                      <a:schemeClr val="bg1"/>
                    </a:solidFill>
                    <a:latin typeface="Montserrat SemiBold" pitchFamily="2" charset="77"/>
                    <a:ea typeface="Montserrat" charset="0"/>
                    <a:cs typeface="Montserrat" charset="0"/>
                  </a:rPr>
                  <a:t>MONIKA ZAHÁLKOVÁ výkonná ředitelka ČBA</a:t>
                </a:r>
                <a:endParaRPr lang="en-US" sz="3200" b="1" spc="600" dirty="0">
                  <a:solidFill>
                    <a:schemeClr val="bg1"/>
                  </a:solidFill>
                  <a:latin typeface="Montserrat SemiBold" pitchFamily="2" charset="77"/>
                  <a:ea typeface="Montserrat" charset="0"/>
                  <a:cs typeface="Montserrat" charset="0"/>
                </a:endParaRPr>
              </a:p>
            </p:txBody>
          </p:sp>
        </p:grp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382DE0D-AB4C-1E44-A0D6-E40E8C0F8D75}"/>
                </a:ext>
              </a:extLst>
            </p:cNvPr>
            <p:cNvSpPr/>
            <p:nvPr/>
          </p:nvSpPr>
          <p:spPr>
            <a:xfrm>
              <a:off x="5722833" y="9129724"/>
              <a:ext cx="4333875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3200" b="1" spc="600" dirty="0">
                  <a:solidFill>
                    <a:schemeClr val="bg1"/>
                  </a:solidFill>
                  <a:latin typeface="Montserrat SemiBold" pitchFamily="2" charset="77"/>
                </a:rPr>
                <a:t>ONDŘEJ PENC</a:t>
              </a:r>
            </a:p>
            <a:p>
              <a:pPr algn="ctr"/>
              <a:r>
                <a:rPr lang="cs-CZ" sz="3200" b="1" spc="600" dirty="0">
                  <a:solidFill>
                    <a:schemeClr val="bg1"/>
                  </a:solidFill>
                  <a:latin typeface="Montserrat SemiBold" pitchFamily="2" charset="77"/>
                </a:rPr>
                <a:t>Odbor prevence Policie ČR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AC489B5-7A1A-7D4B-A390-455429F042D6}"/>
                </a:ext>
              </a:extLst>
            </p:cNvPr>
            <p:cNvSpPr/>
            <p:nvPr/>
          </p:nvSpPr>
          <p:spPr>
            <a:xfrm>
              <a:off x="9920549" y="9039918"/>
              <a:ext cx="5043420" cy="40318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3200" b="1" spc="600" dirty="0">
                  <a:solidFill>
                    <a:schemeClr val="bg1"/>
                  </a:solidFill>
                  <a:latin typeface="Montserrat SemiBold" pitchFamily="2" charset="77"/>
                </a:rPr>
                <a:t>TOMÁŠ </a:t>
              </a:r>
            </a:p>
            <a:p>
              <a:pPr algn="ctr"/>
              <a:r>
                <a:rPr lang="cs-CZ" sz="3200" b="1" spc="600" dirty="0">
                  <a:solidFill>
                    <a:schemeClr val="bg1"/>
                  </a:solidFill>
                  <a:latin typeface="Montserrat SemiBold" pitchFamily="2" charset="77"/>
                </a:rPr>
                <a:t>STEGURA</a:t>
              </a:r>
            </a:p>
            <a:p>
              <a:pPr algn="ctr"/>
              <a:r>
                <a:rPr lang="cs-CZ" sz="3200" b="1" spc="600" dirty="0">
                  <a:solidFill>
                    <a:schemeClr val="bg1"/>
                  </a:solidFill>
                  <a:latin typeface="Montserrat SemiBold" pitchFamily="2" charset="77"/>
                </a:rPr>
                <a:t>předseda PS ČBA </a:t>
              </a:r>
            </a:p>
            <a:p>
              <a:pPr algn="ctr"/>
              <a:r>
                <a:rPr lang="cs-CZ" sz="3200" b="1" spc="600" dirty="0">
                  <a:solidFill>
                    <a:schemeClr val="bg1"/>
                  </a:solidFill>
                  <a:latin typeface="Montserrat SemiBold" pitchFamily="2" charset="77"/>
                </a:rPr>
                <a:t>pro kyberbezpečnost</a:t>
              </a:r>
            </a:p>
            <a:p>
              <a:pPr algn="ctr"/>
              <a:r>
                <a:rPr lang="cs-CZ" sz="3200" b="1" spc="600" dirty="0">
                  <a:solidFill>
                    <a:schemeClr val="bg1"/>
                  </a:solidFill>
                  <a:latin typeface="Montserrat SemiBold" pitchFamily="2" charset="77"/>
                </a:rPr>
                <a:t>ředitel útvaru digitalizace ČSOB  </a:t>
              </a:r>
            </a:p>
          </p:txBody>
        </p:sp>
      </p:grpSp>
      <p:pic>
        <p:nvPicPr>
          <p:cNvPr id="22" name="Obrázek 21" descr="Obsah obrázku text&#10;&#10;Popis byl vytvořen automaticky">
            <a:extLst>
              <a:ext uri="{FF2B5EF4-FFF2-40B4-BE49-F238E27FC236}">
                <a16:creationId xmlns:a16="http://schemas.microsoft.com/office/drawing/2014/main" id="{5D7E3788-63FD-02FC-E8F3-598A83B75E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7135" y="609489"/>
            <a:ext cx="3607533" cy="9109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09139F-AD4E-9B0C-3642-B5214A073E55}"/>
              </a:ext>
            </a:extLst>
          </p:cNvPr>
          <p:cNvSpPr/>
          <p:nvPr/>
        </p:nvSpPr>
        <p:spPr>
          <a:xfrm>
            <a:off x="15016575" y="9690864"/>
            <a:ext cx="43334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spc="600" dirty="0">
                <a:solidFill>
                  <a:schemeClr val="bg1"/>
                </a:solidFill>
                <a:latin typeface="Montserrat SemiBold" pitchFamily="2" charset="77"/>
                <a:ea typeface="Montserrat" charset="0"/>
                <a:cs typeface="Montserrat" charset="0"/>
              </a:rPr>
              <a:t>JOSEF RECH šéf bezpečnosti České spořitelny</a:t>
            </a:r>
            <a:endParaRPr lang="en-US" sz="3200" b="1" spc="600" dirty="0">
              <a:solidFill>
                <a:schemeClr val="bg1"/>
              </a:solidFill>
              <a:latin typeface="Montserrat SemiBold" pitchFamily="2" charset="77"/>
              <a:ea typeface="Montserrat" charset="0"/>
              <a:cs typeface="Montserrat" charset="0"/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2CFA51D2-D4C3-0B58-BCB2-8C8A99E6B0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42" t="10725" r="6787" b="41430"/>
          <a:stretch/>
        </p:blipFill>
        <p:spPr>
          <a:xfrm>
            <a:off x="1171951" y="5204018"/>
            <a:ext cx="4334400" cy="43344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 descr="To, že se dítě stane obětí kyberšikany, mu nemůžeme mít za zlé. Mělo by být  ale poučené od rodičů, podotýká koordinátor prevence • mujRozhlas">
            <a:extLst>
              <a:ext uri="{FF2B5EF4-FFF2-40B4-BE49-F238E27FC236}">
                <a16:creationId xmlns:a16="http://schemas.microsoft.com/office/drawing/2014/main" id="{F8EB5271-B121-BFBB-8102-829C5CF143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9" r="7180" b="26740"/>
          <a:stretch/>
        </p:blipFill>
        <p:spPr bwMode="auto">
          <a:xfrm>
            <a:off x="5724704" y="5204018"/>
            <a:ext cx="4334400" cy="433440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ersonálne zmeny | EduCity">
            <a:extLst>
              <a:ext uri="{FF2B5EF4-FFF2-40B4-BE49-F238E27FC236}">
                <a16:creationId xmlns:a16="http://schemas.microsoft.com/office/drawing/2014/main" id="{A7B430D1-25C9-CCE6-70A8-D2D2E37CFA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1" r="21122"/>
          <a:stretch/>
        </p:blipFill>
        <p:spPr bwMode="auto">
          <a:xfrm>
            <a:off x="10277457" y="5204018"/>
            <a:ext cx="4334400" cy="433440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Josef Rech - Česká spořitelna | LinkedIn">
            <a:extLst>
              <a:ext uri="{FF2B5EF4-FFF2-40B4-BE49-F238E27FC236}">
                <a16:creationId xmlns:a16="http://schemas.microsoft.com/office/drawing/2014/main" id="{35E45218-8CE3-A065-028E-A8937EA67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884" y="5204018"/>
            <a:ext cx="4334400" cy="433440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arek Macháček - Supervizor prevence platebních podvodů - Komerční banka |  LinkedIn">
            <a:extLst>
              <a:ext uri="{FF2B5EF4-FFF2-40B4-BE49-F238E27FC236}">
                <a16:creationId xmlns:a16="http://schemas.microsoft.com/office/drawing/2014/main" id="{BA72CE1B-B91D-C07C-2554-3AC9CB28A3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0" t="30498" r="10327" b="16590"/>
          <a:stretch/>
        </p:blipFill>
        <p:spPr bwMode="auto">
          <a:xfrm>
            <a:off x="19462489" y="5204017"/>
            <a:ext cx="4334400" cy="4334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5">
            <a:extLst>
              <a:ext uri="{FF2B5EF4-FFF2-40B4-BE49-F238E27FC236}">
                <a16:creationId xmlns:a16="http://schemas.microsoft.com/office/drawing/2014/main" id="{7D4DAD57-9147-2E7B-F26C-5DF0788740D0}"/>
              </a:ext>
            </a:extLst>
          </p:cNvPr>
          <p:cNvSpPr/>
          <p:nvPr/>
        </p:nvSpPr>
        <p:spPr>
          <a:xfrm>
            <a:off x="19194284" y="9660146"/>
            <a:ext cx="49968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spc="600" dirty="0">
                <a:solidFill>
                  <a:schemeClr val="bg1"/>
                </a:solidFill>
                <a:latin typeface="Montserrat SemiBold" pitchFamily="2" charset="77"/>
                <a:ea typeface="Montserrat" charset="0"/>
                <a:cs typeface="Montserrat" charset="0"/>
              </a:rPr>
              <a:t>MAREK MACHÁČEK</a:t>
            </a:r>
          </a:p>
          <a:p>
            <a:pPr algn="ctr"/>
            <a:r>
              <a:rPr lang="cs-CZ" sz="3200" b="1" spc="600" dirty="0">
                <a:solidFill>
                  <a:schemeClr val="bg1"/>
                </a:solidFill>
                <a:latin typeface="Montserrat SemiBold" pitchFamily="2" charset="77"/>
                <a:ea typeface="Montserrat" charset="0"/>
                <a:cs typeface="Montserrat" charset="0"/>
              </a:rPr>
              <a:t>expert Komerční banky na kyberbezpečnost</a:t>
            </a:r>
            <a:endParaRPr lang="en-US" sz="3200" b="1" spc="600" dirty="0">
              <a:solidFill>
                <a:schemeClr val="bg1"/>
              </a:solidFill>
              <a:latin typeface="Montserrat SemiBold" pitchFamily="2" charset="77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551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rázku 5" descr="Obsah obrázku text, scéna&#10;&#10;Popis byl vytvořen automaticky">
            <a:extLst>
              <a:ext uri="{FF2B5EF4-FFF2-40B4-BE49-F238E27FC236}">
                <a16:creationId xmlns:a16="http://schemas.microsoft.com/office/drawing/2014/main" id="{A0E749AA-C219-F7C7-8E0C-512606527BA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4" b="2072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CA63CDD-92D6-2344-BB1E-CD855D18F1CB}"/>
              </a:ext>
            </a:extLst>
          </p:cNvPr>
          <p:cNvGrpSpPr/>
          <p:nvPr/>
        </p:nvGrpSpPr>
        <p:grpSpPr>
          <a:xfrm>
            <a:off x="2836636" y="1531260"/>
            <a:ext cx="9352189" cy="2412391"/>
            <a:chOff x="1653451" y="4864253"/>
            <a:chExt cx="9352189" cy="241239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0FFD5B-3E4B-FA40-85B1-861F12486F58}"/>
                </a:ext>
              </a:extLst>
            </p:cNvPr>
            <p:cNvSpPr txBox="1"/>
            <p:nvPr/>
          </p:nvSpPr>
          <p:spPr>
            <a:xfrm>
              <a:off x="1653451" y="4864253"/>
              <a:ext cx="803347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0" b="1" spc="600" dirty="0">
                  <a:solidFill>
                    <a:schemeClr val="accent1"/>
                  </a:solidFill>
                  <a:latin typeface="Montserrat" charset="0"/>
                  <a:ea typeface="Montserrat" charset="0"/>
                  <a:cs typeface="Montserrat" charset="0"/>
                </a:rPr>
                <a:t>FAKTA</a:t>
              </a:r>
              <a:endParaRPr lang="en-US" sz="8000" b="1" spc="600" dirty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CECA7AA-FDA0-2449-9589-19A4893B496F}"/>
                </a:ext>
              </a:extLst>
            </p:cNvPr>
            <p:cNvSpPr txBox="1"/>
            <p:nvPr/>
          </p:nvSpPr>
          <p:spPr>
            <a:xfrm>
              <a:off x="1653451" y="6187692"/>
              <a:ext cx="9352189" cy="1088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80"/>
                </a:lnSpc>
              </a:pPr>
              <a:r>
                <a:rPr lang="en-US" sz="2800" spc="30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We offer small businesses a complete array of online marketing solutions to fit any budget.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2A0FABD-E2EC-F848-8BB0-872AB48B7277}"/>
              </a:ext>
            </a:extLst>
          </p:cNvPr>
          <p:cNvGrpSpPr/>
          <p:nvPr/>
        </p:nvGrpSpPr>
        <p:grpSpPr>
          <a:xfrm>
            <a:off x="17683149" y="1727202"/>
            <a:ext cx="3006426" cy="11803557"/>
            <a:chOff x="3557659" y="1727202"/>
            <a:chExt cx="3006426" cy="1180355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B645672-76F4-1644-9EFF-3721DE7B8158}"/>
                </a:ext>
              </a:extLst>
            </p:cNvPr>
            <p:cNvSpPr/>
            <p:nvPr/>
          </p:nvSpPr>
          <p:spPr>
            <a:xfrm>
              <a:off x="3557659" y="1727202"/>
              <a:ext cx="3006426" cy="102615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2DB108-2F9A-1D4C-8AD0-06981EB1C811}"/>
                </a:ext>
              </a:extLst>
            </p:cNvPr>
            <p:cNvSpPr txBox="1"/>
            <p:nvPr/>
          </p:nvSpPr>
          <p:spPr>
            <a:xfrm>
              <a:off x="3839480" y="9591219"/>
              <a:ext cx="2501750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5000" b="1" spc="600" dirty="0">
                  <a:solidFill>
                    <a:schemeClr val="accent4"/>
                  </a:solidFill>
                  <a:latin typeface="Montserrat" charset="0"/>
                  <a:ea typeface="Montserrat" charset="0"/>
                  <a:cs typeface="Montserrat" charset="0"/>
                </a:rPr>
                <a:t>1</a:t>
              </a:r>
              <a:endParaRPr lang="en-US" sz="25000" b="1" spc="600" dirty="0">
                <a:solidFill>
                  <a:schemeClr val="accent4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3113F1F-0572-D040-87D6-39D6911B1EDA}"/>
              </a:ext>
            </a:extLst>
          </p:cNvPr>
          <p:cNvCxnSpPr>
            <a:cxnSpLocks/>
          </p:cNvCxnSpPr>
          <p:nvPr/>
        </p:nvCxnSpPr>
        <p:spPr>
          <a:xfrm>
            <a:off x="1829565" y="1727202"/>
            <a:ext cx="0" cy="4222956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E4D0F6C-FFE0-A143-A9F0-C1ADA5EFEF98}"/>
              </a:ext>
            </a:extLst>
          </p:cNvPr>
          <p:cNvSpPr/>
          <p:nvPr/>
        </p:nvSpPr>
        <p:spPr>
          <a:xfrm>
            <a:off x="738554" y="11560989"/>
            <a:ext cx="10890895" cy="8556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E696CE6A-66A2-4827-BABB-581A3B4FFD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565" y="363305"/>
            <a:ext cx="3607533" cy="910902"/>
          </a:xfrm>
          <a:prstGeom prst="rect">
            <a:avLst/>
          </a:prstGeom>
        </p:spPr>
      </p:pic>
      <p:sp>
        <p:nvSpPr>
          <p:cNvPr id="3" name="TextBox 20">
            <a:extLst>
              <a:ext uri="{FF2B5EF4-FFF2-40B4-BE49-F238E27FC236}">
                <a16:creationId xmlns:a16="http://schemas.microsoft.com/office/drawing/2014/main" id="{AC7F8FB6-0AF8-424F-43EE-3E0FA9A1967F}"/>
              </a:ext>
            </a:extLst>
          </p:cNvPr>
          <p:cNvSpPr txBox="1"/>
          <p:nvPr/>
        </p:nvSpPr>
        <p:spPr>
          <a:xfrm>
            <a:off x="901144" y="11802592"/>
            <a:ext cx="10565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spc="600" dirty="0">
                <a:solidFill>
                  <a:schemeClr val="bg1"/>
                </a:solidFill>
                <a:latin typeface="Montserrat SemiBold" pitchFamily="2" charset="77"/>
              </a:rPr>
              <a:t>ONDŘEJ PENC, odbor Prevence podvodů Policie ČR</a:t>
            </a:r>
          </a:p>
        </p:txBody>
      </p:sp>
    </p:spTree>
    <p:extLst>
      <p:ext uri="{BB962C8B-B14F-4D97-AF65-F5344CB8AC3E}">
        <p14:creationId xmlns:p14="http://schemas.microsoft.com/office/powerpoint/2010/main" val="1461613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8">
            <a:extLst>
              <a:ext uri="{FF2B5EF4-FFF2-40B4-BE49-F238E27FC236}">
                <a16:creationId xmlns:a16="http://schemas.microsoft.com/office/drawing/2014/main" id="{FB055F69-E5C9-6A4F-70B5-595D618AFF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F22ED2">
                <a:shade val="45000"/>
                <a:satMod val="135000"/>
              </a:srgb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1336" y="3595561"/>
            <a:ext cx="18712764" cy="6929201"/>
          </a:xfrm>
          <a:prstGeom prst="rect">
            <a:avLst/>
          </a:prstGeom>
        </p:spPr>
      </p:pic>
      <p:sp>
        <p:nvSpPr>
          <p:cNvPr id="3" name="Nadpis 6">
            <a:extLst>
              <a:ext uri="{FF2B5EF4-FFF2-40B4-BE49-F238E27FC236}">
                <a16:creationId xmlns:a16="http://schemas.microsoft.com/office/drawing/2014/main" id="{04473C78-041E-1315-1416-AA9C3ED0B398}"/>
              </a:ext>
            </a:extLst>
          </p:cNvPr>
          <p:cNvSpPr txBox="1">
            <a:spLocks/>
          </p:cNvSpPr>
          <p:nvPr/>
        </p:nvSpPr>
        <p:spPr>
          <a:xfrm>
            <a:off x="1604394" y="720237"/>
            <a:ext cx="22017606" cy="26504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18283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cs-CZ" sz="5400" b="1" dirty="0">
                <a:solidFill>
                  <a:schemeClr val="bg1"/>
                </a:solidFill>
              </a:rPr>
              <a:t>CELKOVÉ POČTY REGISTROVANÝCH SKUTKŮ SPÁCHANÝCH V KYBERPROSTORU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26E04E5-980C-1028-FF89-4D612D0E3568}"/>
              </a:ext>
            </a:extLst>
          </p:cNvPr>
          <p:cNvSpPr txBox="1"/>
          <p:nvPr/>
        </p:nvSpPr>
        <p:spPr>
          <a:xfrm>
            <a:off x="2419869" y="11130677"/>
            <a:ext cx="195379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>
                <a:solidFill>
                  <a:schemeClr val="bg1"/>
                </a:solidFill>
                <a:latin typeface="+mj-lt"/>
              </a:rPr>
              <a:t>Rok 2023 – porovnání proti stejnému období roku 2022: </a:t>
            </a:r>
            <a:r>
              <a:rPr lang="cs-CZ" sz="5400" dirty="0">
                <a:solidFill>
                  <a:schemeClr val="accent2"/>
                </a:solidFill>
                <a:latin typeface="+mj-lt"/>
              </a:rPr>
              <a:t>+ 1038 případů (+5,5%)</a:t>
            </a:r>
          </a:p>
          <a:p>
            <a:endParaRPr lang="cs-CZ" sz="5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2154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70D627F-1A70-10E9-9CA3-88A2C960D7D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4085" y="3007694"/>
            <a:ext cx="19229479" cy="712911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2273786-22C1-55F3-B8F7-8100D2A9CBE8}"/>
              </a:ext>
            </a:extLst>
          </p:cNvPr>
          <p:cNvSpPr txBox="1"/>
          <p:nvPr/>
        </p:nvSpPr>
        <p:spPr>
          <a:xfrm>
            <a:off x="1167966" y="951146"/>
            <a:ext cx="213561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5400" dirty="0">
                <a:solidFill>
                  <a:schemeClr val="bg1"/>
                </a:solidFill>
                <a:latin typeface="+mj-lt"/>
              </a:rPr>
              <a:t>PROCENTUÁLNÍ ZASTOUPENÍ PŘÍPADŮ KYBERKRIMINALITY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F68D6C1-571A-7A7F-CC18-C8A49273740B}"/>
              </a:ext>
            </a:extLst>
          </p:cNvPr>
          <p:cNvSpPr txBox="1"/>
          <p:nvPr/>
        </p:nvSpPr>
        <p:spPr>
          <a:xfrm>
            <a:off x="2839608" y="10787894"/>
            <a:ext cx="187111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>
                <a:solidFill>
                  <a:schemeClr val="bg1"/>
                </a:solidFill>
                <a:latin typeface="+mj-lt"/>
              </a:rPr>
              <a:t>V průměru je v České republice spácháno téměř </a:t>
            </a:r>
            <a:r>
              <a:rPr lang="cs-CZ" sz="6000" dirty="0">
                <a:solidFill>
                  <a:schemeClr val="accent2"/>
                </a:solidFill>
                <a:latin typeface="+mj-lt"/>
              </a:rPr>
              <a:t>54 trestných činů </a:t>
            </a:r>
            <a:r>
              <a:rPr lang="cs-CZ" sz="6000" dirty="0">
                <a:solidFill>
                  <a:schemeClr val="bg1"/>
                </a:solidFill>
                <a:latin typeface="+mj-lt"/>
              </a:rPr>
              <a:t>v kyberprostoru  </a:t>
            </a:r>
            <a:r>
              <a:rPr lang="cs-CZ" sz="6000" dirty="0">
                <a:solidFill>
                  <a:schemeClr val="accent2"/>
                </a:solidFill>
                <a:latin typeface="+mj-lt"/>
              </a:rPr>
              <a:t>denně.</a:t>
            </a:r>
          </a:p>
        </p:txBody>
      </p:sp>
    </p:spTree>
    <p:extLst>
      <p:ext uri="{BB962C8B-B14F-4D97-AF65-F5344CB8AC3E}">
        <p14:creationId xmlns:p14="http://schemas.microsoft.com/office/powerpoint/2010/main" val="2875163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1D6006-8705-02A5-DD58-58ABA7542358}"/>
              </a:ext>
            </a:extLst>
          </p:cNvPr>
          <p:cNvSpPr txBox="1">
            <a:spLocks/>
          </p:cNvSpPr>
          <p:nvPr/>
        </p:nvSpPr>
        <p:spPr>
          <a:xfrm>
            <a:off x="933450" y="2748750"/>
            <a:ext cx="22555200" cy="67627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71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343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514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685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</a:pPr>
            <a:r>
              <a:rPr lang="cs-CZ" sz="3999" dirty="0">
                <a:solidFill>
                  <a:schemeClr val="bg1"/>
                </a:solidFill>
                <a:latin typeface="+mj-lt"/>
              </a:rPr>
              <a:t>Besed a přednášek na téma prevence </a:t>
            </a:r>
            <a:r>
              <a:rPr lang="cs-CZ" sz="3999" b="1" dirty="0">
                <a:solidFill>
                  <a:schemeClr val="accent2"/>
                </a:solidFill>
                <a:latin typeface="+mj-lt"/>
              </a:rPr>
              <a:t>kyberkriminality</a:t>
            </a:r>
            <a:r>
              <a:rPr lang="cs-CZ" sz="3999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cs-CZ" sz="3999" dirty="0">
                <a:solidFill>
                  <a:schemeClr val="bg1"/>
                </a:solidFill>
                <a:latin typeface="+mj-lt"/>
              </a:rPr>
              <a:t>bylo v rámci 14 krajských ředitelství policie a Policejního prezidia ČR </a:t>
            </a:r>
            <a:r>
              <a:rPr lang="cs-CZ" sz="3999" b="1" dirty="0">
                <a:solidFill>
                  <a:schemeClr val="accent2"/>
                </a:solidFill>
                <a:latin typeface="+mj-lt"/>
              </a:rPr>
              <a:t>realizováno 4305</a:t>
            </a:r>
            <a:r>
              <a:rPr lang="cs-CZ" sz="3999" b="1" dirty="0">
                <a:solidFill>
                  <a:schemeClr val="bg1"/>
                </a:solidFill>
                <a:latin typeface="+mj-lt"/>
              </a:rPr>
              <a:t>. </a:t>
            </a:r>
          </a:p>
          <a:p>
            <a:pPr algn="just">
              <a:lnSpc>
                <a:spcPct val="114000"/>
              </a:lnSpc>
            </a:pPr>
            <a:r>
              <a:rPr lang="cs-CZ" sz="3999" dirty="0">
                <a:solidFill>
                  <a:schemeClr val="bg1"/>
                </a:solidFill>
                <a:latin typeface="+mj-lt"/>
              </a:rPr>
              <a:t>Bylo při nich osloveno </a:t>
            </a:r>
            <a:r>
              <a:rPr lang="cs-CZ" sz="3999" dirty="0">
                <a:solidFill>
                  <a:schemeClr val="accent2"/>
                </a:solidFill>
                <a:latin typeface="+mj-lt"/>
              </a:rPr>
              <a:t>198 267 osob</a:t>
            </a:r>
            <a:r>
              <a:rPr lang="cs-CZ" sz="3999" dirty="0">
                <a:solidFill>
                  <a:schemeClr val="bg1"/>
                </a:solidFill>
                <a:latin typeface="+mj-lt"/>
              </a:rPr>
              <a:t>. </a:t>
            </a:r>
          </a:p>
          <a:p>
            <a:pPr algn="just">
              <a:lnSpc>
                <a:spcPct val="114000"/>
              </a:lnSpc>
            </a:pPr>
            <a:r>
              <a:rPr lang="cs-CZ" sz="3999" dirty="0">
                <a:solidFill>
                  <a:schemeClr val="bg1"/>
                </a:solidFill>
                <a:latin typeface="+mj-lt"/>
              </a:rPr>
              <a:t>Specifikem loňského roku bylo </a:t>
            </a:r>
            <a:r>
              <a:rPr lang="cs-CZ" sz="3999" b="1" dirty="0">
                <a:solidFill>
                  <a:schemeClr val="accent2"/>
                </a:solidFill>
                <a:latin typeface="+mj-lt"/>
              </a:rPr>
              <a:t>proškolování dospělé populace v nejčastějších podvodných legendách</a:t>
            </a:r>
            <a:r>
              <a:rPr lang="cs-CZ" sz="3999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cs-CZ" sz="3999" b="1" dirty="0">
                <a:solidFill>
                  <a:schemeClr val="accent2"/>
                </a:solidFill>
                <a:latin typeface="+mj-lt"/>
              </a:rPr>
              <a:t>páchaných prostřednictvím internetu</a:t>
            </a:r>
            <a:r>
              <a:rPr lang="cs-CZ" sz="3999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algn="just">
              <a:lnSpc>
                <a:spcPct val="114000"/>
              </a:lnSpc>
            </a:pPr>
            <a:r>
              <a:rPr lang="cs-CZ" sz="3999" dirty="0">
                <a:solidFill>
                  <a:schemeClr val="bg1"/>
                </a:solidFill>
                <a:latin typeface="+mj-lt"/>
              </a:rPr>
              <a:t> Tyto osvětové besedy zprostředkovávali sami zaměstnavatelé pro své zaměstnance v rámci výkonu práce. Setkání bylo zrealizováno celkem </a:t>
            </a:r>
            <a:r>
              <a:rPr lang="cs-CZ" sz="3999" b="1" dirty="0">
                <a:solidFill>
                  <a:schemeClr val="accent2"/>
                </a:solidFill>
                <a:latin typeface="+mj-lt"/>
              </a:rPr>
              <a:t>186</a:t>
            </a:r>
            <a:r>
              <a:rPr lang="cs-CZ" sz="3999" dirty="0">
                <a:solidFill>
                  <a:schemeClr val="bg1"/>
                </a:solidFill>
                <a:latin typeface="+mj-lt"/>
              </a:rPr>
              <a:t> a osloveno při nich bylo </a:t>
            </a:r>
            <a:r>
              <a:rPr lang="cs-CZ" sz="3999" b="1" dirty="0">
                <a:solidFill>
                  <a:schemeClr val="accent2"/>
                </a:solidFill>
                <a:latin typeface="+mj-lt"/>
              </a:rPr>
              <a:t>9059</a:t>
            </a:r>
            <a:r>
              <a:rPr lang="cs-CZ" sz="3999" dirty="0">
                <a:solidFill>
                  <a:schemeClr val="bg1"/>
                </a:solidFill>
                <a:latin typeface="+mj-lt"/>
              </a:rPr>
              <a:t> osob. </a:t>
            </a:r>
          </a:p>
          <a:p>
            <a:pPr algn="just">
              <a:lnSpc>
                <a:spcPct val="114000"/>
              </a:lnSpc>
            </a:pPr>
            <a:endParaRPr lang="cs-CZ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14000"/>
              </a:lnSpc>
            </a:pPr>
            <a:endParaRPr lang="cs-CZ" sz="3999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523A50D-E096-30A9-FC7B-84144B487577}"/>
              </a:ext>
            </a:extLst>
          </p:cNvPr>
          <p:cNvSpPr txBox="1"/>
          <p:nvPr/>
        </p:nvSpPr>
        <p:spPr>
          <a:xfrm>
            <a:off x="1333500" y="9514608"/>
            <a:ext cx="22555200" cy="3071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cs-CZ" sz="5400" b="1" dirty="0">
                <a:solidFill>
                  <a:schemeClr val="bg1"/>
                </a:solidFill>
                <a:latin typeface="+mj-lt"/>
              </a:rPr>
              <a:t>Celkem: </a:t>
            </a:r>
            <a:r>
              <a:rPr lang="cs-CZ" sz="5400" b="1" dirty="0">
                <a:solidFill>
                  <a:schemeClr val="accent2"/>
                </a:solidFill>
                <a:latin typeface="+mj-lt"/>
              </a:rPr>
              <a:t>4305 akcí</a:t>
            </a:r>
            <a:r>
              <a:rPr lang="cs-CZ" sz="5400" b="1" dirty="0">
                <a:solidFill>
                  <a:schemeClr val="bg1"/>
                </a:solidFill>
                <a:latin typeface="+mj-lt"/>
              </a:rPr>
              <a:t> - téměř </a:t>
            </a:r>
            <a:r>
              <a:rPr lang="cs-CZ" sz="5400" b="1" dirty="0">
                <a:solidFill>
                  <a:schemeClr val="accent2"/>
                </a:solidFill>
                <a:latin typeface="+mj-lt"/>
              </a:rPr>
              <a:t>12 akcí na jeden kalendářní den</a:t>
            </a:r>
            <a:r>
              <a:rPr lang="cs-CZ" sz="5400" b="1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algn="ctr">
              <a:lnSpc>
                <a:spcPct val="114000"/>
              </a:lnSpc>
            </a:pPr>
            <a:r>
              <a:rPr lang="cs-CZ" sz="6000" b="1" dirty="0">
                <a:solidFill>
                  <a:schemeClr val="accent2"/>
                </a:solidFill>
                <a:latin typeface="+mj-lt"/>
              </a:rPr>
              <a:t>Každé 2 kalendářní dny osloven besedou </a:t>
            </a:r>
          </a:p>
          <a:p>
            <a:pPr algn="ctr">
              <a:lnSpc>
                <a:spcPct val="114000"/>
              </a:lnSpc>
            </a:pPr>
            <a:r>
              <a:rPr lang="cs-CZ" sz="6000" b="1" dirty="0">
                <a:solidFill>
                  <a:schemeClr val="accent2"/>
                </a:solidFill>
                <a:latin typeface="+mj-lt"/>
              </a:rPr>
              <a:t>1 zaměstnavatel</a:t>
            </a:r>
            <a:r>
              <a:rPr lang="cs-CZ" sz="6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C9B0108-DF38-0BB6-C073-6C7E3C5DDE32}"/>
              </a:ext>
            </a:extLst>
          </p:cNvPr>
          <p:cNvSpPr txBox="1"/>
          <p:nvPr/>
        </p:nvSpPr>
        <p:spPr>
          <a:xfrm>
            <a:off x="933450" y="624870"/>
            <a:ext cx="211645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chemeClr val="bg1"/>
                </a:solidFill>
                <a:latin typeface="+mj-lt"/>
              </a:rPr>
              <a:t>PREVENCE JAKO NEDÍLNÁ SOUČÁST BOJE PROTI KYBERKRIMINALITĚ</a:t>
            </a:r>
          </a:p>
        </p:txBody>
      </p:sp>
    </p:spTree>
    <p:extLst>
      <p:ext uri="{BB962C8B-B14F-4D97-AF65-F5344CB8AC3E}">
        <p14:creationId xmlns:p14="http://schemas.microsoft.com/office/powerpoint/2010/main" val="1624365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rázku 5" descr="Obsah obrázku text, scéna&#10;&#10;Popis byl vytvořen automaticky">
            <a:extLst>
              <a:ext uri="{FF2B5EF4-FFF2-40B4-BE49-F238E27FC236}">
                <a16:creationId xmlns:a16="http://schemas.microsoft.com/office/drawing/2014/main" id="{A0E749AA-C219-F7C7-8E0C-512606527BA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4" b="2072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CA63CDD-92D6-2344-BB1E-CD855D18F1CB}"/>
              </a:ext>
            </a:extLst>
          </p:cNvPr>
          <p:cNvGrpSpPr/>
          <p:nvPr/>
        </p:nvGrpSpPr>
        <p:grpSpPr>
          <a:xfrm>
            <a:off x="2836636" y="1531260"/>
            <a:ext cx="9352189" cy="2412391"/>
            <a:chOff x="1653451" y="4864253"/>
            <a:chExt cx="9352189" cy="241239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0FFD5B-3E4B-FA40-85B1-861F12486F58}"/>
                </a:ext>
              </a:extLst>
            </p:cNvPr>
            <p:cNvSpPr txBox="1"/>
            <p:nvPr/>
          </p:nvSpPr>
          <p:spPr>
            <a:xfrm>
              <a:off x="1653451" y="4864253"/>
              <a:ext cx="803347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0" b="1" spc="600" dirty="0">
                  <a:solidFill>
                    <a:schemeClr val="accent1"/>
                  </a:solidFill>
                  <a:latin typeface="Montserrat" charset="0"/>
                  <a:ea typeface="Montserrat" charset="0"/>
                  <a:cs typeface="Montserrat" charset="0"/>
                </a:rPr>
                <a:t>FAKTA</a:t>
              </a:r>
              <a:endParaRPr lang="en-US" sz="8000" b="1" spc="600" dirty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CECA7AA-FDA0-2449-9589-19A4893B496F}"/>
                </a:ext>
              </a:extLst>
            </p:cNvPr>
            <p:cNvSpPr txBox="1"/>
            <p:nvPr/>
          </p:nvSpPr>
          <p:spPr>
            <a:xfrm>
              <a:off x="1653451" y="6187692"/>
              <a:ext cx="9352189" cy="1088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80"/>
                </a:lnSpc>
              </a:pPr>
              <a:r>
                <a:rPr lang="en-US" sz="2800" spc="30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We offer small businesses a complete array of online marketing solutions to fit any budget.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2A0FABD-E2EC-F848-8BB0-872AB48B7277}"/>
              </a:ext>
            </a:extLst>
          </p:cNvPr>
          <p:cNvGrpSpPr/>
          <p:nvPr/>
        </p:nvGrpSpPr>
        <p:grpSpPr>
          <a:xfrm>
            <a:off x="17683149" y="1727202"/>
            <a:ext cx="3006426" cy="11803557"/>
            <a:chOff x="3557659" y="1727202"/>
            <a:chExt cx="3006426" cy="1180355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B645672-76F4-1644-9EFF-3721DE7B8158}"/>
                </a:ext>
              </a:extLst>
            </p:cNvPr>
            <p:cNvSpPr/>
            <p:nvPr/>
          </p:nvSpPr>
          <p:spPr>
            <a:xfrm>
              <a:off x="3557659" y="1727202"/>
              <a:ext cx="3006426" cy="102615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2DB108-2F9A-1D4C-8AD0-06981EB1C811}"/>
                </a:ext>
              </a:extLst>
            </p:cNvPr>
            <p:cNvSpPr txBox="1"/>
            <p:nvPr/>
          </p:nvSpPr>
          <p:spPr>
            <a:xfrm>
              <a:off x="3839480" y="9591219"/>
              <a:ext cx="2501750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5000" b="1" spc="600" dirty="0">
                  <a:solidFill>
                    <a:schemeClr val="accent4"/>
                  </a:solidFill>
                  <a:latin typeface="Montserrat" charset="0"/>
                  <a:ea typeface="Montserrat" charset="0"/>
                  <a:cs typeface="Montserrat" charset="0"/>
                </a:rPr>
                <a:t>2</a:t>
              </a:r>
              <a:endParaRPr lang="en-US" sz="25000" b="1" spc="600" dirty="0">
                <a:solidFill>
                  <a:schemeClr val="accent4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3113F1F-0572-D040-87D6-39D6911B1EDA}"/>
              </a:ext>
            </a:extLst>
          </p:cNvPr>
          <p:cNvCxnSpPr>
            <a:cxnSpLocks/>
          </p:cNvCxnSpPr>
          <p:nvPr/>
        </p:nvCxnSpPr>
        <p:spPr>
          <a:xfrm>
            <a:off x="1829565" y="1727202"/>
            <a:ext cx="0" cy="4222956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E4D0F6C-FFE0-A143-A9F0-C1ADA5EFEF98}"/>
              </a:ext>
            </a:extLst>
          </p:cNvPr>
          <p:cNvSpPr/>
          <p:nvPr/>
        </p:nvSpPr>
        <p:spPr>
          <a:xfrm>
            <a:off x="738554" y="11560989"/>
            <a:ext cx="9729889" cy="8556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E696CE6A-66A2-4827-BABB-581A3B4FFD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565" y="363305"/>
            <a:ext cx="3607533" cy="910902"/>
          </a:xfrm>
          <a:prstGeom prst="rect">
            <a:avLst/>
          </a:prstGeom>
        </p:spPr>
      </p:pic>
      <p:sp>
        <p:nvSpPr>
          <p:cNvPr id="3" name="TextBox 20">
            <a:extLst>
              <a:ext uri="{FF2B5EF4-FFF2-40B4-BE49-F238E27FC236}">
                <a16:creationId xmlns:a16="http://schemas.microsoft.com/office/drawing/2014/main" id="{AC7F8FB6-0AF8-424F-43EE-3E0FA9A1967F}"/>
              </a:ext>
            </a:extLst>
          </p:cNvPr>
          <p:cNvSpPr txBox="1"/>
          <p:nvPr/>
        </p:nvSpPr>
        <p:spPr>
          <a:xfrm>
            <a:off x="920147" y="11802592"/>
            <a:ext cx="9284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spc="600" dirty="0">
                <a:solidFill>
                  <a:schemeClr val="bg1"/>
                </a:solidFill>
                <a:latin typeface="Montserrat SemiBold" pitchFamily="2" charset="77"/>
              </a:rPr>
              <a:t>Tomáš Stegura, Josef Rech, Marek Macháček</a:t>
            </a:r>
          </a:p>
        </p:txBody>
      </p:sp>
    </p:spTree>
    <p:extLst>
      <p:ext uri="{BB962C8B-B14F-4D97-AF65-F5344CB8AC3E}">
        <p14:creationId xmlns:p14="http://schemas.microsoft.com/office/powerpoint/2010/main" val="5888692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>
            <a:extLst>
              <a:ext uri="{FF2B5EF4-FFF2-40B4-BE49-F238E27FC236}">
                <a16:creationId xmlns:a16="http://schemas.microsoft.com/office/drawing/2014/main" id="{9BF574D4-A4ED-E252-9445-E1AF91C63472}"/>
              </a:ext>
            </a:extLst>
          </p:cNvPr>
          <p:cNvSpPr txBox="1"/>
          <p:nvPr/>
        </p:nvSpPr>
        <p:spPr>
          <a:xfrm>
            <a:off x="959044" y="1063905"/>
            <a:ext cx="22459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spc="600" dirty="0">
                <a:solidFill>
                  <a:schemeClr val="bg1"/>
                </a:solidFill>
                <a:latin typeface="Montserrat" charset="0"/>
              </a:rPr>
              <a:t>POČET KYBERPODVODŮ ROSTE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F495588-7E1E-946B-AB6F-3394C797D4ED}"/>
              </a:ext>
            </a:extLst>
          </p:cNvPr>
          <p:cNvSpPr txBox="1"/>
          <p:nvPr/>
        </p:nvSpPr>
        <p:spPr>
          <a:xfrm>
            <a:off x="762000" y="3402051"/>
            <a:ext cx="11972693" cy="8039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4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Ke konci roku 2023 banky evidovaly </a:t>
            </a:r>
            <a:br>
              <a:rPr lang="cs-CZ" sz="4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44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69 685 napadených klientů</a:t>
            </a:r>
            <a:r>
              <a:rPr lang="cs-CZ" sz="4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.*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cs-CZ" sz="4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44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Celkový součet odčerpaných prostředků</a:t>
            </a:r>
            <a:r>
              <a:rPr lang="cs-CZ" sz="4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který představuje sumu škod banky a klientů, byl </a:t>
            </a:r>
            <a:r>
              <a:rPr lang="cs-CZ" sz="44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1,35 miliardy Kč</a:t>
            </a:r>
            <a:r>
              <a:rPr lang="cs-CZ" sz="4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</a:pPr>
            <a:r>
              <a:rPr lang="cs-CZ" sz="4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44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Výše škody </a:t>
            </a:r>
            <a:r>
              <a:rPr lang="cs-CZ" sz="4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 přepočtu na napadeného klienta činila </a:t>
            </a:r>
            <a:r>
              <a:rPr lang="cs-CZ" sz="44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19 357 Kč</a:t>
            </a:r>
            <a:r>
              <a:rPr lang="cs-CZ" sz="4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cs-CZ" sz="4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cs-CZ" sz="4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0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cs-CZ" sz="2000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Celkový počet napadených klientů - došlo ke kompromitaci klienta a ze strany útočníků bylo provedeno alespoň a) úspěšné přihlášení do elektronického bankovnictví/smartbankingu nebo b) zneužití platební karty. Jde o jakýkoliv způsob napadení - tedy i manipulace, kdy klient zadává nebo autorizuje platbu sám.</a:t>
            </a:r>
          </a:p>
        </p:txBody>
      </p: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EBDBDA7B-BB56-90E6-C232-5A6B68D434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482" y="12198625"/>
            <a:ext cx="4155168" cy="1049180"/>
          </a:xfrm>
          <a:prstGeom prst="rect">
            <a:avLst/>
          </a:prstGeom>
        </p:spPr>
      </p:pic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143203E2-80F5-CE49-F4BB-4BF1603751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7753651"/>
              </p:ext>
            </p:extLst>
          </p:nvPr>
        </p:nvGraphicFramePr>
        <p:xfrm>
          <a:off x="13180740" y="2765502"/>
          <a:ext cx="10816683" cy="8675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77376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>
            <a:extLst>
              <a:ext uri="{FF2B5EF4-FFF2-40B4-BE49-F238E27FC236}">
                <a16:creationId xmlns:a16="http://schemas.microsoft.com/office/drawing/2014/main" id="{9BF574D4-A4ED-E252-9445-E1AF91C63472}"/>
              </a:ext>
            </a:extLst>
          </p:cNvPr>
          <p:cNvSpPr txBox="1"/>
          <p:nvPr/>
        </p:nvSpPr>
        <p:spPr>
          <a:xfrm>
            <a:off x="761998" y="808940"/>
            <a:ext cx="224595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spc="600" dirty="0">
                <a:solidFill>
                  <a:schemeClr val="bg1"/>
                </a:solidFill>
                <a:latin typeface="Montserrat" charset="0"/>
              </a:rPr>
              <a:t>NEJČASTĚJŠÍMI TERČI ÚTOČNÍKŮ JSOU LIDÉ VE VĚKU 36 – 44 LET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F495588-7E1E-946B-AB6F-3394C797D4ED}"/>
              </a:ext>
            </a:extLst>
          </p:cNvPr>
          <p:cNvSpPr txBox="1"/>
          <p:nvPr/>
        </p:nvSpPr>
        <p:spPr>
          <a:xfrm>
            <a:off x="16189748" y="6342999"/>
            <a:ext cx="6601522" cy="6300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4000" spc="1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vzdělání středoškolské</a:t>
            </a:r>
            <a:endParaRPr lang="cs-CZ" sz="4000" spc="10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EBDBDA7B-BB56-90E6-C232-5A6B68D434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482" y="12198625"/>
            <a:ext cx="4155168" cy="1049180"/>
          </a:xfrm>
          <a:prstGeom prst="rect">
            <a:avLst/>
          </a:prstGeom>
        </p:spPr>
      </p:pic>
      <p:pic>
        <p:nvPicPr>
          <p:cNvPr id="4" name="Graphic 3" descr="Man with solid fill">
            <a:extLst>
              <a:ext uri="{FF2B5EF4-FFF2-40B4-BE49-F238E27FC236}">
                <a16:creationId xmlns:a16="http://schemas.microsoft.com/office/drawing/2014/main" id="{1923DF42-1A26-574D-75E3-FEFC13189F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57238" y="4324440"/>
            <a:ext cx="6694931" cy="6694931"/>
          </a:xfrm>
          <a:prstGeom prst="rect">
            <a:avLst/>
          </a:prstGeom>
        </p:spPr>
      </p:pic>
      <p:pic>
        <p:nvPicPr>
          <p:cNvPr id="6" name="Graphic 5" descr="Woman with solid fill">
            <a:extLst>
              <a:ext uri="{FF2B5EF4-FFF2-40B4-BE49-F238E27FC236}">
                <a16:creationId xmlns:a16="http://schemas.microsoft.com/office/drawing/2014/main" id="{0975C03A-855A-41C6-1A32-159CC759D1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77284" y="4324439"/>
            <a:ext cx="6694931" cy="6694931"/>
          </a:xfrm>
          <a:prstGeom prst="rect">
            <a:avLst/>
          </a:prstGeom>
        </p:spPr>
      </p:pic>
      <p:pic>
        <p:nvPicPr>
          <p:cNvPr id="10" name="Graphic 9" descr="Graduation cap with solid fill">
            <a:extLst>
              <a:ext uri="{FF2B5EF4-FFF2-40B4-BE49-F238E27FC236}">
                <a16:creationId xmlns:a16="http://schemas.microsoft.com/office/drawing/2014/main" id="{70CBD765-25C5-8E79-DB26-5697FE10C8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272203" y="5848553"/>
            <a:ext cx="1823351" cy="1823351"/>
          </a:xfrm>
          <a:prstGeom prst="rect">
            <a:avLst/>
          </a:prstGeom>
        </p:spPr>
      </p:pic>
      <p:sp>
        <p:nvSpPr>
          <p:cNvPr id="13" name="TextovéPole 6">
            <a:extLst>
              <a:ext uri="{FF2B5EF4-FFF2-40B4-BE49-F238E27FC236}">
                <a16:creationId xmlns:a16="http://schemas.microsoft.com/office/drawing/2014/main" id="{E10AFC0C-9656-0362-64E7-C00168469854}"/>
              </a:ext>
            </a:extLst>
          </p:cNvPr>
          <p:cNvSpPr txBox="1"/>
          <p:nvPr/>
        </p:nvSpPr>
        <p:spPr>
          <a:xfrm>
            <a:off x="16084580" y="4155496"/>
            <a:ext cx="8524664" cy="6300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4000" spc="1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ženy jsou častějším terčem, muži přicházejí o více peněz</a:t>
            </a:r>
            <a:endParaRPr lang="cs-CZ" sz="4000" spc="10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86B4A16-F216-80C0-1AE0-E4143CCDBAF8}"/>
              </a:ext>
            </a:extLst>
          </p:cNvPr>
          <p:cNvGrpSpPr/>
          <p:nvPr/>
        </p:nvGrpSpPr>
        <p:grpSpPr>
          <a:xfrm>
            <a:off x="14225106" y="4107477"/>
            <a:ext cx="1823351" cy="1638763"/>
            <a:chOff x="8310202" y="9505044"/>
            <a:chExt cx="1823351" cy="1638763"/>
          </a:xfrm>
        </p:grpSpPr>
        <p:pic>
          <p:nvPicPr>
            <p:cNvPr id="12" name="Graphic 11" descr="Female with solid fill">
              <a:extLst>
                <a:ext uri="{FF2B5EF4-FFF2-40B4-BE49-F238E27FC236}">
                  <a16:creationId xmlns:a16="http://schemas.microsoft.com/office/drawing/2014/main" id="{3F80E609-6F0E-F39E-3DF5-654BCB1F7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310202" y="9855077"/>
              <a:ext cx="1288730" cy="1288730"/>
            </a:xfrm>
            <a:prstGeom prst="rect">
              <a:avLst/>
            </a:prstGeom>
          </p:spPr>
        </p:pic>
        <p:pic>
          <p:nvPicPr>
            <p:cNvPr id="18" name="Graphic 17" descr="Male with solid fill">
              <a:extLst>
                <a:ext uri="{FF2B5EF4-FFF2-40B4-BE49-F238E27FC236}">
                  <a16:creationId xmlns:a16="http://schemas.microsoft.com/office/drawing/2014/main" id="{EA05ABD7-FEBF-39C9-96A7-7110808C2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844824" y="9505044"/>
              <a:ext cx="1288729" cy="1288729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6EEDC89-2C36-1BEE-66C8-D3C3FEDC0274}"/>
              </a:ext>
            </a:extLst>
          </p:cNvPr>
          <p:cNvGrpSpPr/>
          <p:nvPr/>
        </p:nvGrpSpPr>
        <p:grpSpPr>
          <a:xfrm>
            <a:off x="14272203" y="7774217"/>
            <a:ext cx="1917545" cy="1823351"/>
            <a:chOff x="5834639" y="11811539"/>
            <a:chExt cx="1823351" cy="1823351"/>
          </a:xfrm>
        </p:grpSpPr>
        <p:pic>
          <p:nvPicPr>
            <p:cNvPr id="26" name="Graphic 25" descr="Refresh outline">
              <a:extLst>
                <a:ext uri="{FF2B5EF4-FFF2-40B4-BE49-F238E27FC236}">
                  <a16:creationId xmlns:a16="http://schemas.microsoft.com/office/drawing/2014/main" id="{A0B1EC00-5848-9532-2B08-F6F26512A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834639" y="11811539"/>
              <a:ext cx="1823351" cy="182335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6BA8588-B531-A209-E866-83D0BD5DB23E}"/>
                </a:ext>
              </a:extLst>
            </p:cNvPr>
            <p:cNvSpPr txBox="1"/>
            <p:nvPr/>
          </p:nvSpPr>
          <p:spPr>
            <a:xfrm>
              <a:off x="6262944" y="12455102"/>
              <a:ext cx="9667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chemeClr val="bg1"/>
                  </a:solidFill>
                </a:rPr>
                <a:t>AGE</a:t>
              </a:r>
            </a:p>
          </p:txBody>
        </p:sp>
      </p:grpSp>
      <p:sp>
        <p:nvSpPr>
          <p:cNvPr id="29" name="TextovéPole 6">
            <a:extLst>
              <a:ext uri="{FF2B5EF4-FFF2-40B4-BE49-F238E27FC236}">
                <a16:creationId xmlns:a16="http://schemas.microsoft.com/office/drawing/2014/main" id="{DF7BFA50-9828-1A82-D406-F4466F7558BA}"/>
              </a:ext>
            </a:extLst>
          </p:cNvPr>
          <p:cNvSpPr txBox="1"/>
          <p:nvPr/>
        </p:nvSpPr>
        <p:spPr>
          <a:xfrm>
            <a:off x="16189748" y="8370844"/>
            <a:ext cx="6601522" cy="6300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4000" spc="1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věk 36 – 44 let</a:t>
            </a:r>
            <a:endParaRPr lang="cs-CZ" sz="4000" spc="10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33" name="Graphic 32" descr="City with solid fill">
            <a:extLst>
              <a:ext uri="{FF2B5EF4-FFF2-40B4-BE49-F238E27FC236}">
                <a16:creationId xmlns:a16="http://schemas.microsoft.com/office/drawing/2014/main" id="{231D43CA-7C58-7385-8EF8-AEC6A007ED0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320796" y="9699881"/>
            <a:ext cx="1624440" cy="1624440"/>
          </a:xfrm>
          <a:prstGeom prst="rect">
            <a:avLst/>
          </a:prstGeom>
        </p:spPr>
      </p:pic>
      <p:sp>
        <p:nvSpPr>
          <p:cNvPr id="34" name="TextovéPole 6">
            <a:extLst>
              <a:ext uri="{FF2B5EF4-FFF2-40B4-BE49-F238E27FC236}">
                <a16:creationId xmlns:a16="http://schemas.microsoft.com/office/drawing/2014/main" id="{DC228A9F-BEC7-A43B-830B-BD929F6EDBEF}"/>
              </a:ext>
            </a:extLst>
          </p:cNvPr>
          <p:cNvSpPr txBox="1"/>
          <p:nvPr/>
        </p:nvSpPr>
        <p:spPr>
          <a:xfrm>
            <a:off x="16189748" y="10194194"/>
            <a:ext cx="6601522" cy="6300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4000" spc="1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Praha, Středočeský kraj</a:t>
            </a:r>
            <a:endParaRPr lang="cs-CZ" sz="4000" spc="10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6" name="Obdélník: se zakulacenými rohy 3">
            <a:extLst>
              <a:ext uri="{FF2B5EF4-FFF2-40B4-BE49-F238E27FC236}">
                <a16:creationId xmlns:a16="http://schemas.microsoft.com/office/drawing/2014/main" id="{0FD7278E-C7F7-FFB1-E01C-4B9714AC1C62}"/>
              </a:ext>
            </a:extLst>
          </p:cNvPr>
          <p:cNvSpPr/>
          <p:nvPr/>
        </p:nvSpPr>
        <p:spPr>
          <a:xfrm>
            <a:off x="521273" y="3427717"/>
            <a:ext cx="5748452" cy="3936978"/>
          </a:xfrm>
          <a:prstGeom prst="roundRect">
            <a:avLst/>
          </a:prstGeom>
          <a:solidFill>
            <a:schemeClr val="accent1">
              <a:alpha val="58824"/>
            </a:schemeClr>
          </a:solidFill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200" b="1" dirty="0">
                <a:latin typeface="+mj-lt"/>
              </a:rPr>
              <a:t>15 000 000</a:t>
            </a:r>
          </a:p>
          <a:p>
            <a:pPr algn="ctr"/>
            <a:r>
              <a:rPr lang="cs-CZ" sz="2800" dirty="0">
                <a:latin typeface="+mj-lt"/>
              </a:rPr>
              <a:t>Nejvyšší škoda na klienta za historii sledování kyberpodvodů</a:t>
            </a:r>
          </a:p>
        </p:txBody>
      </p:sp>
      <p:sp>
        <p:nvSpPr>
          <p:cNvPr id="38" name="Obdélník: se zakulacenými rohy 3">
            <a:extLst>
              <a:ext uri="{FF2B5EF4-FFF2-40B4-BE49-F238E27FC236}">
                <a16:creationId xmlns:a16="http://schemas.microsoft.com/office/drawing/2014/main" id="{3EA0EED3-B201-FC9A-B40A-4BA997EFD90B}"/>
              </a:ext>
            </a:extLst>
          </p:cNvPr>
          <p:cNvSpPr/>
          <p:nvPr/>
        </p:nvSpPr>
        <p:spPr>
          <a:xfrm>
            <a:off x="521273" y="7731392"/>
            <a:ext cx="5748452" cy="3936978"/>
          </a:xfrm>
          <a:prstGeom prst="roundRect">
            <a:avLst/>
          </a:prstGeom>
          <a:solidFill>
            <a:schemeClr val="accent1">
              <a:alpha val="58824"/>
            </a:schemeClr>
          </a:solidFill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200" b="1" dirty="0">
                <a:latin typeface="+mj-lt"/>
              </a:rPr>
              <a:t>13 000 000</a:t>
            </a:r>
          </a:p>
          <a:p>
            <a:pPr algn="ctr"/>
            <a:r>
              <a:rPr lang="cs-CZ" sz="2800" dirty="0">
                <a:latin typeface="+mj-lt"/>
              </a:rPr>
              <a:t>Nejvyšší zachráněná částka  na klienta za historii sledování kyberpodvodů</a:t>
            </a:r>
          </a:p>
        </p:txBody>
      </p:sp>
    </p:spTree>
    <p:extLst>
      <p:ext uri="{BB962C8B-B14F-4D97-AF65-F5344CB8AC3E}">
        <p14:creationId xmlns:p14="http://schemas.microsoft.com/office/powerpoint/2010/main" val="1289243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Vlastní 21">
      <a:dk1>
        <a:srgbClr val="151426"/>
      </a:dk1>
      <a:lt1>
        <a:srgbClr val="FFFFFF"/>
      </a:lt1>
      <a:dk2>
        <a:srgbClr val="1D1C40"/>
      </a:dk2>
      <a:lt2>
        <a:srgbClr val="151426"/>
      </a:lt2>
      <a:accent1>
        <a:srgbClr val="F22ED2"/>
      </a:accent1>
      <a:accent2>
        <a:srgbClr val="F26BDC"/>
      </a:accent2>
      <a:accent3>
        <a:srgbClr val="1D1C40"/>
      </a:accent3>
      <a:accent4>
        <a:srgbClr val="BF9B6F"/>
      </a:accent4>
      <a:accent5>
        <a:srgbClr val="F22ED2"/>
      </a:accent5>
      <a:accent6>
        <a:srgbClr val="151426"/>
      </a:accent6>
      <a:hlink>
        <a:srgbClr val="BF9B6F"/>
      </a:hlink>
      <a:folHlink>
        <a:srgbClr val="F22ED2"/>
      </a:folHlink>
    </a:clrScheme>
    <a:fontScheme name="Vlastní 2">
      <a:majorFont>
        <a:latin typeface="Montserrat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107263</TotalTime>
  <Words>1074</Words>
  <Application>Microsoft Office PowerPoint</Application>
  <PresentationFormat>Vlastní</PresentationFormat>
  <Paragraphs>113</Paragraphs>
  <Slides>16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7" baseType="lpstr">
      <vt:lpstr>Arial</vt:lpstr>
      <vt:lpstr>Axiforma Black</vt:lpstr>
      <vt:lpstr>Calibri</vt:lpstr>
      <vt:lpstr>Lato Light</vt:lpstr>
      <vt:lpstr>Metropolis</vt:lpstr>
      <vt:lpstr>Montserrat</vt:lpstr>
      <vt:lpstr>Montserrat Light</vt:lpstr>
      <vt:lpstr>Montserrat SemiBold</vt:lpstr>
      <vt:lpstr>Roboto Light</vt:lpstr>
      <vt:lpstr>Symbol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DELL</dc:creator>
  <cp:keywords/>
  <dc:description/>
  <cp:lastModifiedBy>Šalša, Radek (ČBA)</cp:lastModifiedBy>
  <cp:revision>15828</cp:revision>
  <dcterms:created xsi:type="dcterms:W3CDTF">2014-11-12T21:47:38Z</dcterms:created>
  <dcterms:modified xsi:type="dcterms:W3CDTF">2024-01-27T20:08:09Z</dcterms:modified>
  <cp:category/>
</cp:coreProperties>
</file>