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89" r:id="rId4"/>
    <p:sldId id="307" r:id="rId5"/>
    <p:sldId id="304" r:id="rId6"/>
    <p:sldId id="302" r:id="rId7"/>
    <p:sldId id="291" r:id="rId8"/>
    <p:sldId id="301" r:id="rId9"/>
    <p:sldId id="285" r:id="rId10"/>
    <p:sldId id="305" r:id="rId11"/>
    <p:sldId id="306" r:id="rId12"/>
    <p:sldId id="303" r:id="rId13"/>
    <p:sldId id="290" r:id="rId14"/>
    <p:sldId id="293" r:id="rId15"/>
    <p:sldId id="292" r:id="rId16"/>
    <p:sldId id="294" r:id="rId17"/>
    <p:sldId id="296" r:id="rId18"/>
    <p:sldId id="298" r:id="rId19"/>
    <p:sldId id="286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333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orient="horz" pos="3543" userDrawn="1">
          <p15:clr>
            <a:srgbClr val="A4A3A4"/>
          </p15:clr>
        </p15:guide>
        <p15:guide id="8" pos="7469" userDrawn="1">
          <p15:clr>
            <a:srgbClr val="A4A3A4"/>
          </p15:clr>
        </p15:guide>
        <p15:guide id="12" pos="347" userDrawn="1">
          <p15:clr>
            <a:srgbClr val="A4A3A4"/>
          </p15:clr>
        </p15:guide>
        <p15:guide id="13" pos="2683" userDrawn="1">
          <p15:clr>
            <a:srgbClr val="A4A3A4"/>
          </p15:clr>
        </p15:guide>
        <p15:guide id="14" pos="4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36D"/>
    <a:srgbClr val="1F576B"/>
    <a:srgbClr val="006D72"/>
    <a:srgbClr val="0B4658"/>
    <a:srgbClr val="007E78"/>
    <a:srgbClr val="00B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4CE14-0390-43BF-B7CB-16C2BF10F70B}" v="1" dt="2023-11-14T07:42:13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pos="7333"/>
        <p:guide pos="211"/>
        <p:guide orient="horz" pos="3543"/>
        <p:guide pos="7469"/>
        <p:guide pos="347"/>
        <p:guide pos="2683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7CE05-903E-3BD5-99AC-4E092BA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D5ACF4-4F65-3ECC-EDC8-20C3C9EA9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3F8E9-8323-6A80-16B6-0A622B66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1D00D1-2FA9-C01B-7DF5-A9ABB230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341632-05E9-EC74-5092-114E1D9F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01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EAA1B-413E-EEF0-6D5F-14FE4DAE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BB295E-FF1C-BFF5-D01E-A58B034C9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6BB53-6346-E71D-381C-F69575DA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4B3775-7A94-D9A0-B8D0-24EB69F9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9BF44-CD1C-7A81-FEDF-2E170F75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3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C72EA3C-DE04-27AC-510B-3A6E4B690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D9D588-4FFF-584D-3CCF-1CD771B6B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A12D95-F020-1C0C-F19A-3CD3B915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9C9FD6-DB06-0263-9638-8616C060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7062CE-59A1-869D-2F1A-36DD8277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70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3DC5E-A3C2-5A7D-EA64-BA756620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01341-C76B-58AA-4FF0-AB231940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A59C4-7B46-3DBE-C142-FAE2FC57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D6B7EA-C3BF-EDB5-C666-A8B3CA31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D1CCDA-793A-40FE-C6C7-36346816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50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5EF4E-2E7A-9869-52A6-63DE1E46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F47F79-4BD6-7638-2B79-FCE972270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AA091C-8564-1E72-DAA0-B2F97F89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0FC0A9-1594-CC39-28D8-8E50240A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EF7FD7-C07E-6E1B-4733-D00F512E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20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E77F2-EC39-F121-CBDD-3E770C4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19D3CE-EC56-4106-88BA-B4482EE50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EDAF42-FFAE-3492-F27B-FED0F0CAA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76A2AB-8DA5-34D8-740B-85500AF4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07EFDD-5657-147E-2952-AB73BAF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54559C-12AF-2A28-D968-D2D1F9DF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3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1263D-1E07-7949-83A8-396A2632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009A79-64C0-CAAD-FA79-CF4C4EE9A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F6295A-9021-5846-124D-BAD74B688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1174D4-29F5-4977-1DB4-A0E65AA89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D6280A-EBD6-21C4-0C4E-B7C2634D4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5619F8-4680-5938-9778-7C51B51E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072174-4251-52DA-A31F-61932751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7B980C-864B-FB17-2B76-A273ABEB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54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1AA26-BD96-7E3F-350D-E1CA45F7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EFD160-366B-BE89-1A02-486A1578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A87B1B-227D-0C53-6372-6570508E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8F4819-4399-C025-6E2A-6634D459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47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E8BAC0-2888-44D5-1303-DDED5698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1DECF2-4F1F-02D0-B627-FFB79D4D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802252-AE16-4085-BA5D-70491027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63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772ED-8265-7C5A-5628-2218EE9B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0D3AD-FCA2-FA05-C088-9D4D3D6D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D8B396-BF48-D619-D166-4DE398752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D868CB-A443-B2CE-936A-967B3393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2976AA-4503-A450-0A3D-F23A8DC1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47E376-47F4-D32A-7A6D-575CFF5F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65CAD-40F0-E009-26E4-D7869EDE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BFD9D5-05ED-3081-9538-FB34FF92F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4D2C2B-DBB7-66F8-5D3D-C2D370491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309037-4EFA-FF8B-8C42-B9971BA5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0C3E23-3642-191F-93F1-E56EB910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A9E7B2-2ACB-FA85-363B-1F83C7A9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2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43449B-AFD1-7899-97DF-136FCB62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AD7E0F-D792-F19A-D0D4-48641872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7F08E4-A512-B072-F593-867D54991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5E7E-DE50-4D10-A961-449458742E21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1C060-F8D6-68B4-A136-96572FB38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529D45-C98C-C6DA-8A0A-8922C615C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4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osoba, Mobilní telefon, Lidská tvář, úsměv&#10;&#10;Popis byl vytvořen automaticky">
            <a:extLst>
              <a:ext uri="{FF2B5EF4-FFF2-40B4-BE49-F238E27FC236}">
                <a16:creationId xmlns:a16="http://schemas.microsoft.com/office/drawing/2014/main" id="{4042358E-6497-0369-70CB-8B6700547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31197"/>
          <a:stretch/>
        </p:blipFill>
        <p:spPr>
          <a:xfrm>
            <a:off x="5785504" y="0"/>
            <a:ext cx="6406496" cy="68580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4715969-CB9B-63FD-E191-93DED3D61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0" y="757298"/>
            <a:ext cx="2532893" cy="89001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0B6C89EA-DCBB-7E94-3C41-591A131FC9A3}"/>
              </a:ext>
            </a:extLst>
          </p:cNvPr>
          <p:cNvSpPr txBox="1">
            <a:spLocks/>
          </p:cNvSpPr>
          <p:nvPr/>
        </p:nvSpPr>
        <p:spPr>
          <a:xfrm>
            <a:off x="506480" y="4060599"/>
            <a:ext cx="6724743" cy="7367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cs-CZ"/>
            </a:defPPr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b="0" i="0" spc="3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88000" indent="-2880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i="0" spc="60" baseline="0">
                <a:latin typeface="Arial" panose="020B0604020202020204" pitchFamily="34" charset="0"/>
              </a:defRPr>
            </a:lvl2pPr>
            <a:lvl3pPr marL="576000" indent="-288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spc="60" baseline="0">
                <a:latin typeface="Arial" panose="020B0604020202020204" pitchFamily="34" charset="0"/>
              </a:defRPr>
            </a:lvl3pPr>
            <a:lvl4pPr marL="864000" indent="-288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spc="60" baseline="0">
                <a:latin typeface="Arial" panose="020B0604020202020204" pitchFamily="34" charset="0"/>
              </a:defRPr>
            </a:lvl4pPr>
            <a:lvl5pPr marL="1152000" indent="-288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spc="60" baseline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cs-CZ" sz="1985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935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FE86D06-9B47-5930-B0CE-AE72EACB2B2A}"/>
              </a:ext>
            </a:extLst>
          </p:cNvPr>
          <p:cNvCxnSpPr>
            <a:cxnSpLocks/>
          </p:cNvCxnSpPr>
          <p:nvPr/>
        </p:nvCxnSpPr>
        <p:spPr>
          <a:xfrm>
            <a:off x="9708879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534763B-9F6B-F6DE-B7A3-A1374B8EE184}"/>
              </a:ext>
            </a:extLst>
          </p:cNvPr>
          <p:cNvCxnSpPr>
            <a:cxnSpLocks/>
          </p:cNvCxnSpPr>
          <p:nvPr/>
        </p:nvCxnSpPr>
        <p:spPr>
          <a:xfrm>
            <a:off x="7550349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9DA4E9E-1699-764F-FA4D-777F136953DC}"/>
              </a:ext>
            </a:extLst>
          </p:cNvPr>
          <p:cNvCxnSpPr>
            <a:cxnSpLocks/>
          </p:cNvCxnSpPr>
          <p:nvPr/>
        </p:nvCxnSpPr>
        <p:spPr>
          <a:xfrm>
            <a:off x="6110118" y="451398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6FF5AC9-5DC2-595D-533A-1780D47C32A3}"/>
              </a:ext>
            </a:extLst>
          </p:cNvPr>
          <p:cNvCxnSpPr>
            <a:cxnSpLocks/>
          </p:cNvCxnSpPr>
          <p:nvPr/>
        </p:nvCxnSpPr>
        <p:spPr>
          <a:xfrm>
            <a:off x="684008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DB02A355-2E30-7288-4EF3-F668FD010464}"/>
              </a:ext>
            </a:extLst>
          </p:cNvPr>
          <p:cNvSpPr txBox="1">
            <a:spLocks/>
          </p:cNvSpPr>
          <p:nvPr/>
        </p:nvSpPr>
        <p:spPr>
          <a:xfrm>
            <a:off x="556814" y="5917220"/>
            <a:ext cx="686594" cy="625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b="1" i="0" kern="1200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i="0" kern="1200" spc="6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kern="1200" spc="6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kern="1200" spc="6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kern="1200" spc="6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b="0" dirty="0"/>
              <a:t>2023</a:t>
            </a:r>
            <a:endParaRPr lang="en-US" b="0" dirty="0"/>
          </a:p>
        </p:txBody>
      </p:sp>
      <p:sp>
        <p:nvSpPr>
          <p:cNvPr id="18" name="Nadpis 2">
            <a:extLst>
              <a:ext uri="{FF2B5EF4-FFF2-40B4-BE49-F238E27FC236}">
                <a16:creationId xmlns:a16="http://schemas.microsoft.com/office/drawing/2014/main" id="{75C432B2-9737-E502-1959-68D09BF1ACB7}"/>
              </a:ext>
            </a:extLst>
          </p:cNvPr>
          <p:cNvSpPr txBox="1">
            <a:spLocks/>
          </p:cNvSpPr>
          <p:nvPr/>
        </p:nvSpPr>
        <p:spPr>
          <a:xfrm>
            <a:off x="434989" y="4801332"/>
            <a:ext cx="5630251" cy="518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PLATBY NA KONTAKT</a:t>
            </a:r>
          </a:p>
        </p:txBody>
      </p:sp>
    </p:spTree>
    <p:extLst>
      <p:ext uri="{BB962C8B-B14F-4D97-AF65-F5344CB8AC3E}">
        <p14:creationId xmlns:p14="http://schemas.microsoft.com/office/powerpoint/2010/main" val="173941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ČÁSTKA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9DBE3E-3A83-0773-4FB0-25B42CCF2AF1}"/>
              </a:ext>
            </a:extLst>
          </p:cNvPr>
          <p:cNvSpPr txBox="1"/>
          <p:nvPr/>
        </p:nvSpPr>
        <p:spPr>
          <a:xfrm>
            <a:off x="414461" y="2455706"/>
            <a:ext cx="113630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i="0" dirty="0">
                <a:solidFill>
                  <a:srgbClr val="A9936D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5 000,-</a:t>
            </a:r>
          </a:p>
          <a:p>
            <a:pPr algn="ctr"/>
            <a:b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4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částka je omezená </a:t>
            </a: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kvůli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 bezpečnosti</a:t>
            </a:r>
          </a:p>
          <a:p>
            <a:pPr algn="just"/>
            <a:endParaRPr lang="cs-CZ" sz="2400" b="0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AE32C559-A251-1A7D-DA7E-5DBBD2F0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ČÁSTKA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9DBE3E-3A83-0773-4FB0-25B42CCF2AF1}"/>
              </a:ext>
            </a:extLst>
          </p:cNvPr>
          <p:cNvSpPr txBox="1"/>
          <p:nvPr/>
        </p:nvSpPr>
        <p:spPr>
          <a:xfrm>
            <a:off x="414461" y="2455706"/>
            <a:ext cx="113630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rgbClr val="A9936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</a:t>
            </a:r>
            <a:r>
              <a:rPr lang="cs-CZ" sz="4000" b="1" i="0" dirty="0">
                <a:solidFill>
                  <a:srgbClr val="A9936D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 ,-</a:t>
            </a:r>
          </a:p>
          <a:p>
            <a:pPr algn="ctr"/>
            <a:b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Platby na kontakt mají i spodní limit</a:t>
            </a:r>
            <a:endParaRPr lang="cs-CZ" sz="2400" b="0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just"/>
            <a:endParaRPr lang="cs-CZ" sz="2400" b="0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AE32C559-A251-1A7D-DA7E-5DBBD2F0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751736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transakcí do 5 000 Kč </a:t>
            </a:r>
            <a:r>
              <a:rPr lang="cs-CZ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 měsíc, průměr v %)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DC66E2C-08D2-9AA5-F1BD-3F543CE2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D4B8E20-F7C1-ECAC-5ED1-BFF0D894F6F0}"/>
              </a:ext>
            </a:extLst>
          </p:cNvPr>
          <p:cNvSpPr txBox="1"/>
          <p:nvPr/>
        </p:nvSpPr>
        <p:spPr>
          <a:xfrm>
            <a:off x="4832252" y="1792387"/>
            <a:ext cx="13981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A9936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68 %</a:t>
            </a:r>
            <a:endParaRPr lang="cs-CZ" sz="4000" b="1" i="0" dirty="0">
              <a:solidFill>
                <a:srgbClr val="A9936D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8AC0E428-AFB9-D125-941D-3787395F811D}"/>
              </a:ext>
            </a:extLst>
          </p:cNvPr>
          <p:cNvSpPr txBox="1">
            <a:spLocks/>
          </p:cNvSpPr>
          <p:nvPr/>
        </p:nvSpPr>
        <p:spPr>
          <a:xfrm>
            <a:off x="395537" y="3559730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Růst počtu klientů využívajících mobilní bankovnictví </a:t>
            </a:r>
            <a:r>
              <a:rPr lang="cs-CZ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 – 1H 2023, průměr v %)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2B6226-5464-EFCD-ED7C-E530BCFFD942}"/>
              </a:ext>
            </a:extLst>
          </p:cNvPr>
          <p:cNvSpPr txBox="1"/>
          <p:nvPr/>
        </p:nvSpPr>
        <p:spPr>
          <a:xfrm>
            <a:off x="4832252" y="4543750"/>
            <a:ext cx="14590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A9936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110 %</a:t>
            </a:r>
            <a:endParaRPr lang="cs-CZ" sz="4000" b="1" i="0" dirty="0">
              <a:solidFill>
                <a:srgbClr val="A9936D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28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2FE2D3C-E4AC-9AC6-66E5-DAC22CABA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76561D4-E249-EF1A-356A-FC2A992B6E90}"/>
              </a:ext>
            </a:extLst>
          </p:cNvPr>
          <p:cNvSpPr txBox="1"/>
          <p:nvPr/>
        </p:nvSpPr>
        <p:spPr>
          <a:xfrm>
            <a:off x="579812" y="1244651"/>
            <a:ext cx="10418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Stalo se vám někdy, že jste při zasílání peněz z účtu na účet uvedli špatně číslo účtu příjemce?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8BDD0E-5ECA-5449-DA28-14A567216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57" y="2303633"/>
            <a:ext cx="8864135" cy="27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0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2FE2D3C-E4AC-9AC6-66E5-DAC22CABA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76561D4-E249-EF1A-356A-FC2A992B6E90}"/>
              </a:ext>
            </a:extLst>
          </p:cNvPr>
          <p:cNvSpPr txBox="1"/>
          <p:nvPr/>
        </p:nvSpPr>
        <p:spPr>
          <a:xfrm>
            <a:off x="579812" y="1244651"/>
            <a:ext cx="10418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Představte si, že byste mohli peníze z účtu na účet posílat i jiným způsobem, než zadávat číslo účtu příjemce. Využili byste například možnost při platbách zadat mobilní číslo příjemce?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337146C-188B-6D61-F29A-AD0EFAA1A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57" y="2303632"/>
            <a:ext cx="8945057" cy="27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2FE2D3C-E4AC-9AC6-66E5-DAC22CABA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76561D4-E249-EF1A-356A-FC2A992B6E90}"/>
              </a:ext>
            </a:extLst>
          </p:cNvPr>
          <p:cNvSpPr txBox="1"/>
          <p:nvPr/>
        </p:nvSpPr>
        <p:spPr>
          <a:xfrm>
            <a:off x="579812" y="1244651"/>
            <a:ext cx="10418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Jak velké částky byste byli ochotni na telefonní číslo posílat?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C68CA6-D97B-2568-888F-FEF334FA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57" y="2018406"/>
            <a:ext cx="8994615" cy="27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4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2FE2D3C-E4AC-9AC6-66E5-DAC22CABA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76561D4-E249-EF1A-356A-FC2A992B6E90}"/>
              </a:ext>
            </a:extLst>
          </p:cNvPr>
          <p:cNvSpPr txBox="1"/>
          <p:nvPr/>
        </p:nvSpPr>
        <p:spPr>
          <a:xfrm>
            <a:off x="579812" y="1244651"/>
            <a:ext cx="10418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Pokud byste mohli peníze z účtu na účet posílat pomocí mobilního čísla, tak?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03D71C-2E22-06CA-250C-C6EE583B7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57" y="2018405"/>
            <a:ext cx="8994616" cy="28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9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4715969-CB9B-63FD-E191-93DED3D6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0" y="757298"/>
            <a:ext cx="2532893" cy="89001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7912542" y="4909548"/>
            <a:ext cx="3184547" cy="14363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>
                <a:solidFill>
                  <a:schemeClr val="bg1"/>
                </a:solidFill>
                <a:latin typeface="+mn-lt"/>
              </a:rPr>
              <a:t>radek.salsa@cbaonline.cz</a:t>
            </a:r>
            <a:br>
              <a:rPr lang="cs-CZ" sz="1800" dirty="0">
                <a:solidFill>
                  <a:schemeClr val="bg1"/>
                </a:solidFill>
                <a:latin typeface="+mn-lt"/>
              </a:rPr>
            </a:br>
            <a:endParaRPr lang="cs-CZ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cs-CZ" sz="1800" dirty="0">
                <a:solidFill>
                  <a:schemeClr val="bg1"/>
                </a:solidFill>
                <a:latin typeface="+mn-lt"/>
              </a:rPr>
              <a:t>+ 420 731 494 128</a:t>
            </a:r>
          </a:p>
          <a:p>
            <a:pPr algn="l"/>
            <a:endParaRPr lang="cs-CZ" sz="12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cs-CZ" sz="1800" dirty="0">
                <a:solidFill>
                  <a:schemeClr val="bg1"/>
                </a:solidFill>
                <a:latin typeface="+mn-lt"/>
              </a:rPr>
              <a:t>www.cbaonline.cz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935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534763B-9F6B-F6DE-B7A3-A1374B8EE184}"/>
              </a:ext>
            </a:extLst>
          </p:cNvPr>
          <p:cNvCxnSpPr>
            <a:cxnSpLocks/>
          </p:cNvCxnSpPr>
          <p:nvPr/>
        </p:nvCxnSpPr>
        <p:spPr>
          <a:xfrm>
            <a:off x="7550349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9DA4E9E-1699-764F-FA4D-777F136953DC}"/>
              </a:ext>
            </a:extLst>
          </p:cNvPr>
          <p:cNvCxnSpPr>
            <a:cxnSpLocks/>
          </p:cNvCxnSpPr>
          <p:nvPr/>
        </p:nvCxnSpPr>
        <p:spPr>
          <a:xfrm>
            <a:off x="6110118" y="451398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6FF5AC9-5DC2-595D-533A-1780D47C32A3}"/>
              </a:ext>
            </a:extLst>
          </p:cNvPr>
          <p:cNvCxnSpPr>
            <a:cxnSpLocks/>
          </p:cNvCxnSpPr>
          <p:nvPr/>
        </p:nvCxnSpPr>
        <p:spPr>
          <a:xfrm>
            <a:off x="684008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rafický objekt 14" descr="Sluchátko se souvislou výplní">
            <a:extLst>
              <a:ext uri="{FF2B5EF4-FFF2-40B4-BE49-F238E27FC236}">
                <a16:creationId xmlns:a16="http://schemas.microsoft.com/office/drawing/2014/main" id="{A4C4BA58-7357-BA4D-632C-A7D573A46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7033" y="5620552"/>
            <a:ext cx="236402" cy="236402"/>
          </a:xfrm>
          <a:prstGeom prst="rect">
            <a:avLst/>
          </a:prstGeom>
        </p:spPr>
      </p:pic>
      <p:pic>
        <p:nvPicPr>
          <p:cNvPr id="17" name="Grafický objekt 16" descr="@ se souvislou výplní">
            <a:extLst>
              <a:ext uri="{FF2B5EF4-FFF2-40B4-BE49-F238E27FC236}">
                <a16:creationId xmlns:a16="http://schemas.microsoft.com/office/drawing/2014/main" id="{AA1A3EE7-2EF5-10AC-678E-F1E12915D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7033" y="5136840"/>
            <a:ext cx="236402" cy="236402"/>
          </a:xfrm>
          <a:prstGeom prst="rect">
            <a:avLst/>
          </a:prstGeom>
        </p:spPr>
      </p:pic>
      <p:pic>
        <p:nvPicPr>
          <p:cNvPr id="19" name="Grafický objekt 18" descr="Internet se souvislou výplní">
            <a:extLst>
              <a:ext uri="{FF2B5EF4-FFF2-40B4-BE49-F238E27FC236}">
                <a16:creationId xmlns:a16="http://schemas.microsoft.com/office/drawing/2014/main" id="{E58F9936-2969-F116-F2F8-5539EAA3B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7033" y="6075657"/>
            <a:ext cx="262598" cy="262598"/>
          </a:xfrm>
          <a:prstGeom prst="rect">
            <a:avLst/>
          </a:prstGeom>
        </p:spPr>
      </p:pic>
      <p:sp>
        <p:nvSpPr>
          <p:cNvPr id="20" name="Nadpis 2">
            <a:extLst>
              <a:ext uri="{FF2B5EF4-FFF2-40B4-BE49-F238E27FC236}">
                <a16:creationId xmlns:a16="http://schemas.microsoft.com/office/drawing/2014/main" id="{A187B512-3015-E8ED-36C7-B3A867DFC2BF}"/>
              </a:ext>
            </a:extLst>
          </p:cNvPr>
          <p:cNvSpPr txBox="1">
            <a:spLocks/>
          </p:cNvSpPr>
          <p:nvPr/>
        </p:nvSpPr>
        <p:spPr>
          <a:xfrm>
            <a:off x="7592348" y="4473744"/>
            <a:ext cx="2532887" cy="487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>
                <a:solidFill>
                  <a:schemeClr val="bg1"/>
                </a:solidFill>
                <a:latin typeface="+mn-lt"/>
              </a:rPr>
              <a:t>Radek Šalša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60449A2-CC5B-2D62-90AD-AEF3FB89672A}"/>
              </a:ext>
            </a:extLst>
          </p:cNvPr>
          <p:cNvSpPr txBox="1"/>
          <p:nvPr/>
        </p:nvSpPr>
        <p:spPr>
          <a:xfrm>
            <a:off x="505162" y="3876772"/>
            <a:ext cx="406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spc="150" dirty="0">
                <a:solidFill>
                  <a:srgbClr val="A9936D"/>
                </a:solidFill>
                <a:ea typeface="+mj-ea"/>
                <a:cs typeface="+mj-cs"/>
              </a:rPr>
              <a:t>Děkujeme za pozornost</a:t>
            </a:r>
            <a:endParaRPr lang="cs-CZ" sz="2400" b="1" spc="150" dirty="0">
              <a:solidFill>
                <a:srgbClr val="A9936D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175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1039080-7D3E-7B36-7E55-B83FBBFA2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0" t="15452" r="23920" b="37453"/>
          <a:stretch/>
        </p:blipFill>
        <p:spPr>
          <a:xfrm>
            <a:off x="4813318" y="1125765"/>
            <a:ext cx="2158866" cy="252973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9DBE3E-3A83-0773-4FB0-25B42CCF2AF1}"/>
              </a:ext>
            </a:extLst>
          </p:cNvPr>
          <p:cNvSpPr txBox="1"/>
          <p:nvPr/>
        </p:nvSpPr>
        <p:spPr>
          <a:xfrm>
            <a:off x="4260308" y="3831862"/>
            <a:ext cx="344154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Monika Zahálková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výkonná ředitelka</a:t>
            </a:r>
          </a:p>
          <a:p>
            <a:pPr algn="ctr"/>
            <a:r>
              <a:rPr lang="cs-CZ" sz="16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Česká bankovní asociace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72F4DD4-AE0F-7A00-30AF-BB036BE9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2DAB80E-5E24-2525-8E10-02B3D733FD49}"/>
              </a:ext>
            </a:extLst>
          </p:cNvPr>
          <p:cNvSpPr txBox="1"/>
          <p:nvPr/>
        </p:nvSpPr>
        <p:spPr>
          <a:xfrm>
            <a:off x="868133" y="3823474"/>
            <a:ext cx="34415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Jan Schmidt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ředitel sekce řízení rizik</a:t>
            </a:r>
            <a:br>
              <a:rPr lang="cs-CZ" sz="16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16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podpory obchodů</a:t>
            </a:r>
          </a:p>
          <a:p>
            <a:pPr algn="ctr"/>
            <a:r>
              <a:rPr lang="cs-CZ" sz="16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Česká národní banka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07BC2EA-CD12-C7FD-87EE-C10956D0901D}"/>
              </a:ext>
            </a:extLst>
          </p:cNvPr>
          <p:cNvSpPr txBox="1"/>
          <p:nvPr/>
        </p:nvSpPr>
        <p:spPr>
          <a:xfrm>
            <a:off x="7832960" y="3831862"/>
            <a:ext cx="34415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Tomáš </a:t>
            </a:r>
            <a:r>
              <a:rPr lang="cs-CZ" sz="2000" b="1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Hládek</a:t>
            </a:r>
            <a:endParaRPr lang="cs-CZ" sz="2000" b="1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expert na platební styk</a:t>
            </a:r>
            <a:br>
              <a:rPr lang="cs-CZ" sz="16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16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peněžní oběh</a:t>
            </a:r>
          </a:p>
          <a:p>
            <a:pPr algn="ctr"/>
            <a:r>
              <a:rPr lang="cs-CZ" sz="16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Česká bankovní asociace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80C85F-9A0C-A572-9423-0F09DC810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82" t="3788" r="22282" b="31253"/>
          <a:stretch/>
        </p:blipFill>
        <p:spPr>
          <a:xfrm>
            <a:off x="8437358" y="1116765"/>
            <a:ext cx="2158866" cy="2529738"/>
          </a:xfrm>
          <a:prstGeom prst="rect">
            <a:avLst/>
          </a:prstGeom>
        </p:spPr>
      </p:pic>
      <p:pic>
        <p:nvPicPr>
          <p:cNvPr id="11" name="Obrázek 10" descr="Obsah obrázku osoba, Lidská tvář, oblečení, Formální oblečení&#10;&#10;Popis byl vytvořen automaticky">
            <a:extLst>
              <a:ext uri="{FF2B5EF4-FFF2-40B4-BE49-F238E27FC236}">
                <a16:creationId xmlns:a16="http://schemas.microsoft.com/office/drawing/2014/main" id="{524E46B8-05E4-F3A5-8A81-3B1C080D2E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3676" r="10769" b="29187"/>
          <a:stretch/>
        </p:blipFill>
        <p:spPr>
          <a:xfrm>
            <a:off x="1497042" y="1116765"/>
            <a:ext cx="2158867" cy="25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9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CF514AF-D8CE-A91B-18BA-C601B0B2FAA3}"/>
              </a:ext>
            </a:extLst>
          </p:cNvPr>
          <p:cNvSpPr txBox="1"/>
          <p:nvPr/>
        </p:nvSpPr>
        <p:spPr>
          <a:xfrm>
            <a:off x="4192349" y="1652631"/>
            <a:ext cx="7057285" cy="3498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5D38C1D7-4C3A-8323-7357-9DC0E8D7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68" y="4027994"/>
            <a:ext cx="2048453" cy="51813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PLATBY NA KONTAKT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C568FC6-97E7-7007-43A5-CC88830B7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B29DD19B-BEDA-1C98-B879-9B64C51ED4B4}"/>
              </a:ext>
            </a:extLst>
          </p:cNvPr>
          <p:cNvCxnSpPr>
            <a:cxnSpLocks/>
          </p:cNvCxnSpPr>
          <p:nvPr/>
        </p:nvCxnSpPr>
        <p:spPr>
          <a:xfrm>
            <a:off x="3944019" y="1882069"/>
            <a:ext cx="0" cy="309386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 descr="Obsah obrázku snímek obrazovky, Grafika, červená, grafický design&#10;&#10;Popis byl vytvořen automaticky">
            <a:extLst>
              <a:ext uri="{FF2B5EF4-FFF2-40B4-BE49-F238E27FC236}">
                <a16:creationId xmlns:a16="http://schemas.microsoft.com/office/drawing/2014/main" id="{48369998-A1A9-D461-F73F-F2500AAF5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00" y="2252239"/>
            <a:ext cx="2072835" cy="816780"/>
          </a:xfrm>
          <a:prstGeom prst="rect">
            <a:avLst/>
          </a:prstGeom>
        </p:spPr>
      </p:pic>
      <p:pic>
        <p:nvPicPr>
          <p:cNvPr id="6" name="Obrázek 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E715B847-7B98-F1B5-68CB-30A382272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37" y="1899549"/>
            <a:ext cx="2072835" cy="1430806"/>
          </a:xfrm>
          <a:prstGeom prst="rect">
            <a:avLst/>
          </a:prstGeom>
        </p:spPr>
      </p:pic>
      <p:pic>
        <p:nvPicPr>
          <p:cNvPr id="11" name="Obrázek 10" descr="Obsah obrázku text, Písmo, Elektricky modrá, logo&#10;&#10;Popis byl vytvořen automaticky">
            <a:extLst>
              <a:ext uri="{FF2B5EF4-FFF2-40B4-BE49-F238E27FC236}">
                <a16:creationId xmlns:a16="http://schemas.microsoft.com/office/drawing/2014/main" id="{3AE7CCFC-211E-62A7-30F2-A787E2EA0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82" y="3571660"/>
            <a:ext cx="2072835" cy="1430806"/>
          </a:xfrm>
          <a:prstGeom prst="rect">
            <a:avLst/>
          </a:prstGeom>
        </p:spPr>
      </p:pic>
      <p:pic>
        <p:nvPicPr>
          <p:cNvPr id="14" name="Obrázek 13" descr="Obsah obrázku Písmo, logo, Grafika, Elektricky modrá&#10;&#10;Popis byl vytvořen automaticky">
            <a:extLst>
              <a:ext uri="{FF2B5EF4-FFF2-40B4-BE49-F238E27FC236}">
                <a16:creationId xmlns:a16="http://schemas.microsoft.com/office/drawing/2014/main" id="{0C3D98CB-5547-6C8E-ABD6-E6A61ACF4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51" y="1899549"/>
            <a:ext cx="2072835" cy="1430806"/>
          </a:xfrm>
          <a:prstGeom prst="rect">
            <a:avLst/>
          </a:prstGeom>
        </p:spPr>
      </p:pic>
      <p:pic>
        <p:nvPicPr>
          <p:cNvPr id="18" name="Obrázek 17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2C6118E6-D279-798D-E7CB-6015EBCBA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50" y="3578680"/>
            <a:ext cx="2072835" cy="143080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8685F752-5B34-3581-B931-97B8DACA779C}"/>
              </a:ext>
            </a:extLst>
          </p:cNvPr>
          <p:cNvSpPr txBox="1"/>
          <p:nvPr/>
        </p:nvSpPr>
        <p:spPr>
          <a:xfrm>
            <a:off x="378759" y="3207705"/>
            <a:ext cx="3796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Zapojené banky</a:t>
            </a:r>
            <a:endParaRPr lang="cs-CZ" sz="2400" b="0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7610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PLATBY NA KONTAKT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C568FC6-97E7-7007-43A5-CC88830B7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787130E-CCDD-D3D9-4B75-A126C4107065}"/>
              </a:ext>
            </a:extLst>
          </p:cNvPr>
          <p:cNvSpPr txBox="1"/>
          <p:nvPr/>
        </p:nvSpPr>
        <p:spPr>
          <a:xfrm>
            <a:off x="6056850" y="1686187"/>
            <a:ext cx="2827091" cy="3498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Obrázek 8" descr="Obsah obrázku Písmo, bílé, logo, Grafika&#10;&#10;Popis byl vytvořen automaticky">
            <a:extLst>
              <a:ext uri="{FF2B5EF4-FFF2-40B4-BE49-F238E27FC236}">
                <a16:creationId xmlns:a16="http://schemas.microsoft.com/office/drawing/2014/main" id="{F95EED85-7009-9B30-E746-9B50DD3E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52" y="1868558"/>
            <a:ext cx="2114014" cy="145923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4FC55CE-8239-19B9-F960-BEF15F55CE29}"/>
              </a:ext>
            </a:extLst>
          </p:cNvPr>
          <p:cNvSpPr txBox="1"/>
          <p:nvPr/>
        </p:nvSpPr>
        <p:spPr>
          <a:xfrm>
            <a:off x="957600" y="3190927"/>
            <a:ext cx="5051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Banky zapojené v příštím roce</a:t>
            </a:r>
            <a:endParaRPr lang="cs-CZ" sz="2400" b="0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39E2209-CB66-31AB-81DC-CE54B1DACF7B}"/>
              </a:ext>
            </a:extLst>
          </p:cNvPr>
          <p:cNvCxnSpPr>
            <a:cxnSpLocks/>
          </p:cNvCxnSpPr>
          <p:nvPr/>
        </p:nvCxnSpPr>
        <p:spPr>
          <a:xfrm>
            <a:off x="5814766" y="1882069"/>
            <a:ext cx="0" cy="309386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ázek 13" descr="Obsah obrázku Písmo, logo, Grafika, bílé&#10;&#10;Popis byl vytvořen automaticky">
            <a:extLst>
              <a:ext uri="{FF2B5EF4-FFF2-40B4-BE49-F238E27FC236}">
                <a16:creationId xmlns:a16="http://schemas.microsoft.com/office/drawing/2014/main" id="{29D1CF0D-15B9-7BC6-9E88-6EDA7BD5A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51" y="3545124"/>
            <a:ext cx="2114014" cy="14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 ČNB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9DBE3E-3A83-0773-4FB0-25B42CCF2AF1}"/>
              </a:ext>
            </a:extLst>
          </p:cNvPr>
          <p:cNvSpPr txBox="1"/>
          <p:nvPr/>
        </p:nvSpPr>
        <p:spPr>
          <a:xfrm>
            <a:off x="414461" y="2455706"/>
            <a:ext cx="113630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lienti se prostřednictvím své banky musí </a:t>
            </a:r>
            <a:r>
              <a:rPr lang="cs-CZ" sz="24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aktivně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 do služby </a:t>
            </a:r>
          </a:p>
          <a:p>
            <a:pPr algn="ctr"/>
            <a:br>
              <a:rPr lang="cs-CZ" sz="24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400" b="1" i="0" dirty="0">
                <a:solidFill>
                  <a:srgbClr val="A9936D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Platby na kontakt </a:t>
            </a:r>
            <a:r>
              <a:rPr lang="cs-CZ" sz="24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přihlásit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</a:p>
          <a:p>
            <a:pPr algn="ctr"/>
            <a:br>
              <a:rPr lang="cs-CZ" sz="24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4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Registr spravuje Česká národní banka. 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72F4DD4-AE0F-7A00-30AF-BB036BE9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STATISTICKÉ ÚDAJE ČNB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72F4DD4-AE0F-7A00-30AF-BB036BE9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C234E5D-CD59-EA83-DD7B-85314A2C7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69"/>
          <a:stretch/>
        </p:blipFill>
        <p:spPr>
          <a:xfrm>
            <a:off x="3063304" y="1459235"/>
            <a:ext cx="7568119" cy="47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BUDOU PLATBY NA KONTAKT FUNGOVAT?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9DBE3E-3A83-0773-4FB0-25B42CCF2AF1}"/>
              </a:ext>
            </a:extLst>
          </p:cNvPr>
          <p:cNvSpPr txBox="1"/>
          <p:nvPr/>
        </p:nvSpPr>
        <p:spPr>
          <a:xfrm>
            <a:off x="579812" y="2187259"/>
            <a:ext cx="113630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místo čísla bankovního účtu bude stačit zadat číslo mobilního telefonu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jedno telefonní číslo bude možné spárovat pouze s jedním bankovním účtem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jeden bankovní účet je ale možné propojit s více telefonními čísly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BC1F1B9-EA78-92E4-F0D3-93EDC131C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0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PLATBU ODESÍLÁM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9DBE3E-3A83-0773-4FB0-25B42CCF2AF1}"/>
              </a:ext>
            </a:extLst>
          </p:cNvPr>
          <p:cNvSpPr txBox="1"/>
          <p:nvPr/>
        </p:nvSpPr>
        <p:spPr>
          <a:xfrm>
            <a:off x="579812" y="2187259"/>
            <a:ext cx="11363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Kdo platí, musí být klientem zapojené banky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BC1F1B9-EA78-92E4-F0D3-93EDC131C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3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537" y="493545"/>
            <a:ext cx="9963935" cy="51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PLATBU PŘIJÍMÁM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71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9DBE3E-3A83-0773-4FB0-25B42CCF2AF1}"/>
              </a:ext>
            </a:extLst>
          </p:cNvPr>
          <p:cNvSpPr txBox="1"/>
          <p:nvPr/>
        </p:nvSpPr>
        <p:spPr>
          <a:xfrm>
            <a:off x="579813" y="2187259"/>
            <a:ext cx="11134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Kdo platbu přijímá, musí být klientem zapojené banky a číslo jeho mobilního telefonu musí být zaregistrované v registru ČNB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BC1F1B9-EA78-92E4-F0D3-93EDC131C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5528635"/>
            <a:ext cx="1903328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1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91B8A9ED33244787B916AE9BBE206E" ma:contentTypeVersion="15" ma:contentTypeDescription="Vytvoří nový dokument" ma:contentTypeScope="" ma:versionID="5a178285d0ce26ec011e87ad2f57cc1b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070d69d829fa10eeb92e4d4b2511d031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1DC414-AE41-467C-8DFA-3CA782F09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fb002-a245-4f64-b91d-4b07cb074cbb"/>
    <ds:schemaRef ds:uri="3d04b0d2-10d1-4ac1-82d3-a64e9a988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BE1C36-E2BF-47E9-BC40-726F80DC5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6604</TotalTime>
  <Words>311</Words>
  <Application>Microsoft Office PowerPoint</Application>
  <PresentationFormat>Širokoúhlá obrazovka</PresentationFormat>
  <Paragraphs>54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Poppins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Vočadlo</dc:creator>
  <cp:lastModifiedBy>Možná, Radana (ČBA)</cp:lastModifiedBy>
  <cp:revision>157</cp:revision>
  <cp:lastPrinted>2022-12-07T15:34:05Z</cp:lastPrinted>
  <dcterms:created xsi:type="dcterms:W3CDTF">2022-06-17T07:01:21Z</dcterms:created>
  <dcterms:modified xsi:type="dcterms:W3CDTF">2023-11-14T07:45:07Z</dcterms:modified>
</cp:coreProperties>
</file>