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0" r:id="rId1"/>
  </p:sldMasterIdLst>
  <p:notesMasterIdLst>
    <p:notesMasterId r:id="rId29"/>
  </p:notesMasterIdLst>
  <p:sldIdLst>
    <p:sldId id="4080" r:id="rId2"/>
    <p:sldId id="4103" r:id="rId3"/>
    <p:sldId id="4087" r:id="rId4"/>
    <p:sldId id="4161" r:id="rId5"/>
    <p:sldId id="4138" r:id="rId6"/>
    <p:sldId id="4139" r:id="rId7"/>
    <p:sldId id="4160" r:id="rId8"/>
    <p:sldId id="4155" r:id="rId9"/>
    <p:sldId id="4144" r:id="rId10"/>
    <p:sldId id="4167" r:id="rId11"/>
    <p:sldId id="4156" r:id="rId12"/>
    <p:sldId id="4159" r:id="rId13"/>
    <p:sldId id="4142" r:id="rId14"/>
    <p:sldId id="4157" r:id="rId15"/>
    <p:sldId id="4163" r:id="rId16"/>
    <p:sldId id="4162" r:id="rId17"/>
    <p:sldId id="4164" r:id="rId18"/>
    <p:sldId id="4166" r:id="rId19"/>
    <p:sldId id="4149" r:id="rId20"/>
    <p:sldId id="4147" r:id="rId21"/>
    <p:sldId id="4143" r:id="rId22"/>
    <p:sldId id="4165" r:id="rId23"/>
    <p:sldId id="4145" r:id="rId24"/>
    <p:sldId id="4146" r:id="rId25"/>
    <p:sldId id="4148" r:id="rId26"/>
    <p:sldId id="4152" r:id="rId27"/>
    <p:sldId id="4154" r:id="rId28"/>
  </p:sldIdLst>
  <p:sldSz cx="24377650" cy="13716000"/>
  <p:notesSz cx="6858000" cy="9144000"/>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35" pos="15356" userDrawn="1">
          <p15:clr>
            <a:srgbClr val="A4A3A4"/>
          </p15:clr>
        </p15:guide>
        <p15:guide id="55" userDrawn="1">
          <p15:clr>
            <a:srgbClr val="A4A3A4"/>
          </p15:clr>
        </p15:guide>
        <p15:guide id="56" orient="horz" pos="43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BDC"/>
    <a:srgbClr val="F69CE7"/>
    <a:srgbClr val="F2F2F2"/>
    <a:srgbClr val="000000"/>
    <a:srgbClr val="EFF1F8"/>
    <a:srgbClr val="373737"/>
    <a:srgbClr val="445469"/>
    <a:srgbClr val="5A5A66"/>
    <a:srgbClr val="626162"/>
    <a:srgbClr val="C4D4E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336" autoAdjust="0"/>
  </p:normalViewPr>
  <p:slideViewPr>
    <p:cSldViewPr snapToGrid="0" snapToObjects="1">
      <p:cViewPr varScale="1">
        <p:scale>
          <a:sx n="43" d="100"/>
          <a:sy n="43" d="100"/>
        </p:scale>
        <p:origin x="642" y="84"/>
      </p:cViewPr>
      <p:guideLst>
        <p:guide pos="15356"/>
        <p:guide/>
        <p:guide orient="horz" pos="4320"/>
      </p:guideLst>
    </p:cSldViewPr>
  </p:slideViewPr>
  <p:notesTextViewPr>
    <p:cViewPr>
      <p:scale>
        <a:sx n="100" d="100"/>
        <a:sy n="100" d="100"/>
      </p:scale>
      <p:origin x="0" y="0"/>
    </p:cViewPr>
  </p:notesTextViewPr>
  <p:sorterViewPr>
    <p:cViewPr>
      <p:scale>
        <a:sx n="50" d="100"/>
        <a:sy n="50" d="100"/>
      </p:scale>
      <p:origin x="0" y="0"/>
    </p:cViewPr>
  </p:sorterViewPr>
  <p:notesViewPr>
    <p:cSldViewPr snapToGrid="0" snapToObjects="1" showGuides="1">
      <p:cViewPr varScale="1">
        <p:scale>
          <a:sx n="82" d="100"/>
          <a:sy n="82" d="100"/>
        </p:scale>
        <p:origin x="301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S:\Public\Tiskov&#233;%20st&#345;edisko\08_Akce_TK%20&#268;BA%20nebo%20s%20&#250;&#269;ast&#237;%20&#268;BA\01_TK%20tematicke\2023\20230905_Kyberbezpe&#269;nost\Data%20pro%20prezentaci.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S:\Public\Tiskov&#233;%20st&#345;edisko\08_Akce_TK%20&#268;BA%20nebo%20s%20&#250;&#269;ast&#237;%20&#268;BA\01_TK%20tematicke\2023\20230905_Kyberbezpe&#269;nost\Data%20pro%20prezentaci.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192.168.0.15\sdileny\Public\Tiskov&#233;%20st&#345;edisko\08_Akce_TK%20&#268;BA%20nebo%20s%20&#250;&#269;ast&#237;%20&#268;BA\01_TK%20tematicke\2023\20230905_Kyberbezpe&#269;nost\Data%20pro%20prezentaci_actual.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192.168.0.15\sdileny\Public\Tiskov&#233;%20st&#345;edisko\08_Akce_TK%20&#268;BA%20nebo%20s%20&#250;&#269;ast&#237;%20&#268;BA\01_TK%20tematicke\2023\20230905_Kyberbezpe&#269;nost\Data%20pro%20prezentaci_actual.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192.168.0.15\sdileny\Public\Tiskov&#233;%20st&#345;edisko\08_Akce_TK%20&#268;BA%20nebo%20s%20&#250;&#269;ast&#237;%20&#268;BA\01_TK%20tematicke\2023\20230905_Kyberbezpe&#269;nost\Data%20pro%20prezentaci_actual.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192.168.0.15\sdileny\Public\Tiskov&#233;%20st&#345;edisko\08_Akce_TK%20&#268;BA%20nebo%20s%20&#250;&#269;ast&#237;%20&#268;BA\01_TK%20tematicke\2023\20230905_Kyberbezpe&#269;nost\Data%20pro%20prezentaci.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numRef>
              <c:f>Sheet1!$A$3:$A$7</c:f>
              <c:numCache>
                <c:formatCode>General</c:formatCode>
                <c:ptCount val="5"/>
                <c:pt idx="0">
                  <c:v>2018</c:v>
                </c:pt>
                <c:pt idx="1">
                  <c:v>2019</c:v>
                </c:pt>
                <c:pt idx="2">
                  <c:v>2020</c:v>
                </c:pt>
                <c:pt idx="3">
                  <c:v>2021</c:v>
                </c:pt>
                <c:pt idx="4">
                  <c:v>2022</c:v>
                </c:pt>
              </c:numCache>
            </c:numRef>
          </c:cat>
          <c:val>
            <c:numRef>
              <c:f>Sheet1!$B$3:$B$7</c:f>
              <c:numCache>
                <c:formatCode>General</c:formatCode>
                <c:ptCount val="5"/>
                <c:pt idx="0">
                  <c:v>54</c:v>
                </c:pt>
                <c:pt idx="1">
                  <c:v>78</c:v>
                </c:pt>
                <c:pt idx="2">
                  <c:v>99</c:v>
                </c:pt>
                <c:pt idx="3">
                  <c:v>157</c:v>
                </c:pt>
                <c:pt idx="4">
                  <c:v>146</c:v>
                </c:pt>
              </c:numCache>
            </c:numRef>
          </c:val>
          <c:extLst>
            <c:ext xmlns:c16="http://schemas.microsoft.com/office/drawing/2014/chart" uri="{C3380CC4-5D6E-409C-BE32-E72D297353CC}">
              <c16:uniqueId val="{00000000-8386-457A-97AF-2E4352AA4761}"/>
            </c:ext>
          </c:extLst>
        </c:ser>
        <c:dLbls>
          <c:showLegendKey val="0"/>
          <c:showVal val="0"/>
          <c:showCatName val="0"/>
          <c:showSerName val="0"/>
          <c:showPercent val="0"/>
          <c:showBubbleSize val="0"/>
        </c:dLbls>
        <c:gapWidth val="219"/>
        <c:overlap val="-27"/>
        <c:axId val="629036943"/>
        <c:axId val="2077703791"/>
      </c:barChart>
      <c:catAx>
        <c:axId val="6290369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0" i="0" u="none" strike="noStrike" kern="1200" baseline="0">
                <a:solidFill>
                  <a:schemeClr val="bg1"/>
                </a:solidFill>
                <a:latin typeface="+mj-lt"/>
                <a:ea typeface="+mn-ea"/>
                <a:cs typeface="+mn-cs"/>
              </a:defRPr>
            </a:pPr>
            <a:endParaRPr lang="cs-CZ"/>
          </a:p>
        </c:txPr>
        <c:crossAx val="2077703791"/>
        <c:crosses val="autoZero"/>
        <c:auto val="1"/>
        <c:lblAlgn val="ctr"/>
        <c:lblOffset val="100"/>
        <c:noMultiLvlLbl val="0"/>
      </c:catAx>
      <c:valAx>
        <c:axId val="2077703791"/>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bg1"/>
                </a:solidFill>
                <a:latin typeface="+mj-lt"/>
                <a:ea typeface="+mn-ea"/>
                <a:cs typeface="+mn-cs"/>
              </a:defRPr>
            </a:pPr>
            <a:endParaRPr lang="cs-CZ"/>
          </a:p>
        </c:txPr>
        <c:crossAx val="6290369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1" i="0" u="none" strike="noStrike" kern="1200" spc="0" baseline="0">
                <a:solidFill>
                  <a:schemeClr val="bg1"/>
                </a:solidFill>
                <a:latin typeface="+mj-lt"/>
                <a:ea typeface="+mn-ea"/>
                <a:cs typeface="+mn-cs"/>
              </a:defRPr>
            </a:pPr>
            <a:r>
              <a:rPr lang="cs-CZ" sz="3600" b="1" dirty="0">
                <a:latin typeface="+mj-lt"/>
              </a:rPr>
              <a:t>Počet</a:t>
            </a:r>
            <a:r>
              <a:rPr lang="cs-CZ" sz="3600" b="1" baseline="0" dirty="0">
                <a:latin typeface="+mj-lt"/>
              </a:rPr>
              <a:t> incidentů v jednotlivých sektorech</a:t>
            </a:r>
            <a:endParaRPr lang="cs-CZ" sz="3600" b="1" dirty="0">
              <a:latin typeface="+mj-lt"/>
            </a:endParaRPr>
          </a:p>
        </c:rich>
      </c:tx>
      <c:layout>
        <c:manualLayout>
          <c:xMode val="edge"/>
          <c:yMode val="edge"/>
          <c:x val="0.14632502093045513"/>
          <c:y val="0"/>
        </c:manualLayout>
      </c:layout>
      <c:overlay val="0"/>
      <c:spPr>
        <a:noFill/>
        <a:ln>
          <a:noFill/>
        </a:ln>
        <a:effectLst/>
      </c:spPr>
      <c:txPr>
        <a:bodyPr rot="0" spcFirstLastPara="1" vertOverflow="ellipsis" vert="horz" wrap="square" anchor="ctr" anchorCtr="1"/>
        <a:lstStyle/>
        <a:p>
          <a:pPr>
            <a:defRPr sz="3600" b="1" i="0" u="none" strike="noStrike" kern="1200" spc="0" baseline="0">
              <a:solidFill>
                <a:schemeClr val="bg1"/>
              </a:solidFill>
              <a:latin typeface="+mj-lt"/>
              <a:ea typeface="+mn-ea"/>
              <a:cs typeface="+mn-cs"/>
            </a:defRPr>
          </a:pPr>
          <a:endParaRPr lang="cs-CZ"/>
        </a:p>
      </c:txPr>
    </c:title>
    <c:autoTitleDeleted val="0"/>
    <c:plotArea>
      <c:layout>
        <c:manualLayout>
          <c:layoutTarget val="inner"/>
          <c:xMode val="edge"/>
          <c:yMode val="edge"/>
          <c:x val="0.15431491050623669"/>
          <c:y val="0.19714111288979891"/>
          <c:w val="0.64121606950986332"/>
          <c:h val="0.73233777325288874"/>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771-4BD0-B64E-250B185ED8D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771-4BD0-B64E-250B185ED8D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771-4BD0-B64E-250B185ED8D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771-4BD0-B64E-250B185ED8D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771-4BD0-B64E-250B185ED8D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B771-4BD0-B64E-250B185ED8D5}"/>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B771-4BD0-B64E-250B185ED8D5}"/>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B771-4BD0-B64E-250B185ED8D5}"/>
              </c:ext>
            </c:extLst>
          </c:dPt>
          <c:dLbls>
            <c:dLbl>
              <c:idx val="0"/>
              <c:layout>
                <c:manualLayout>
                  <c:x val="-4.1661246275029436E-2"/>
                  <c:y val="2.4842852034922105E-2"/>
                </c:manualLayout>
              </c:layout>
              <c:showLegendKey val="0"/>
              <c:showVal val="0"/>
              <c:showCatName val="1"/>
              <c:showSerName val="0"/>
              <c:showPercent val="1"/>
              <c:showBubbleSize val="0"/>
              <c:extLst>
                <c:ext xmlns:c15="http://schemas.microsoft.com/office/drawing/2012/chart" uri="{CE6537A1-D6FC-4f65-9D91-7224C49458BB}">
                  <c15:layout>
                    <c:manualLayout>
                      <c:w val="0.31402318812568736"/>
                      <c:h val="0.11707247754080623"/>
                    </c:manualLayout>
                  </c15:layout>
                </c:ext>
                <c:ext xmlns:c16="http://schemas.microsoft.com/office/drawing/2014/chart" uri="{C3380CC4-5D6E-409C-BE32-E72D297353CC}">
                  <c16:uniqueId val="{00000001-B771-4BD0-B64E-250B185ED8D5}"/>
                </c:ext>
              </c:extLst>
            </c:dLbl>
            <c:dLbl>
              <c:idx val="1"/>
              <c:layout>
                <c:manualLayout>
                  <c:x val="-7.7355183396628745E-3"/>
                  <c:y val="5.185332320067932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771-4BD0-B64E-250B185ED8D5}"/>
                </c:ext>
              </c:extLst>
            </c:dLbl>
            <c:dLbl>
              <c:idx val="2"/>
              <c:layout>
                <c:manualLayout>
                  <c:x val="3.0299292344641522E-2"/>
                  <c:y val="5.6616734780258159E-2"/>
                </c:manualLayout>
              </c:layout>
              <c:showLegendKey val="0"/>
              <c:showVal val="0"/>
              <c:showCatName val="1"/>
              <c:showSerName val="0"/>
              <c:showPercent val="1"/>
              <c:showBubbleSize val="0"/>
              <c:extLst>
                <c:ext xmlns:c15="http://schemas.microsoft.com/office/drawing/2012/chart" uri="{CE6537A1-D6FC-4f65-9D91-7224C49458BB}">
                  <c15:layout>
                    <c:manualLayout>
                      <c:w val="0.23799600068018173"/>
                      <c:h val="0.17064804913836032"/>
                    </c:manualLayout>
                  </c15:layout>
                </c:ext>
                <c:ext xmlns:c16="http://schemas.microsoft.com/office/drawing/2014/chart" uri="{C3380CC4-5D6E-409C-BE32-E72D297353CC}">
                  <c16:uniqueId val="{00000005-B771-4BD0-B64E-250B185ED8D5}"/>
                </c:ext>
              </c:extLst>
            </c:dLbl>
            <c:dLbl>
              <c:idx val="3"/>
              <c:layout>
                <c:manualLayout>
                  <c:x val="-1.6425567646642644E-2"/>
                  <c:y val="3.670174507047945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B771-4BD0-B64E-250B185ED8D5}"/>
                </c:ext>
              </c:extLst>
            </c:dLbl>
            <c:dLbl>
              <c:idx val="4"/>
              <c:layout>
                <c:manualLayout>
                  <c:x val="-0.22677052446780271"/>
                  <c:y val="-0.21517742333717388"/>
                </c:manualLayout>
              </c:layout>
              <c:showLegendKey val="0"/>
              <c:showVal val="0"/>
              <c:showCatName val="1"/>
              <c:showSerName val="0"/>
              <c:showPercent val="1"/>
              <c:showBubbleSize val="0"/>
              <c:extLst>
                <c:ext xmlns:c15="http://schemas.microsoft.com/office/drawing/2012/chart" uri="{CE6537A1-D6FC-4f65-9D91-7224C49458BB}">
                  <c15:layout>
                    <c:manualLayout>
                      <c:w val="0.26422364969526557"/>
                      <c:h val="0.15811554959028026"/>
                    </c:manualLayout>
                  </c15:layout>
                </c:ext>
                <c:ext xmlns:c16="http://schemas.microsoft.com/office/drawing/2014/chart" uri="{C3380CC4-5D6E-409C-BE32-E72D297353CC}">
                  <c16:uniqueId val="{00000009-B771-4BD0-B64E-250B185ED8D5}"/>
                </c:ext>
              </c:extLst>
            </c:dLbl>
            <c:dLbl>
              <c:idx val="5"/>
              <c:layout>
                <c:manualLayout>
                  <c:x val="0.17504767621615777"/>
                  <c:y val="-0.16981195483958786"/>
                </c:manualLayout>
              </c:layout>
              <c:showLegendKey val="0"/>
              <c:showVal val="0"/>
              <c:showCatName val="1"/>
              <c:showSerName val="0"/>
              <c:showPercent val="1"/>
              <c:showBubbleSize val="0"/>
              <c:extLst>
                <c:ext xmlns:c15="http://schemas.microsoft.com/office/drawing/2012/chart" uri="{CE6537A1-D6FC-4f65-9D91-7224C49458BB}">
                  <c15:layout>
                    <c:manualLayout>
                      <c:w val="0.28800516490821443"/>
                      <c:h val="0.15830899219082839"/>
                    </c:manualLayout>
                  </c15:layout>
                </c:ext>
                <c:ext xmlns:c16="http://schemas.microsoft.com/office/drawing/2014/chart" uri="{C3380CC4-5D6E-409C-BE32-E72D297353CC}">
                  <c16:uniqueId val="{0000000B-B771-4BD0-B64E-250B185ED8D5}"/>
                </c:ext>
              </c:extLst>
            </c:dLbl>
            <c:dLbl>
              <c:idx val="6"/>
              <c:layout>
                <c:manualLayout>
                  <c:x val="0.18455945689534214"/>
                  <c:y val="0.11255249578216339"/>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B771-4BD0-B64E-250B185ED8D5}"/>
                </c:ext>
              </c:extLst>
            </c:dLbl>
            <c:numFmt formatCode="0\ %" sourceLinked="0"/>
            <c:spPr>
              <a:noFill/>
              <a:ln>
                <a:noFill/>
              </a:ln>
              <a:effectLst/>
            </c:spPr>
            <c:txPr>
              <a:bodyPr rot="0" spcFirstLastPara="1" vertOverflow="ellipsis" vert="horz" wrap="square" anchor="ctr" anchorCtr="1"/>
              <a:lstStyle/>
              <a:p>
                <a:pPr>
                  <a:defRPr sz="2800" b="0" i="0" u="none" strike="noStrike" kern="1200" baseline="0">
                    <a:solidFill>
                      <a:schemeClr val="bg1"/>
                    </a:solidFill>
                    <a:latin typeface="+mj-lt"/>
                    <a:ea typeface="+mn-ea"/>
                    <a:cs typeface="+mn-cs"/>
                  </a:defRPr>
                </a:pPr>
                <a:endParaRPr lang="cs-CZ"/>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List1!$A$2:$A$9</c:f>
              <c:strCache>
                <c:ptCount val="8"/>
                <c:pt idx="0">
                  <c:v>Digitální služby</c:v>
                </c:pt>
                <c:pt idx="1">
                  <c:v>Vzdělávání</c:v>
                </c:pt>
                <c:pt idx="2">
                  <c:v>Energetika</c:v>
                </c:pt>
                <c:pt idx="3">
                  <c:v>Finance</c:v>
                </c:pt>
                <c:pt idx="4">
                  <c:v>Veřejný sektor</c:v>
                </c:pt>
                <c:pt idx="5">
                  <c:v>Zdravotnictví</c:v>
                </c:pt>
                <c:pt idx="6">
                  <c:v>Soukromý sektor</c:v>
                </c:pt>
                <c:pt idx="7">
                  <c:v>Doprava</c:v>
                </c:pt>
              </c:strCache>
            </c:strRef>
          </c:cat>
          <c:val>
            <c:numRef>
              <c:f>List1!$B$2:$B$9</c:f>
              <c:numCache>
                <c:formatCode>General</c:formatCode>
                <c:ptCount val="8"/>
                <c:pt idx="0">
                  <c:v>8</c:v>
                </c:pt>
                <c:pt idx="1">
                  <c:v>9</c:v>
                </c:pt>
                <c:pt idx="2">
                  <c:v>9</c:v>
                </c:pt>
                <c:pt idx="3">
                  <c:v>8</c:v>
                </c:pt>
                <c:pt idx="4">
                  <c:v>51</c:v>
                </c:pt>
                <c:pt idx="5">
                  <c:v>29</c:v>
                </c:pt>
                <c:pt idx="6">
                  <c:v>29</c:v>
                </c:pt>
                <c:pt idx="7">
                  <c:v>14</c:v>
                </c:pt>
              </c:numCache>
            </c:numRef>
          </c:val>
          <c:extLst>
            <c:ext xmlns:c16="http://schemas.microsoft.com/office/drawing/2014/chart" uri="{C3380CC4-5D6E-409C-BE32-E72D297353CC}">
              <c16:uniqueId val="{00000010-B771-4BD0-B64E-250B185ED8D5}"/>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3600">
          <a:solidFill>
            <a:schemeClr val="bg1"/>
          </a:solidFill>
        </a:defRPr>
      </a:pPr>
      <a:endParaRPr lang="cs-CZ"/>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360" b="1" i="0" u="none" strike="noStrike" kern="1200" spc="0" baseline="0">
                <a:solidFill>
                  <a:schemeClr val="bg1"/>
                </a:solidFill>
                <a:latin typeface="+mj-lt"/>
                <a:ea typeface="+mn-ea"/>
                <a:cs typeface="+mn-cs"/>
              </a:defRPr>
            </a:pPr>
            <a:r>
              <a:rPr lang="cs-CZ" b="1" dirty="0"/>
              <a:t>Nejčastější typy kybernetických útoků</a:t>
            </a:r>
          </a:p>
        </c:rich>
      </c:tx>
      <c:overlay val="0"/>
      <c:spPr>
        <a:noFill/>
        <a:ln>
          <a:noFill/>
        </a:ln>
        <a:effectLst/>
      </c:spPr>
      <c:txPr>
        <a:bodyPr rot="0" spcFirstLastPara="1" vertOverflow="ellipsis" vert="horz" wrap="square" anchor="ctr" anchorCtr="1"/>
        <a:lstStyle/>
        <a:p>
          <a:pPr>
            <a:defRPr sz="3360" b="1" i="0" u="none" strike="noStrike" kern="1200" spc="0" baseline="0">
              <a:solidFill>
                <a:schemeClr val="bg1"/>
              </a:solidFill>
              <a:latin typeface="+mj-lt"/>
              <a:ea typeface="+mn-ea"/>
              <a:cs typeface="+mn-cs"/>
            </a:defRPr>
          </a:pPr>
          <a:endParaRPr lang="cs-CZ"/>
        </a:p>
      </c:txPr>
    </c:title>
    <c:autoTitleDeleted val="0"/>
    <c:plotArea>
      <c:layout>
        <c:manualLayout>
          <c:layoutTarget val="inner"/>
          <c:xMode val="edge"/>
          <c:yMode val="edge"/>
          <c:x val="8.5903671492747288E-2"/>
          <c:y val="0.15214496260504307"/>
          <c:w val="0.91398886921787803"/>
          <c:h val="0.49096100366498363"/>
        </c:manualLayout>
      </c:layout>
      <c:barChart>
        <c:barDir val="col"/>
        <c:grouping val="clustered"/>
        <c:varyColors val="0"/>
        <c:ser>
          <c:idx val="0"/>
          <c:order val="0"/>
          <c:tx>
            <c:strRef>
              <c:f>List1!$B$16</c:f>
              <c:strCache>
                <c:ptCount val="1"/>
                <c:pt idx="0">
                  <c:v>2020</c:v>
                </c:pt>
              </c:strCache>
            </c:strRef>
          </c:tx>
          <c:spPr>
            <a:solidFill>
              <a:schemeClr val="accent1"/>
            </a:solidFill>
            <a:ln>
              <a:noFill/>
            </a:ln>
            <a:effectLst/>
          </c:spPr>
          <c:invertIfNegative val="0"/>
          <c:cat>
            <c:strRef>
              <c:f>List1!$A$17:$A$22</c:f>
              <c:strCache>
                <c:ptCount val="6"/>
                <c:pt idx="0">
                  <c:v>Phishing</c:v>
                </c:pt>
                <c:pt idx="1">
                  <c:v>Scanning</c:v>
                </c:pt>
                <c:pt idx="2">
                  <c:v>Podvodný e-mail</c:v>
                </c:pt>
                <c:pt idx="3">
                  <c:v>Škodlivý obsah</c:v>
                </c:pt>
                <c:pt idx="4">
                  <c:v>Spear-phishing</c:v>
                </c:pt>
                <c:pt idx="5">
                  <c:v>Jiné</c:v>
                </c:pt>
              </c:strCache>
            </c:strRef>
          </c:cat>
          <c:val>
            <c:numRef>
              <c:f>List1!$B$17:$B$22</c:f>
              <c:numCache>
                <c:formatCode>General</c:formatCode>
                <c:ptCount val="6"/>
                <c:pt idx="0">
                  <c:v>37</c:v>
                </c:pt>
                <c:pt idx="1">
                  <c:v>27</c:v>
                </c:pt>
                <c:pt idx="2">
                  <c:v>14</c:v>
                </c:pt>
                <c:pt idx="3">
                  <c:v>6</c:v>
                </c:pt>
                <c:pt idx="4">
                  <c:v>3</c:v>
                </c:pt>
                <c:pt idx="5">
                  <c:v>15</c:v>
                </c:pt>
              </c:numCache>
            </c:numRef>
          </c:val>
          <c:extLst>
            <c:ext xmlns:c16="http://schemas.microsoft.com/office/drawing/2014/chart" uri="{C3380CC4-5D6E-409C-BE32-E72D297353CC}">
              <c16:uniqueId val="{00000000-E597-4D69-87D5-036FAEBB7241}"/>
            </c:ext>
          </c:extLst>
        </c:ser>
        <c:ser>
          <c:idx val="1"/>
          <c:order val="1"/>
          <c:tx>
            <c:strRef>
              <c:f>List1!$C$16</c:f>
              <c:strCache>
                <c:ptCount val="1"/>
                <c:pt idx="0">
                  <c:v>2021</c:v>
                </c:pt>
              </c:strCache>
            </c:strRef>
          </c:tx>
          <c:spPr>
            <a:solidFill>
              <a:schemeClr val="accent2"/>
            </a:solidFill>
            <a:ln>
              <a:noFill/>
            </a:ln>
            <a:effectLst/>
          </c:spPr>
          <c:invertIfNegative val="0"/>
          <c:cat>
            <c:strRef>
              <c:f>List1!$A$17:$A$22</c:f>
              <c:strCache>
                <c:ptCount val="6"/>
                <c:pt idx="0">
                  <c:v>Phishing</c:v>
                </c:pt>
                <c:pt idx="1">
                  <c:v>Scanning</c:v>
                </c:pt>
                <c:pt idx="2">
                  <c:v>Podvodný e-mail</c:v>
                </c:pt>
                <c:pt idx="3">
                  <c:v>Škodlivý obsah</c:v>
                </c:pt>
                <c:pt idx="4">
                  <c:v>Spear-phishing</c:v>
                </c:pt>
                <c:pt idx="5">
                  <c:v>Jiné</c:v>
                </c:pt>
              </c:strCache>
            </c:strRef>
          </c:cat>
          <c:val>
            <c:numRef>
              <c:f>List1!$C$17:$C$22</c:f>
              <c:numCache>
                <c:formatCode>General</c:formatCode>
                <c:ptCount val="6"/>
                <c:pt idx="0">
                  <c:v>39</c:v>
                </c:pt>
                <c:pt idx="1">
                  <c:v>16</c:v>
                </c:pt>
                <c:pt idx="2">
                  <c:v>21</c:v>
                </c:pt>
                <c:pt idx="3">
                  <c:v>14</c:v>
                </c:pt>
                <c:pt idx="4">
                  <c:v>2</c:v>
                </c:pt>
                <c:pt idx="5">
                  <c:v>6</c:v>
                </c:pt>
              </c:numCache>
            </c:numRef>
          </c:val>
          <c:extLst>
            <c:ext xmlns:c16="http://schemas.microsoft.com/office/drawing/2014/chart" uri="{C3380CC4-5D6E-409C-BE32-E72D297353CC}">
              <c16:uniqueId val="{00000001-E597-4D69-87D5-036FAEBB7241}"/>
            </c:ext>
          </c:extLst>
        </c:ser>
        <c:ser>
          <c:idx val="2"/>
          <c:order val="2"/>
          <c:tx>
            <c:strRef>
              <c:f>List1!$D$16</c:f>
              <c:strCache>
                <c:ptCount val="1"/>
                <c:pt idx="0">
                  <c:v>2022</c:v>
                </c:pt>
              </c:strCache>
            </c:strRef>
          </c:tx>
          <c:spPr>
            <a:solidFill>
              <a:schemeClr val="accent4"/>
            </a:solidFill>
            <a:ln>
              <a:noFill/>
            </a:ln>
            <a:effectLst/>
          </c:spPr>
          <c:invertIfNegative val="0"/>
          <c:cat>
            <c:strRef>
              <c:f>List1!$A$17:$A$22</c:f>
              <c:strCache>
                <c:ptCount val="6"/>
                <c:pt idx="0">
                  <c:v>Phishing</c:v>
                </c:pt>
                <c:pt idx="1">
                  <c:v>Scanning</c:v>
                </c:pt>
                <c:pt idx="2">
                  <c:v>Podvodný e-mail</c:v>
                </c:pt>
                <c:pt idx="3">
                  <c:v>Škodlivý obsah</c:v>
                </c:pt>
                <c:pt idx="4">
                  <c:v>Spear-phishing</c:v>
                </c:pt>
                <c:pt idx="5">
                  <c:v>Jiné</c:v>
                </c:pt>
              </c:strCache>
            </c:strRef>
          </c:cat>
          <c:val>
            <c:numRef>
              <c:f>List1!$D$17:$D$22</c:f>
              <c:numCache>
                <c:formatCode>General</c:formatCode>
                <c:ptCount val="6"/>
                <c:pt idx="0">
                  <c:v>40</c:v>
                </c:pt>
                <c:pt idx="1">
                  <c:v>26</c:v>
                </c:pt>
                <c:pt idx="2">
                  <c:v>17</c:v>
                </c:pt>
                <c:pt idx="3">
                  <c:v>7</c:v>
                </c:pt>
                <c:pt idx="4">
                  <c:v>4</c:v>
                </c:pt>
                <c:pt idx="5">
                  <c:v>6</c:v>
                </c:pt>
              </c:numCache>
            </c:numRef>
          </c:val>
          <c:extLst>
            <c:ext xmlns:c16="http://schemas.microsoft.com/office/drawing/2014/chart" uri="{C3380CC4-5D6E-409C-BE32-E72D297353CC}">
              <c16:uniqueId val="{00000002-E597-4D69-87D5-036FAEBB7241}"/>
            </c:ext>
          </c:extLst>
        </c:ser>
        <c:dLbls>
          <c:showLegendKey val="0"/>
          <c:showVal val="0"/>
          <c:showCatName val="0"/>
          <c:showSerName val="0"/>
          <c:showPercent val="0"/>
          <c:showBubbleSize val="0"/>
        </c:dLbls>
        <c:gapWidth val="219"/>
        <c:overlap val="-27"/>
        <c:axId val="1271797903"/>
        <c:axId val="1272500767"/>
      </c:barChart>
      <c:catAx>
        <c:axId val="12717979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j-lt"/>
                <a:ea typeface="+mn-ea"/>
                <a:cs typeface="+mn-cs"/>
              </a:defRPr>
            </a:pPr>
            <a:endParaRPr lang="cs-CZ"/>
          </a:p>
        </c:txPr>
        <c:crossAx val="1272500767"/>
        <c:crosses val="autoZero"/>
        <c:auto val="1"/>
        <c:lblAlgn val="ctr"/>
        <c:lblOffset val="100"/>
        <c:noMultiLvlLbl val="0"/>
      </c:catAx>
      <c:valAx>
        <c:axId val="12725007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bg1"/>
                </a:solidFill>
                <a:latin typeface="+mj-lt"/>
                <a:ea typeface="+mn-ea"/>
                <a:cs typeface="+mn-cs"/>
              </a:defRPr>
            </a:pPr>
            <a:endParaRPr lang="cs-CZ"/>
          </a:p>
        </c:txPr>
        <c:crossAx val="1271797903"/>
        <c:crosses val="autoZero"/>
        <c:crossBetween val="between"/>
        <c:majorUnit val="10"/>
      </c:valAx>
      <c:spPr>
        <a:noFill/>
        <a:ln>
          <a:noFill/>
        </a:ln>
        <a:effectLst/>
      </c:spPr>
    </c:plotArea>
    <c:legend>
      <c:legendPos val="b"/>
      <c:layout>
        <c:manualLayout>
          <c:xMode val="edge"/>
          <c:yMode val="edge"/>
          <c:x val="0.2518803303259512"/>
          <c:y val="0.93799534741569401"/>
          <c:w val="0.50160306380517672"/>
          <c:h val="6.2004661695854432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j-lt"/>
              <a:ea typeface="+mn-ea"/>
              <a:cs typeface="+mn-cs"/>
            </a:defRPr>
          </a:pPr>
          <a:endParaRPr lang="cs-CZ"/>
        </a:p>
      </c:txPr>
    </c:legend>
    <c:plotVisOnly val="1"/>
    <c:dispBlanksAs val="gap"/>
    <c:showDLblsOverMax val="0"/>
  </c:chart>
  <c:spPr>
    <a:noFill/>
    <a:ln>
      <a:noFill/>
    </a:ln>
    <a:effectLst/>
  </c:spPr>
  <c:txPr>
    <a:bodyPr/>
    <a:lstStyle/>
    <a:p>
      <a:pPr>
        <a:defRPr sz="2800">
          <a:solidFill>
            <a:schemeClr val="bg1"/>
          </a:solidFill>
          <a:latin typeface="+mj-lt"/>
        </a:defRPr>
      </a:pPr>
      <a:endParaRPr lang="cs-CZ"/>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360" b="1" i="0" u="none" strike="noStrike" kern="1200" spc="0" baseline="0">
                <a:solidFill>
                  <a:schemeClr val="bg1"/>
                </a:solidFill>
                <a:latin typeface="+mj-lt"/>
                <a:ea typeface="+mn-ea"/>
                <a:cs typeface="+mn-cs"/>
              </a:defRPr>
            </a:pPr>
            <a:r>
              <a:rPr lang="cs-CZ" sz="3360" b="1" dirty="0"/>
              <a:t>Nejzávažnější typy kybernetických útoků podle respondentů</a:t>
            </a:r>
          </a:p>
        </c:rich>
      </c:tx>
      <c:overlay val="0"/>
      <c:spPr>
        <a:noFill/>
        <a:ln>
          <a:noFill/>
        </a:ln>
        <a:effectLst/>
      </c:spPr>
      <c:txPr>
        <a:bodyPr rot="0" spcFirstLastPara="1" vertOverflow="ellipsis" vert="horz" wrap="square" anchor="ctr" anchorCtr="1"/>
        <a:lstStyle/>
        <a:p>
          <a:pPr>
            <a:defRPr sz="3360" b="1" i="0" u="none" strike="noStrike" kern="1200" spc="0" baseline="0">
              <a:solidFill>
                <a:schemeClr val="bg1"/>
              </a:solidFill>
              <a:latin typeface="+mj-lt"/>
              <a:ea typeface="+mn-ea"/>
              <a:cs typeface="+mn-cs"/>
            </a:defRPr>
          </a:pPr>
          <a:endParaRPr lang="cs-CZ"/>
        </a:p>
      </c:txPr>
    </c:title>
    <c:autoTitleDeleted val="0"/>
    <c:plotArea>
      <c:layout>
        <c:manualLayout>
          <c:layoutTarget val="inner"/>
          <c:xMode val="edge"/>
          <c:yMode val="edge"/>
          <c:x val="8.4550375248906282E-2"/>
          <c:y val="0.15521294034740307"/>
          <c:w val="0.90274396726833461"/>
          <c:h val="0.49149001411940624"/>
        </c:manualLayout>
      </c:layout>
      <c:barChart>
        <c:barDir val="col"/>
        <c:grouping val="clustered"/>
        <c:varyColors val="0"/>
        <c:ser>
          <c:idx val="0"/>
          <c:order val="0"/>
          <c:tx>
            <c:strRef>
              <c:f>List1!$B$26</c:f>
              <c:strCache>
                <c:ptCount val="1"/>
                <c:pt idx="0">
                  <c:v>2020</c:v>
                </c:pt>
              </c:strCache>
            </c:strRef>
          </c:tx>
          <c:spPr>
            <a:solidFill>
              <a:schemeClr val="accent1"/>
            </a:solidFill>
            <a:ln>
              <a:noFill/>
            </a:ln>
            <a:effectLst/>
          </c:spPr>
          <c:invertIfNegative val="0"/>
          <c:cat>
            <c:strRef>
              <c:f>List1!$A$27:$A$32</c:f>
              <c:strCache>
                <c:ptCount val="6"/>
                <c:pt idx="0">
                  <c:v>Spear-phishing</c:v>
                </c:pt>
                <c:pt idx="1">
                  <c:v>Phishing</c:v>
                </c:pt>
                <c:pt idx="2">
                  <c:v>Podvodný e-mail</c:v>
                </c:pt>
                <c:pt idx="3">
                  <c:v>Zneužití zranitelnosti </c:v>
                </c:pt>
                <c:pt idx="4">
                  <c:v>Scanning</c:v>
                </c:pt>
                <c:pt idx="5">
                  <c:v>Jiné</c:v>
                </c:pt>
              </c:strCache>
            </c:strRef>
          </c:cat>
          <c:val>
            <c:numRef>
              <c:f>List1!$B$27:$B$32</c:f>
              <c:numCache>
                <c:formatCode>General</c:formatCode>
                <c:ptCount val="6"/>
                <c:pt idx="0">
                  <c:v>13</c:v>
                </c:pt>
                <c:pt idx="1">
                  <c:v>9</c:v>
                </c:pt>
                <c:pt idx="2">
                  <c:v>6</c:v>
                </c:pt>
                <c:pt idx="3">
                  <c:v>17</c:v>
                </c:pt>
                <c:pt idx="4">
                  <c:v>0</c:v>
                </c:pt>
                <c:pt idx="5">
                  <c:v>32</c:v>
                </c:pt>
              </c:numCache>
            </c:numRef>
          </c:val>
          <c:extLst>
            <c:ext xmlns:c16="http://schemas.microsoft.com/office/drawing/2014/chart" uri="{C3380CC4-5D6E-409C-BE32-E72D297353CC}">
              <c16:uniqueId val="{00000000-4668-4C23-8FD8-00725BB1797C}"/>
            </c:ext>
          </c:extLst>
        </c:ser>
        <c:ser>
          <c:idx val="1"/>
          <c:order val="1"/>
          <c:tx>
            <c:strRef>
              <c:f>List1!$C$26</c:f>
              <c:strCache>
                <c:ptCount val="1"/>
                <c:pt idx="0">
                  <c:v>2021</c:v>
                </c:pt>
              </c:strCache>
            </c:strRef>
          </c:tx>
          <c:spPr>
            <a:solidFill>
              <a:schemeClr val="accent2"/>
            </a:solidFill>
            <a:ln>
              <a:noFill/>
            </a:ln>
            <a:effectLst/>
          </c:spPr>
          <c:invertIfNegative val="0"/>
          <c:cat>
            <c:strRef>
              <c:f>List1!$A$27:$A$32</c:f>
              <c:strCache>
                <c:ptCount val="6"/>
                <c:pt idx="0">
                  <c:v>Spear-phishing</c:v>
                </c:pt>
                <c:pt idx="1">
                  <c:v>Phishing</c:v>
                </c:pt>
                <c:pt idx="2">
                  <c:v>Podvodný e-mail</c:v>
                </c:pt>
                <c:pt idx="3">
                  <c:v>Zneužití zranitelnosti </c:v>
                </c:pt>
                <c:pt idx="4">
                  <c:v>Scanning</c:v>
                </c:pt>
                <c:pt idx="5">
                  <c:v>Jiné</c:v>
                </c:pt>
              </c:strCache>
            </c:strRef>
          </c:cat>
          <c:val>
            <c:numRef>
              <c:f>List1!$C$27:$C$32</c:f>
              <c:numCache>
                <c:formatCode>General</c:formatCode>
                <c:ptCount val="6"/>
                <c:pt idx="0">
                  <c:v>11</c:v>
                </c:pt>
                <c:pt idx="1">
                  <c:v>21</c:v>
                </c:pt>
                <c:pt idx="2">
                  <c:v>2</c:v>
                </c:pt>
                <c:pt idx="3">
                  <c:v>18</c:v>
                </c:pt>
                <c:pt idx="4">
                  <c:v>2</c:v>
                </c:pt>
                <c:pt idx="5">
                  <c:v>18</c:v>
                </c:pt>
              </c:numCache>
            </c:numRef>
          </c:val>
          <c:extLst>
            <c:ext xmlns:c16="http://schemas.microsoft.com/office/drawing/2014/chart" uri="{C3380CC4-5D6E-409C-BE32-E72D297353CC}">
              <c16:uniqueId val="{00000001-4668-4C23-8FD8-00725BB1797C}"/>
            </c:ext>
          </c:extLst>
        </c:ser>
        <c:ser>
          <c:idx val="2"/>
          <c:order val="2"/>
          <c:tx>
            <c:strRef>
              <c:f>List1!$D$26</c:f>
              <c:strCache>
                <c:ptCount val="1"/>
                <c:pt idx="0">
                  <c:v>2022</c:v>
                </c:pt>
              </c:strCache>
            </c:strRef>
          </c:tx>
          <c:spPr>
            <a:solidFill>
              <a:schemeClr val="accent4"/>
            </a:solidFill>
            <a:ln>
              <a:noFill/>
            </a:ln>
            <a:effectLst/>
          </c:spPr>
          <c:invertIfNegative val="0"/>
          <c:cat>
            <c:strRef>
              <c:f>List1!$A$27:$A$32</c:f>
              <c:strCache>
                <c:ptCount val="6"/>
                <c:pt idx="0">
                  <c:v>Spear-phishing</c:v>
                </c:pt>
                <c:pt idx="1">
                  <c:v>Phishing</c:v>
                </c:pt>
                <c:pt idx="2">
                  <c:v>Podvodný e-mail</c:v>
                </c:pt>
                <c:pt idx="3">
                  <c:v>Zneužití zranitelnosti </c:v>
                </c:pt>
                <c:pt idx="4">
                  <c:v>Scanning</c:v>
                </c:pt>
                <c:pt idx="5">
                  <c:v>Jiné</c:v>
                </c:pt>
              </c:strCache>
            </c:strRef>
          </c:cat>
          <c:val>
            <c:numRef>
              <c:f>List1!$D$27:$D$32</c:f>
              <c:numCache>
                <c:formatCode>General</c:formatCode>
                <c:ptCount val="6"/>
                <c:pt idx="0">
                  <c:v>15</c:v>
                </c:pt>
                <c:pt idx="1">
                  <c:v>12</c:v>
                </c:pt>
                <c:pt idx="2">
                  <c:v>11</c:v>
                </c:pt>
                <c:pt idx="3">
                  <c:v>9</c:v>
                </c:pt>
                <c:pt idx="4">
                  <c:v>9</c:v>
                </c:pt>
                <c:pt idx="5">
                  <c:v>44</c:v>
                </c:pt>
              </c:numCache>
            </c:numRef>
          </c:val>
          <c:extLst>
            <c:ext xmlns:c16="http://schemas.microsoft.com/office/drawing/2014/chart" uri="{C3380CC4-5D6E-409C-BE32-E72D297353CC}">
              <c16:uniqueId val="{00000002-4668-4C23-8FD8-00725BB1797C}"/>
            </c:ext>
          </c:extLst>
        </c:ser>
        <c:dLbls>
          <c:showLegendKey val="0"/>
          <c:showVal val="0"/>
          <c:showCatName val="0"/>
          <c:showSerName val="0"/>
          <c:showPercent val="0"/>
          <c:showBubbleSize val="0"/>
        </c:dLbls>
        <c:gapWidth val="219"/>
        <c:overlap val="-27"/>
        <c:axId val="1269797983"/>
        <c:axId val="1264394271"/>
      </c:barChart>
      <c:catAx>
        <c:axId val="12697979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j-lt"/>
                <a:ea typeface="+mn-ea"/>
                <a:cs typeface="+mn-cs"/>
              </a:defRPr>
            </a:pPr>
            <a:endParaRPr lang="cs-CZ"/>
          </a:p>
        </c:txPr>
        <c:crossAx val="1264394271"/>
        <c:crosses val="autoZero"/>
        <c:auto val="1"/>
        <c:lblAlgn val="ctr"/>
        <c:lblOffset val="100"/>
        <c:noMultiLvlLbl val="0"/>
      </c:catAx>
      <c:valAx>
        <c:axId val="126439427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bg1"/>
                </a:solidFill>
                <a:latin typeface="+mj-lt"/>
                <a:ea typeface="+mn-ea"/>
                <a:cs typeface="+mn-cs"/>
              </a:defRPr>
            </a:pPr>
            <a:endParaRPr lang="cs-CZ"/>
          </a:p>
        </c:txPr>
        <c:crossAx val="1269797983"/>
        <c:crosses val="autoZero"/>
        <c:crossBetween val="between"/>
        <c:majorUnit val="10"/>
      </c:valAx>
      <c:spPr>
        <a:noFill/>
        <a:ln>
          <a:noFill/>
        </a:ln>
        <a:effectLst/>
      </c:spPr>
    </c:plotArea>
    <c:legend>
      <c:legendPos val="b"/>
      <c:layout>
        <c:manualLayout>
          <c:xMode val="edge"/>
          <c:yMode val="edge"/>
          <c:x val="0.26414261550279394"/>
          <c:y val="0.94256224966467039"/>
          <c:w val="0.47980009644294341"/>
          <c:h val="4.973901070589562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j-lt"/>
              <a:ea typeface="+mn-ea"/>
              <a:cs typeface="+mn-cs"/>
            </a:defRPr>
          </a:pPr>
          <a:endParaRPr lang="cs-CZ"/>
        </a:p>
      </c:txPr>
    </c:legend>
    <c:plotVisOnly val="1"/>
    <c:dispBlanksAs val="gap"/>
    <c:showDLblsOverMax val="0"/>
  </c:chart>
  <c:spPr>
    <a:noFill/>
    <a:ln>
      <a:noFill/>
    </a:ln>
    <a:effectLst/>
  </c:spPr>
  <c:txPr>
    <a:bodyPr/>
    <a:lstStyle/>
    <a:p>
      <a:pPr>
        <a:defRPr>
          <a:solidFill>
            <a:schemeClr val="bg1"/>
          </a:solidFill>
          <a:latin typeface="+mj-lt"/>
        </a:defRPr>
      </a:pPr>
      <a:endParaRPr lang="cs-CZ"/>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kern="1200" spc="0" baseline="0">
                <a:solidFill>
                  <a:schemeClr val="bg1"/>
                </a:solidFill>
                <a:latin typeface="+mj-lt"/>
                <a:ea typeface="+mn-ea"/>
                <a:cs typeface="+mn-cs"/>
              </a:defRPr>
            </a:pPr>
            <a:r>
              <a:rPr lang="cs-CZ" dirty="0"/>
              <a:t>Celkové počty registrovaných skutků spáchaných v kyberprostoru</a:t>
            </a:r>
          </a:p>
        </c:rich>
      </c:tx>
      <c:layout>
        <c:manualLayout>
          <c:xMode val="edge"/>
          <c:yMode val="edge"/>
          <c:x val="0.14936111111111111"/>
          <c:y val="1.8518518518518517E-2"/>
        </c:manualLayout>
      </c:layout>
      <c:overlay val="0"/>
      <c:spPr>
        <a:noFill/>
        <a:ln>
          <a:noFill/>
        </a:ln>
        <a:effectLst/>
      </c:spPr>
      <c:txPr>
        <a:bodyPr rot="0" spcFirstLastPara="1" vertOverflow="ellipsis" vert="horz" wrap="square" anchor="ctr" anchorCtr="1"/>
        <a:lstStyle/>
        <a:p>
          <a:pPr>
            <a:defRPr sz="2880" b="0" i="0" u="none" strike="noStrike" kern="1200" spc="0" baseline="0">
              <a:solidFill>
                <a:schemeClr val="bg1"/>
              </a:solidFill>
              <a:latin typeface="+mj-lt"/>
              <a:ea typeface="+mn-ea"/>
              <a:cs typeface="+mn-cs"/>
            </a:defRPr>
          </a:pPr>
          <a:endParaRPr lang="cs-CZ"/>
        </a:p>
      </c:txPr>
    </c:title>
    <c:autoTitleDeleted val="0"/>
    <c:plotArea>
      <c:layout/>
      <c:barChart>
        <c:barDir val="col"/>
        <c:grouping val="clustered"/>
        <c:varyColors val="0"/>
        <c:ser>
          <c:idx val="0"/>
          <c:order val="0"/>
          <c:spPr>
            <a:solidFill>
              <a:schemeClr val="accent1"/>
            </a:solidFill>
            <a:ln>
              <a:noFill/>
            </a:ln>
            <a:effectLst/>
          </c:spPr>
          <c:invertIfNegative val="0"/>
          <c:dPt>
            <c:idx val="12"/>
            <c:invertIfNegative val="0"/>
            <c:bubble3D val="0"/>
            <c:spPr>
              <a:solidFill>
                <a:srgbClr val="F69CE7"/>
              </a:solidFill>
              <a:ln>
                <a:noFill/>
              </a:ln>
              <a:effectLst/>
            </c:spPr>
            <c:extLst>
              <c:ext xmlns:c16="http://schemas.microsoft.com/office/drawing/2014/chart" uri="{C3380CC4-5D6E-409C-BE32-E72D297353CC}">
                <c16:uniqueId val="{00000001-2CB0-4948-B3E2-8530D88C3A56}"/>
              </c:ext>
            </c:extLst>
          </c:dPt>
          <c:dLbls>
            <c:dLbl>
              <c:idx val="4"/>
              <c:layout>
                <c:manualLayout>
                  <c:x val="-8.5923420000940913E-17"/>
                  <c:y val="-2.290868389868704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CB0-4948-B3E2-8530D88C3A56}"/>
                </c:ext>
              </c:extLst>
            </c:dLbl>
            <c:dLbl>
              <c:idx val="5"/>
              <c:layout>
                <c:manualLayout>
                  <c:x val="-3.5150896061844909E-3"/>
                  <c:y val="-5.236270605414166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CB0-4948-B3E2-8530D88C3A56}"/>
                </c:ext>
              </c:extLst>
            </c:dLbl>
            <c:dLbl>
              <c:idx val="10"/>
              <c:layout>
                <c:manualLayout>
                  <c:x val="-9.3735722831586425E-3"/>
                  <c:y val="-6.545338256767692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CB0-4948-B3E2-8530D88C3A56}"/>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j-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List1!$A$41:$A$53</c:f>
              <c:strCach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6/2023</c:v>
                </c:pt>
              </c:strCache>
            </c:strRef>
          </c:cat>
          <c:val>
            <c:numRef>
              <c:f>List1!$B$41:$B$53</c:f>
              <c:numCache>
                <c:formatCode>General</c:formatCode>
                <c:ptCount val="13"/>
                <c:pt idx="0">
                  <c:v>1502</c:v>
                </c:pt>
                <c:pt idx="1">
                  <c:v>2195</c:v>
                </c:pt>
                <c:pt idx="2">
                  <c:v>3108</c:v>
                </c:pt>
                <c:pt idx="3">
                  <c:v>4348</c:v>
                </c:pt>
                <c:pt idx="4">
                  <c:v>5044</c:v>
                </c:pt>
                <c:pt idx="5">
                  <c:v>5344</c:v>
                </c:pt>
                <c:pt idx="6">
                  <c:v>5644</c:v>
                </c:pt>
                <c:pt idx="7">
                  <c:v>6815</c:v>
                </c:pt>
                <c:pt idx="8">
                  <c:v>8417</c:v>
                </c:pt>
                <c:pt idx="9">
                  <c:v>8073</c:v>
                </c:pt>
                <c:pt idx="10">
                  <c:v>9518</c:v>
                </c:pt>
                <c:pt idx="11">
                  <c:v>18554</c:v>
                </c:pt>
                <c:pt idx="12">
                  <c:v>10219</c:v>
                </c:pt>
              </c:numCache>
            </c:numRef>
          </c:val>
          <c:extLst>
            <c:ext xmlns:c16="http://schemas.microsoft.com/office/drawing/2014/chart" uri="{C3380CC4-5D6E-409C-BE32-E72D297353CC}">
              <c16:uniqueId val="{00000000-2CB0-4948-B3E2-8530D88C3A56}"/>
            </c:ext>
          </c:extLst>
        </c:ser>
        <c:dLbls>
          <c:dLblPos val="outEnd"/>
          <c:showLegendKey val="0"/>
          <c:showVal val="1"/>
          <c:showCatName val="0"/>
          <c:showSerName val="0"/>
          <c:showPercent val="0"/>
          <c:showBubbleSize val="0"/>
        </c:dLbls>
        <c:gapWidth val="76"/>
        <c:overlap val="-27"/>
        <c:axId val="1963440128"/>
        <c:axId val="1547783760"/>
      </c:barChart>
      <c:catAx>
        <c:axId val="1963440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j-lt"/>
                <a:ea typeface="+mn-ea"/>
                <a:cs typeface="+mn-cs"/>
              </a:defRPr>
            </a:pPr>
            <a:endParaRPr lang="cs-CZ"/>
          </a:p>
        </c:txPr>
        <c:crossAx val="1547783760"/>
        <c:crosses val="autoZero"/>
        <c:auto val="1"/>
        <c:lblAlgn val="ctr"/>
        <c:lblOffset val="100"/>
        <c:noMultiLvlLbl val="0"/>
      </c:catAx>
      <c:valAx>
        <c:axId val="154778376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1"/>
                </a:solidFill>
                <a:latin typeface="+mj-lt"/>
                <a:ea typeface="+mn-ea"/>
                <a:cs typeface="+mn-cs"/>
              </a:defRPr>
            </a:pPr>
            <a:endParaRPr lang="cs-CZ"/>
          </a:p>
        </c:txPr>
        <c:crossAx val="1963440128"/>
        <c:crosses val="autoZero"/>
        <c:crossBetween val="between"/>
      </c:valAx>
      <c:spPr>
        <a:noFill/>
        <a:ln>
          <a:noFill/>
        </a:ln>
        <a:effectLst/>
      </c:spPr>
    </c:plotArea>
    <c:plotVisOnly val="1"/>
    <c:dispBlanksAs val="gap"/>
    <c:showDLblsOverMax val="0"/>
  </c:chart>
  <c:spPr>
    <a:noFill/>
    <a:ln>
      <a:noFill/>
    </a:ln>
    <a:effectLst/>
  </c:spPr>
  <c:txPr>
    <a:bodyPr/>
    <a:lstStyle/>
    <a:p>
      <a:pPr>
        <a:defRPr sz="2400">
          <a:solidFill>
            <a:schemeClr val="bg1"/>
          </a:solidFill>
          <a:latin typeface="+mj-lt"/>
        </a:defRPr>
      </a:pPr>
      <a:endParaRPr lang="cs-CZ"/>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bg1"/>
                </a:solidFill>
                <a:latin typeface="+mj-lt"/>
                <a:ea typeface="+mn-ea"/>
                <a:cs typeface="+mn-cs"/>
              </a:defRPr>
            </a:pPr>
            <a:r>
              <a:rPr lang="cs-CZ" sz="2880" dirty="0"/>
              <a:t>Celkové počty registrovaných skutků spáchaných v kyberprostoru</a:t>
            </a:r>
          </a:p>
        </c:rich>
      </c:tx>
      <c:overlay val="0"/>
      <c:spPr>
        <a:noFill/>
        <a:ln>
          <a:noFill/>
        </a:ln>
        <a:effectLst/>
      </c:spPr>
      <c:txPr>
        <a:bodyPr rot="0" spcFirstLastPara="1" vertOverflow="ellipsis" vert="horz" wrap="square" anchor="ctr" anchorCtr="1"/>
        <a:lstStyle/>
        <a:p>
          <a:pPr>
            <a:defRPr sz="3200" b="0" i="0" u="none" strike="noStrike" kern="1200" spc="0" baseline="0">
              <a:solidFill>
                <a:schemeClr val="bg1"/>
              </a:solidFill>
              <a:latin typeface="+mj-lt"/>
              <a:ea typeface="+mn-ea"/>
              <a:cs typeface="+mn-cs"/>
            </a:defRPr>
          </a:pPr>
          <a:endParaRPr lang="cs-CZ"/>
        </a:p>
      </c:txPr>
    </c:title>
    <c:autoTitleDeleted val="0"/>
    <c:plotArea>
      <c:layout/>
      <c:lineChart>
        <c:grouping val="standard"/>
        <c:varyColors val="0"/>
        <c:ser>
          <c:idx val="0"/>
          <c:order val="0"/>
          <c:tx>
            <c:strRef>
              <c:f>List1!$B$62</c:f>
              <c:strCache>
                <c:ptCount val="1"/>
                <c:pt idx="0">
                  <c:v>2021</c:v>
                </c:pt>
              </c:strCache>
            </c:strRef>
          </c:tx>
          <c:spPr>
            <a:ln w="57150" cap="rnd">
              <a:solidFill>
                <a:schemeClr val="accent4"/>
              </a:solidFill>
              <a:round/>
            </a:ln>
            <a:effectLst/>
          </c:spPr>
          <c:marker>
            <c:symbol val="none"/>
          </c:marker>
          <c:cat>
            <c:strRef>
              <c:f>List1!$A$63:$A$74</c:f>
              <c:strCache>
                <c:ptCount val="12"/>
                <c:pt idx="0">
                  <c:v>Leden</c:v>
                </c:pt>
                <c:pt idx="1">
                  <c:v>Únor</c:v>
                </c:pt>
                <c:pt idx="2">
                  <c:v>Březen</c:v>
                </c:pt>
                <c:pt idx="3">
                  <c:v>Duben</c:v>
                </c:pt>
                <c:pt idx="4">
                  <c:v>Květen</c:v>
                </c:pt>
                <c:pt idx="5">
                  <c:v>Červen</c:v>
                </c:pt>
                <c:pt idx="6">
                  <c:v>Červenec</c:v>
                </c:pt>
                <c:pt idx="7">
                  <c:v>Srpen</c:v>
                </c:pt>
                <c:pt idx="8">
                  <c:v>Září</c:v>
                </c:pt>
                <c:pt idx="9">
                  <c:v>Říjen</c:v>
                </c:pt>
                <c:pt idx="10">
                  <c:v>Listopad</c:v>
                </c:pt>
                <c:pt idx="11">
                  <c:v>Prosinec</c:v>
                </c:pt>
              </c:strCache>
            </c:strRef>
          </c:cat>
          <c:val>
            <c:numRef>
              <c:f>List1!$B$63:$B$74</c:f>
              <c:numCache>
                <c:formatCode>General</c:formatCode>
                <c:ptCount val="12"/>
                <c:pt idx="0">
                  <c:v>782</c:v>
                </c:pt>
                <c:pt idx="1">
                  <c:v>728</c:v>
                </c:pt>
                <c:pt idx="2">
                  <c:v>758</c:v>
                </c:pt>
                <c:pt idx="3">
                  <c:v>732</c:v>
                </c:pt>
                <c:pt idx="4">
                  <c:v>743</c:v>
                </c:pt>
                <c:pt idx="5">
                  <c:v>821</c:v>
                </c:pt>
                <c:pt idx="6">
                  <c:v>686</c:v>
                </c:pt>
                <c:pt idx="7">
                  <c:v>713</c:v>
                </c:pt>
                <c:pt idx="8">
                  <c:v>755</c:v>
                </c:pt>
                <c:pt idx="9">
                  <c:v>772</c:v>
                </c:pt>
                <c:pt idx="10">
                  <c:v>946</c:v>
                </c:pt>
                <c:pt idx="11">
                  <c:v>1082</c:v>
                </c:pt>
              </c:numCache>
            </c:numRef>
          </c:val>
          <c:smooth val="0"/>
          <c:extLst>
            <c:ext xmlns:c16="http://schemas.microsoft.com/office/drawing/2014/chart" uri="{C3380CC4-5D6E-409C-BE32-E72D297353CC}">
              <c16:uniqueId val="{00000000-4E2B-4B7D-8652-69BE4BD47D31}"/>
            </c:ext>
          </c:extLst>
        </c:ser>
        <c:ser>
          <c:idx val="1"/>
          <c:order val="1"/>
          <c:tx>
            <c:strRef>
              <c:f>List1!$C$62</c:f>
              <c:strCache>
                <c:ptCount val="1"/>
                <c:pt idx="0">
                  <c:v>2022</c:v>
                </c:pt>
              </c:strCache>
            </c:strRef>
          </c:tx>
          <c:spPr>
            <a:ln w="57150" cap="rnd">
              <a:solidFill>
                <a:schemeClr val="accent1"/>
              </a:solidFill>
              <a:round/>
            </a:ln>
            <a:effectLst/>
          </c:spPr>
          <c:marker>
            <c:symbol val="none"/>
          </c:marker>
          <c:cat>
            <c:strRef>
              <c:f>List1!$A$63:$A$74</c:f>
              <c:strCache>
                <c:ptCount val="12"/>
                <c:pt idx="0">
                  <c:v>Leden</c:v>
                </c:pt>
                <c:pt idx="1">
                  <c:v>Únor</c:v>
                </c:pt>
                <c:pt idx="2">
                  <c:v>Březen</c:v>
                </c:pt>
                <c:pt idx="3">
                  <c:v>Duben</c:v>
                </c:pt>
                <c:pt idx="4">
                  <c:v>Květen</c:v>
                </c:pt>
                <c:pt idx="5">
                  <c:v>Červen</c:v>
                </c:pt>
                <c:pt idx="6">
                  <c:v>Červenec</c:v>
                </c:pt>
                <c:pt idx="7">
                  <c:v>Srpen</c:v>
                </c:pt>
                <c:pt idx="8">
                  <c:v>Září</c:v>
                </c:pt>
                <c:pt idx="9">
                  <c:v>Říjen</c:v>
                </c:pt>
                <c:pt idx="10">
                  <c:v>Listopad</c:v>
                </c:pt>
                <c:pt idx="11">
                  <c:v>Prosinec</c:v>
                </c:pt>
              </c:strCache>
            </c:strRef>
          </c:cat>
          <c:val>
            <c:numRef>
              <c:f>List1!$C$63:$C$74</c:f>
              <c:numCache>
                <c:formatCode>General</c:formatCode>
                <c:ptCount val="12"/>
                <c:pt idx="0">
                  <c:v>1343</c:v>
                </c:pt>
                <c:pt idx="1">
                  <c:v>1224</c:v>
                </c:pt>
                <c:pt idx="2">
                  <c:v>1510</c:v>
                </c:pt>
                <c:pt idx="3">
                  <c:v>1622</c:v>
                </c:pt>
                <c:pt idx="4">
                  <c:v>1548</c:v>
                </c:pt>
                <c:pt idx="5">
                  <c:v>1592</c:v>
                </c:pt>
                <c:pt idx="6">
                  <c:v>1532</c:v>
                </c:pt>
                <c:pt idx="7">
                  <c:v>1697</c:v>
                </c:pt>
                <c:pt idx="8">
                  <c:v>1599</c:v>
                </c:pt>
                <c:pt idx="9">
                  <c:v>1727</c:v>
                </c:pt>
                <c:pt idx="10">
                  <c:v>1560</c:v>
                </c:pt>
                <c:pt idx="11">
                  <c:v>1585</c:v>
                </c:pt>
              </c:numCache>
            </c:numRef>
          </c:val>
          <c:smooth val="0"/>
          <c:extLst>
            <c:ext xmlns:c16="http://schemas.microsoft.com/office/drawing/2014/chart" uri="{C3380CC4-5D6E-409C-BE32-E72D297353CC}">
              <c16:uniqueId val="{00000001-4E2B-4B7D-8652-69BE4BD47D31}"/>
            </c:ext>
          </c:extLst>
        </c:ser>
        <c:ser>
          <c:idx val="2"/>
          <c:order val="2"/>
          <c:tx>
            <c:strRef>
              <c:f>List1!$D$62</c:f>
              <c:strCache>
                <c:ptCount val="1"/>
                <c:pt idx="0">
                  <c:v>2023</c:v>
                </c:pt>
              </c:strCache>
            </c:strRef>
          </c:tx>
          <c:spPr>
            <a:ln w="57150" cap="rnd">
              <a:solidFill>
                <a:schemeClr val="bg1"/>
              </a:solidFill>
              <a:round/>
            </a:ln>
            <a:effectLst/>
          </c:spPr>
          <c:marker>
            <c:symbol val="none"/>
          </c:marker>
          <c:cat>
            <c:strRef>
              <c:f>List1!$A$63:$A$74</c:f>
              <c:strCache>
                <c:ptCount val="12"/>
                <c:pt idx="0">
                  <c:v>Leden</c:v>
                </c:pt>
                <c:pt idx="1">
                  <c:v>Únor</c:v>
                </c:pt>
                <c:pt idx="2">
                  <c:v>Březen</c:v>
                </c:pt>
                <c:pt idx="3">
                  <c:v>Duben</c:v>
                </c:pt>
                <c:pt idx="4">
                  <c:v>Květen</c:v>
                </c:pt>
                <c:pt idx="5">
                  <c:v>Červen</c:v>
                </c:pt>
                <c:pt idx="6">
                  <c:v>Červenec</c:v>
                </c:pt>
                <c:pt idx="7">
                  <c:v>Srpen</c:v>
                </c:pt>
                <c:pt idx="8">
                  <c:v>Září</c:v>
                </c:pt>
                <c:pt idx="9">
                  <c:v>Říjen</c:v>
                </c:pt>
                <c:pt idx="10">
                  <c:v>Listopad</c:v>
                </c:pt>
                <c:pt idx="11">
                  <c:v>Prosinec</c:v>
                </c:pt>
              </c:strCache>
            </c:strRef>
          </c:cat>
          <c:val>
            <c:numRef>
              <c:f>List1!$D$63:$D$74</c:f>
              <c:numCache>
                <c:formatCode>General</c:formatCode>
                <c:ptCount val="12"/>
                <c:pt idx="0">
                  <c:v>1967</c:v>
                </c:pt>
                <c:pt idx="1">
                  <c:v>1866</c:v>
                </c:pt>
                <c:pt idx="2">
                  <c:v>1928</c:v>
                </c:pt>
                <c:pt idx="3">
                  <c:v>1622</c:v>
                </c:pt>
                <c:pt idx="4">
                  <c:v>1563</c:v>
                </c:pt>
                <c:pt idx="5">
                  <c:v>1392</c:v>
                </c:pt>
              </c:numCache>
            </c:numRef>
          </c:val>
          <c:smooth val="0"/>
          <c:extLst>
            <c:ext xmlns:c16="http://schemas.microsoft.com/office/drawing/2014/chart" uri="{C3380CC4-5D6E-409C-BE32-E72D297353CC}">
              <c16:uniqueId val="{00000002-4E2B-4B7D-8652-69BE4BD47D31}"/>
            </c:ext>
          </c:extLst>
        </c:ser>
        <c:dLbls>
          <c:showLegendKey val="0"/>
          <c:showVal val="0"/>
          <c:showCatName val="0"/>
          <c:showSerName val="0"/>
          <c:showPercent val="0"/>
          <c:showBubbleSize val="0"/>
        </c:dLbls>
        <c:smooth val="0"/>
        <c:axId val="1507186240"/>
        <c:axId val="1490396128"/>
      </c:lineChart>
      <c:catAx>
        <c:axId val="1507186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j-lt"/>
                <a:ea typeface="+mn-ea"/>
                <a:cs typeface="+mn-cs"/>
              </a:defRPr>
            </a:pPr>
            <a:endParaRPr lang="cs-CZ"/>
          </a:p>
        </c:txPr>
        <c:crossAx val="1490396128"/>
        <c:crosses val="autoZero"/>
        <c:auto val="1"/>
        <c:lblAlgn val="ctr"/>
        <c:lblOffset val="100"/>
        <c:noMultiLvlLbl val="0"/>
      </c:catAx>
      <c:valAx>
        <c:axId val="149039612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bg1"/>
                </a:solidFill>
                <a:latin typeface="+mj-lt"/>
                <a:ea typeface="+mn-ea"/>
                <a:cs typeface="+mn-cs"/>
              </a:defRPr>
            </a:pPr>
            <a:endParaRPr lang="cs-CZ"/>
          </a:p>
        </c:txPr>
        <c:crossAx val="15071862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j-lt"/>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bg1"/>
          </a:solidFill>
          <a:latin typeface="+mj-lt"/>
        </a:defRPr>
      </a:pPr>
      <a:endParaRPr lang="cs-CZ"/>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bg1"/>
                </a:solidFill>
                <a:latin typeface="+mj-lt"/>
                <a:ea typeface="+mn-ea"/>
                <a:cs typeface="+mn-cs"/>
              </a:defRPr>
            </a:pPr>
            <a:r>
              <a:rPr lang="cs-CZ" sz="2800" b="1" dirty="0">
                <a:latin typeface="+mj-lt"/>
              </a:rPr>
              <a:t>Využívání </a:t>
            </a:r>
            <a:r>
              <a:rPr lang="cs-CZ" sz="2800" b="1" dirty="0" err="1">
                <a:latin typeface="+mj-lt"/>
              </a:rPr>
              <a:t>internetbankingu</a:t>
            </a:r>
            <a:r>
              <a:rPr lang="cs-CZ" sz="2800" b="1" dirty="0">
                <a:latin typeface="+mj-lt"/>
              </a:rPr>
              <a:t> v populaci</a:t>
            </a:r>
          </a:p>
        </c:rich>
      </c:tx>
      <c:layout>
        <c:manualLayout>
          <c:xMode val="edge"/>
          <c:yMode val="edge"/>
          <c:x val="0.19166066537143445"/>
          <c:y val="3.0780781589484014E-2"/>
        </c:manualLayout>
      </c:layout>
      <c:overlay val="0"/>
      <c:spPr>
        <a:noFill/>
        <a:ln>
          <a:noFill/>
        </a:ln>
        <a:effectLst/>
      </c:spPr>
      <c:txPr>
        <a:bodyPr rot="0" spcFirstLastPara="1" vertOverflow="ellipsis" vert="horz" wrap="square" anchor="ctr" anchorCtr="1"/>
        <a:lstStyle/>
        <a:p>
          <a:pPr>
            <a:defRPr sz="2800" b="1" i="0" u="none" strike="noStrike" kern="1200" spc="0" baseline="0">
              <a:solidFill>
                <a:schemeClr val="bg1"/>
              </a:solidFill>
              <a:latin typeface="+mj-lt"/>
              <a:ea typeface="+mn-ea"/>
              <a:cs typeface="+mn-cs"/>
            </a:defRPr>
          </a:pPr>
          <a:endParaRPr lang="cs-CZ"/>
        </a:p>
      </c:txPr>
    </c:title>
    <c:autoTitleDeleted val="0"/>
    <c:plotArea>
      <c:layout>
        <c:manualLayout>
          <c:layoutTarget val="inner"/>
          <c:xMode val="edge"/>
          <c:yMode val="edge"/>
          <c:x val="0.21762741618303036"/>
          <c:y val="0.14582612258061411"/>
          <c:w val="0.73933061537723632"/>
          <c:h val="0.76054974387070629"/>
        </c:manualLayout>
      </c:layout>
      <c:barChart>
        <c:barDir val="bar"/>
        <c:grouping val="clustered"/>
        <c:varyColors val="0"/>
        <c:ser>
          <c:idx val="0"/>
          <c:order val="0"/>
          <c:spPr>
            <a:solidFill>
              <a:schemeClr val="accent4">
                <a:lumMod val="75000"/>
              </a:schemeClr>
            </a:solidFill>
            <a:ln>
              <a:noFill/>
            </a:ln>
            <a:effectLst/>
          </c:spPr>
          <c:invertIfNegative val="0"/>
          <c:cat>
            <c:strRef>
              <c:f>Sheet1!$A$35:$A$44</c:f>
              <c:strCache>
                <c:ptCount val="10"/>
                <c:pt idx="0">
                  <c:v>Česko</c:v>
                </c:pt>
                <c:pt idx="1">
                  <c:v>Belgie</c:v>
                </c:pt>
                <c:pt idx="2">
                  <c:v>Lotyšsko</c:v>
                </c:pt>
                <c:pt idx="3">
                  <c:v>Estonsko</c:v>
                </c:pt>
                <c:pt idx="4">
                  <c:v>Švédsko</c:v>
                </c:pt>
                <c:pt idx="5">
                  <c:v>Irsko</c:v>
                </c:pt>
                <c:pt idx="6">
                  <c:v>Nizozemsko</c:v>
                </c:pt>
                <c:pt idx="7">
                  <c:v>Dánsko</c:v>
                </c:pt>
                <c:pt idx="8">
                  <c:v>Finsko</c:v>
                </c:pt>
                <c:pt idx="9">
                  <c:v>Norsko</c:v>
                </c:pt>
              </c:strCache>
            </c:strRef>
          </c:cat>
          <c:val>
            <c:numRef>
              <c:f>Sheet1!$B$35:$B$44</c:f>
              <c:numCache>
                <c:formatCode>#\ ##0.##########</c:formatCode>
                <c:ptCount val="10"/>
                <c:pt idx="0">
                  <c:v>77.09</c:v>
                </c:pt>
                <c:pt idx="1">
                  <c:v>79.510000000000005</c:v>
                </c:pt>
                <c:pt idx="2">
                  <c:v>82.45</c:v>
                </c:pt>
                <c:pt idx="3">
                  <c:v>83.36</c:v>
                </c:pt>
                <c:pt idx="4" formatCode="#,##0.00">
                  <c:v>83.5</c:v>
                </c:pt>
                <c:pt idx="5">
                  <c:v>86.29</c:v>
                </c:pt>
                <c:pt idx="6">
                  <c:v>90.72</c:v>
                </c:pt>
                <c:pt idx="7">
                  <c:v>94.35</c:v>
                </c:pt>
                <c:pt idx="8">
                  <c:v>94.68</c:v>
                </c:pt>
                <c:pt idx="9">
                  <c:v>95.84</c:v>
                </c:pt>
              </c:numCache>
            </c:numRef>
          </c:val>
          <c:extLst>
            <c:ext xmlns:c16="http://schemas.microsoft.com/office/drawing/2014/chart" uri="{C3380CC4-5D6E-409C-BE32-E72D297353CC}">
              <c16:uniqueId val="{00000000-9683-40E0-A6AB-628D26B6E0C2}"/>
            </c:ext>
          </c:extLst>
        </c:ser>
        <c:dLbls>
          <c:showLegendKey val="0"/>
          <c:showVal val="0"/>
          <c:showCatName val="0"/>
          <c:showSerName val="0"/>
          <c:showPercent val="0"/>
          <c:showBubbleSize val="0"/>
        </c:dLbls>
        <c:gapWidth val="182"/>
        <c:axId val="721283455"/>
        <c:axId val="828755263"/>
      </c:barChart>
      <c:catAx>
        <c:axId val="72128345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j-lt"/>
                <a:ea typeface="+mn-ea"/>
                <a:cs typeface="+mn-cs"/>
              </a:defRPr>
            </a:pPr>
            <a:endParaRPr lang="cs-CZ"/>
          </a:p>
        </c:txPr>
        <c:crossAx val="828755263"/>
        <c:crosses val="autoZero"/>
        <c:auto val="1"/>
        <c:lblAlgn val="ctr"/>
        <c:lblOffset val="100"/>
        <c:noMultiLvlLbl val="0"/>
      </c:catAx>
      <c:valAx>
        <c:axId val="828755263"/>
        <c:scaling>
          <c:orientation val="minMax"/>
          <c:max val="100"/>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bg1"/>
                </a:solidFill>
                <a:latin typeface="+mn-lt"/>
                <a:ea typeface="+mn-ea"/>
                <a:cs typeface="+mn-cs"/>
              </a:defRPr>
            </a:pPr>
            <a:endParaRPr lang="cs-CZ"/>
          </a:p>
        </c:txPr>
        <c:crossAx val="721283455"/>
        <c:crosses val="autoZero"/>
        <c:crossBetween val="between"/>
      </c:valAx>
      <c:spPr>
        <a:noFill/>
        <a:ln>
          <a:noFill/>
        </a:ln>
        <a:effectLst/>
      </c:spPr>
    </c:plotArea>
    <c:plotVisOnly val="1"/>
    <c:dispBlanksAs val="gap"/>
    <c:showDLblsOverMax val="0"/>
  </c:chart>
  <c:spPr>
    <a:noFill/>
    <a:ln>
      <a:noFill/>
    </a:ln>
    <a:effectLst/>
  </c:spPr>
  <c:txPr>
    <a:bodyPr/>
    <a:lstStyle/>
    <a:p>
      <a:pPr>
        <a:defRPr sz="3200">
          <a:solidFill>
            <a:schemeClr val="bg1"/>
          </a:solidFill>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Montserrat Light"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Montserrat Light" charset="0"/>
              </a:defRPr>
            </a:lvl1pPr>
          </a:lstStyle>
          <a:p>
            <a:fld id="{EFC10EE1-B198-C942-8235-326C972CBB30}" type="datetimeFigureOut">
              <a:rPr lang="en-US" smtClean="0"/>
              <a:pPr/>
              <a:t>9/4/2023</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Montserrat Light"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Montserrat Light" charset="0"/>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b="0" i="0" kern="1200">
        <a:solidFill>
          <a:schemeClr val="tx1"/>
        </a:solidFill>
        <a:latin typeface="Montserrat Light" charset="0"/>
        <a:ea typeface="+mn-ea"/>
        <a:cs typeface="+mn-cs"/>
      </a:defRPr>
    </a:lvl1pPr>
    <a:lvl2pPr marL="914217" algn="l" defTabSz="914217" rtl="0" eaLnBrk="1" latinLnBrk="0" hangingPunct="1">
      <a:defRPr sz="2400" b="0" i="0" kern="1200">
        <a:solidFill>
          <a:schemeClr val="tx1"/>
        </a:solidFill>
        <a:latin typeface="Montserrat Light" charset="0"/>
        <a:ea typeface="+mn-ea"/>
        <a:cs typeface="+mn-cs"/>
      </a:defRPr>
    </a:lvl2pPr>
    <a:lvl3pPr marL="1828434" algn="l" defTabSz="914217" rtl="0" eaLnBrk="1" latinLnBrk="0" hangingPunct="1">
      <a:defRPr sz="2400" b="0" i="0" kern="1200">
        <a:solidFill>
          <a:schemeClr val="tx1"/>
        </a:solidFill>
        <a:latin typeface="Montserrat Light" charset="0"/>
        <a:ea typeface="+mn-ea"/>
        <a:cs typeface="+mn-cs"/>
      </a:defRPr>
    </a:lvl3pPr>
    <a:lvl4pPr marL="2742651" algn="l" defTabSz="914217" rtl="0" eaLnBrk="1" latinLnBrk="0" hangingPunct="1">
      <a:defRPr sz="2400" b="0" i="0" kern="1200">
        <a:solidFill>
          <a:schemeClr val="tx1"/>
        </a:solidFill>
        <a:latin typeface="Montserrat Light" charset="0"/>
        <a:ea typeface="+mn-ea"/>
        <a:cs typeface="+mn-cs"/>
      </a:defRPr>
    </a:lvl4pPr>
    <a:lvl5pPr marL="3656868" algn="l" defTabSz="914217" rtl="0" eaLnBrk="1" latinLnBrk="0" hangingPunct="1">
      <a:defRPr sz="2400" b="0" i="0" kern="1200">
        <a:solidFill>
          <a:schemeClr val="tx1"/>
        </a:solidFill>
        <a:latin typeface="Montserrat Light" charset="0"/>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Prosíme o vycentrování fotky pana ředitele</a:t>
            </a:r>
          </a:p>
        </p:txBody>
      </p:sp>
      <p:sp>
        <p:nvSpPr>
          <p:cNvPr id="4" name="Slide Number Placeholder 3"/>
          <p:cNvSpPr>
            <a:spLocks noGrp="1"/>
          </p:cNvSpPr>
          <p:nvPr>
            <p:ph type="sldNum" sz="quarter" idx="5"/>
          </p:nvPr>
        </p:nvSpPr>
        <p:spPr/>
        <p:txBody>
          <a:bodyPr/>
          <a:lstStyle/>
          <a:p>
            <a:fld id="{006BE02D-20C0-F840-AFAC-BEA99C74FDC2}" type="slidenum">
              <a:rPr lang="en-US" smtClean="0"/>
              <a:pPr/>
              <a:t>2</a:t>
            </a:fld>
            <a:endParaRPr lang="en-US" dirty="0"/>
          </a:p>
        </p:txBody>
      </p:sp>
    </p:spTree>
    <p:extLst>
      <p:ext uri="{BB962C8B-B14F-4D97-AF65-F5344CB8AC3E}">
        <p14:creationId xmlns:p14="http://schemas.microsoft.com/office/powerpoint/2010/main" val="3323777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ČBA od ledna 2023 změnila metodiku reportování podvodů, tak, aby byla data ze všech bank srovnatelná a banky je mohly kontinuálně reportovat ČBA. Díky tomu výše škody na klienta v meziročním srovnání klesla. Loňská statistika ale počítala s podvody, nikoliv napadenými klienty, nereportovaly všechny banky a také metodika nebyla jednotná. </a:t>
            </a:r>
          </a:p>
        </p:txBody>
      </p:sp>
      <p:sp>
        <p:nvSpPr>
          <p:cNvPr id="4" name="Slide Number Placeholder 3"/>
          <p:cNvSpPr>
            <a:spLocks noGrp="1"/>
          </p:cNvSpPr>
          <p:nvPr>
            <p:ph type="sldNum" sz="quarter" idx="5"/>
          </p:nvPr>
        </p:nvSpPr>
        <p:spPr/>
        <p:txBody>
          <a:bodyPr/>
          <a:lstStyle/>
          <a:p>
            <a:fld id="{006BE02D-20C0-F840-AFAC-BEA99C74FDC2}" type="slidenum">
              <a:rPr lang="en-US" smtClean="0"/>
              <a:pPr/>
              <a:t>14</a:t>
            </a:fld>
            <a:endParaRPr lang="en-US" dirty="0"/>
          </a:p>
        </p:txBody>
      </p:sp>
    </p:spTree>
    <p:extLst>
      <p:ext uri="{BB962C8B-B14F-4D97-AF65-F5344CB8AC3E}">
        <p14:creationId xmlns:p14="http://schemas.microsoft.com/office/powerpoint/2010/main" val="1176906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Obětí může být každý, nejčastěji to ale bývají muži i ženy ve věku 36 – 44, z Prahy nebo Středočeského kraje, středoškolské vzdělání s maturitou</a:t>
            </a:r>
          </a:p>
        </p:txBody>
      </p:sp>
      <p:sp>
        <p:nvSpPr>
          <p:cNvPr id="4" name="Slide Number Placeholder 3"/>
          <p:cNvSpPr>
            <a:spLocks noGrp="1"/>
          </p:cNvSpPr>
          <p:nvPr>
            <p:ph type="sldNum" sz="quarter" idx="5"/>
          </p:nvPr>
        </p:nvSpPr>
        <p:spPr/>
        <p:txBody>
          <a:bodyPr/>
          <a:lstStyle/>
          <a:p>
            <a:fld id="{006BE02D-20C0-F840-AFAC-BEA99C74FDC2}" type="slidenum">
              <a:rPr lang="en-US" smtClean="0"/>
              <a:pPr/>
              <a:t>15</a:t>
            </a:fld>
            <a:endParaRPr lang="en-US" dirty="0"/>
          </a:p>
        </p:txBody>
      </p:sp>
    </p:spTree>
    <p:extLst>
      <p:ext uri="{BB962C8B-B14F-4D97-AF65-F5344CB8AC3E}">
        <p14:creationId xmlns:p14="http://schemas.microsoft.com/office/powerpoint/2010/main" val="3851648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16</a:t>
            </a:fld>
            <a:endParaRPr lang="en-US" dirty="0"/>
          </a:p>
        </p:txBody>
      </p:sp>
    </p:spTree>
    <p:extLst>
      <p:ext uri="{BB962C8B-B14F-4D97-AF65-F5344CB8AC3E}">
        <p14:creationId xmlns:p14="http://schemas.microsoft.com/office/powerpoint/2010/main" val="2939430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17</a:t>
            </a:fld>
            <a:endParaRPr lang="en-US" dirty="0"/>
          </a:p>
        </p:txBody>
      </p:sp>
    </p:spTree>
    <p:extLst>
      <p:ext uri="{BB962C8B-B14F-4D97-AF65-F5344CB8AC3E}">
        <p14:creationId xmlns:p14="http://schemas.microsoft.com/office/powerpoint/2010/main" val="3251719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18</a:t>
            </a:fld>
            <a:endParaRPr lang="en-US" dirty="0"/>
          </a:p>
        </p:txBody>
      </p:sp>
    </p:spTree>
    <p:extLst>
      <p:ext uri="{BB962C8B-B14F-4D97-AF65-F5344CB8AC3E}">
        <p14:creationId xmlns:p14="http://schemas.microsoft.com/office/powerpoint/2010/main" val="1478383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19</a:t>
            </a:fld>
            <a:endParaRPr lang="en-US" dirty="0"/>
          </a:p>
        </p:txBody>
      </p:sp>
    </p:spTree>
    <p:extLst>
      <p:ext uri="{BB962C8B-B14F-4D97-AF65-F5344CB8AC3E}">
        <p14:creationId xmlns:p14="http://schemas.microsoft.com/office/powerpoint/2010/main" val="2833186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21</a:t>
            </a:fld>
            <a:endParaRPr lang="en-US" dirty="0"/>
          </a:p>
        </p:txBody>
      </p:sp>
    </p:spTree>
    <p:extLst>
      <p:ext uri="{BB962C8B-B14F-4D97-AF65-F5344CB8AC3E}">
        <p14:creationId xmlns:p14="http://schemas.microsoft.com/office/powerpoint/2010/main" val="2049073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22</a:t>
            </a:fld>
            <a:endParaRPr lang="en-US" dirty="0"/>
          </a:p>
        </p:txBody>
      </p:sp>
    </p:spTree>
    <p:extLst>
      <p:ext uri="{BB962C8B-B14F-4D97-AF65-F5344CB8AC3E}">
        <p14:creationId xmlns:p14="http://schemas.microsoft.com/office/powerpoint/2010/main" val="29440530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23</a:t>
            </a:fld>
            <a:endParaRPr lang="en-US" dirty="0"/>
          </a:p>
        </p:txBody>
      </p:sp>
    </p:spTree>
    <p:extLst>
      <p:ext uri="{BB962C8B-B14F-4D97-AF65-F5344CB8AC3E}">
        <p14:creationId xmlns:p14="http://schemas.microsoft.com/office/powerpoint/2010/main" val="609397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24</a:t>
            </a:fld>
            <a:endParaRPr lang="en-US" dirty="0"/>
          </a:p>
        </p:txBody>
      </p:sp>
    </p:spTree>
    <p:extLst>
      <p:ext uri="{BB962C8B-B14F-4D97-AF65-F5344CB8AC3E}">
        <p14:creationId xmlns:p14="http://schemas.microsoft.com/office/powerpoint/2010/main" val="4052395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Jedním z pravděpodobných důvodů poklesu incidentů je mj. skutečnost, že v roce 2022 neproběhla žádná významnější kampaň, při níž by docházelo k masivnímu zneužívání konkrétní zranitelnosti. Oproti tomu v roce 2021 proběhly kampaně zneužívající zranitelností </a:t>
            </a:r>
            <a:r>
              <a:rPr lang="cs-CZ" dirty="0" err="1"/>
              <a:t>ProxyLogon</a:t>
            </a:r>
            <a:r>
              <a:rPr lang="cs-CZ" dirty="0"/>
              <a:t> a </a:t>
            </a:r>
            <a:r>
              <a:rPr lang="cs-CZ" dirty="0" err="1"/>
              <a:t>ProxyShell</a:t>
            </a:r>
            <a:r>
              <a:rPr lang="cs-CZ" dirty="0"/>
              <a:t>, jejichž cílem byla široce využívaná služba Microsoft Exchange Server, a ke konci roku 2021 byla objevena zranitelnost Log4Shell. Do jisté míry klesla také proaktivita ze strany NÚKIB (realizace tzv. </a:t>
            </a:r>
            <a:r>
              <a:rPr lang="cs-CZ" dirty="0" err="1"/>
              <a:t>threat</a:t>
            </a:r>
            <a:r>
              <a:rPr lang="cs-CZ" dirty="0"/>
              <a:t> </a:t>
            </a:r>
            <a:r>
              <a:rPr lang="cs-CZ" dirty="0" err="1"/>
              <a:t>huntingu</a:t>
            </a:r>
            <a:r>
              <a:rPr lang="cs-CZ" dirty="0"/>
              <a:t>, kdy jsou incidenty aktivně vyhledávány), což bylo dáno především personálními kapacitami. V obecnější rovině je pak nutné brát v potaz, že NÚKIB ani samotné subjekty nemají možnost detekovat všechny incidenty. Zejména velmi závažné typy útoků je nesmírně složité detekovat, neboť útočníci vynakládají mimořádné úsilí, aby zůstali nepozorovaní. Některé organizace taktéž nemusí řádně kybernetický bezpečnostní incident identifikovat, případně se mohou rozhodnout detekovaný incident NÚKIB nenahlásit. V kontextu rostoucí míry </a:t>
            </a:r>
            <a:r>
              <a:rPr lang="cs-CZ" dirty="0" err="1"/>
              <a:t>kyberkriminality</a:t>
            </a:r>
            <a:r>
              <a:rPr lang="cs-CZ" dirty="0"/>
              <a:t> či incidentů evidovaných CSIRT.CZ je poté pravděpodobné (55–70 %), že reálný počet incidentů v ČR se za rok 2022 pohybuje ve vyšších stovkách. Do zaznamenaných incidentů roku 2022 se do jisté míry promítlo dění spojené s ruskou invazí na Ukrajinu. Nejvíce incidentů bylo evidováno v měsících dubnu a říjnu, což bylo v obou případech dáno významným nárůstem počtu </a:t>
            </a:r>
            <a:r>
              <a:rPr lang="cs-CZ" dirty="0" err="1"/>
              <a:t>DDoS</a:t>
            </a:r>
            <a:r>
              <a:rPr lang="cs-CZ" dirty="0"/>
              <a:t> útoků (viz Graf 2). Za tímto nárůstem stály především útoky ruskojazyčných </a:t>
            </a:r>
            <a:r>
              <a:rPr lang="cs-CZ" dirty="0" err="1"/>
              <a:t>hacktivistických</a:t>
            </a:r>
            <a:r>
              <a:rPr lang="cs-CZ" dirty="0"/>
              <a:t> skupin. Za dubnovou </a:t>
            </a:r>
            <a:r>
              <a:rPr lang="cs-CZ" dirty="0" err="1"/>
              <a:t>DDoS</a:t>
            </a:r>
            <a:r>
              <a:rPr lang="cs-CZ" dirty="0"/>
              <a:t> kampaní stála skupina </a:t>
            </a:r>
            <a:r>
              <a:rPr lang="cs-CZ" dirty="0" err="1"/>
              <a:t>Killnet</a:t>
            </a:r>
            <a:r>
              <a:rPr lang="cs-CZ" dirty="0"/>
              <a:t>, zatímco k části říjnových útoků se přihlásila skupina Anonymous </a:t>
            </a:r>
            <a:r>
              <a:rPr lang="cs-CZ" dirty="0" err="1"/>
              <a:t>Russia</a:t>
            </a:r>
            <a:r>
              <a:rPr lang="cs-CZ" dirty="0"/>
              <a:t>. Útoky obou skupin přitom téměř jistě (90–100 %) souvisely s českou podporou Ukrajiny</a:t>
            </a:r>
          </a:p>
        </p:txBody>
      </p:sp>
      <p:sp>
        <p:nvSpPr>
          <p:cNvPr id="4" name="Slide Number Placeholder 3"/>
          <p:cNvSpPr>
            <a:spLocks noGrp="1"/>
          </p:cNvSpPr>
          <p:nvPr>
            <p:ph type="sldNum" sz="quarter" idx="5"/>
          </p:nvPr>
        </p:nvSpPr>
        <p:spPr/>
        <p:txBody>
          <a:bodyPr/>
          <a:lstStyle/>
          <a:p>
            <a:fld id="{006BE02D-20C0-F840-AFAC-BEA99C74FDC2}" type="slidenum">
              <a:rPr lang="en-US" smtClean="0"/>
              <a:pPr/>
              <a:t>4</a:t>
            </a:fld>
            <a:endParaRPr lang="en-US" dirty="0"/>
          </a:p>
        </p:txBody>
      </p:sp>
    </p:spTree>
    <p:extLst>
      <p:ext uri="{BB962C8B-B14F-4D97-AF65-F5344CB8AC3E}">
        <p14:creationId xmlns:p14="http://schemas.microsoft.com/office/powerpoint/2010/main" val="2218232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25</a:t>
            </a:fld>
            <a:endParaRPr lang="en-US" dirty="0"/>
          </a:p>
        </p:txBody>
      </p:sp>
    </p:spTree>
    <p:extLst>
      <p:ext uri="{BB962C8B-B14F-4D97-AF65-F5344CB8AC3E}">
        <p14:creationId xmlns:p14="http://schemas.microsoft.com/office/powerpoint/2010/main" val="1508359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26</a:t>
            </a:fld>
            <a:endParaRPr lang="en-US" dirty="0"/>
          </a:p>
        </p:txBody>
      </p:sp>
    </p:spTree>
    <p:extLst>
      <p:ext uri="{BB962C8B-B14F-4D97-AF65-F5344CB8AC3E}">
        <p14:creationId xmlns:p14="http://schemas.microsoft.com/office/powerpoint/2010/main" val="528161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cs-CZ" dirty="0"/>
              <a:t>U druhé odrážky neznáme zdroj informací… Zdroj informací zde: </a:t>
            </a:r>
            <a:r>
              <a:rPr lang="cs-CZ" sz="1800" dirty="0">
                <a:effectLst/>
                <a:latin typeface="Calibri" panose="020F0502020204030204" pitchFamily="34" charset="0"/>
              </a:rPr>
              <a:t>Z</a:t>
            </a:r>
            <a:r>
              <a:rPr lang="cs-CZ" sz="1800" dirty="0">
                <a:effectLst/>
                <a:latin typeface="Calibri" panose="020F0502020204030204" pitchFamily="34" charset="0"/>
                <a:ea typeface="Calibri" panose="020F0502020204030204" pitchFamily="34" charset="0"/>
              </a:rPr>
              <a:t>právy o kybernetické bezpečnosti za rok 2022, str 24: Finanční sektor: zdvojnásobení kybernetických incidentů Počet kybernetických incidentů v rámci českého finančního sektoru se meziročně zdvojnásobil. Za rok 2021 evidoval NÚKIB pouhé čtyři incidenty, kdežto během minulého roku bylo zaznamenáno osm incidentů. Tři z tohoto počtu poté spadají do kategorie významných incidentů. </a:t>
            </a:r>
            <a:r>
              <a:rPr lang="cs-CZ" sz="1800" dirty="0">
                <a:effectLst/>
                <a:highlight>
                  <a:srgbClr val="FFFF00"/>
                </a:highlight>
                <a:latin typeface="Calibri" panose="020F0502020204030204" pitchFamily="34" charset="0"/>
                <a:ea typeface="Calibri" panose="020F0502020204030204" pitchFamily="34" charset="0"/>
              </a:rPr>
              <a:t>Z dotazníkového šetření dále vyplývá, že více než polovina respondentů finančního sektoru se během roku 2022 setkala s více než pěti pokusy o kybernetický útok, nicméně většina těchto pokusů nevyústila v kybernetický incident.</a:t>
            </a:r>
            <a:r>
              <a:rPr lang="cs-CZ" sz="1800" dirty="0">
                <a:effectLst/>
                <a:latin typeface="Calibri" panose="020F0502020204030204" pitchFamily="34" charset="0"/>
                <a:ea typeface="Calibri" panose="020F0502020204030204" pitchFamily="34" charset="0"/>
              </a:rPr>
              <a:t> Více než polovina respondentů finančních institucí zároveň uvedla, že jejich organizace meziročně zvýšila rozpočet alokovaný na kybernetickou bezpečnost, což v kontextu vývoje posledních let indikuje ochotu do této oblasti kontinuálně investovat a vylepšovat tak úroveň zabezpečení (viz Graf 20).</a:t>
            </a:r>
          </a:p>
          <a:p>
            <a:endParaRPr lang="cs-CZ"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5</a:t>
            </a:fld>
            <a:endParaRPr lang="en-US" dirty="0"/>
          </a:p>
        </p:txBody>
      </p:sp>
    </p:spTree>
    <p:extLst>
      <p:ext uri="{BB962C8B-B14F-4D97-AF65-F5344CB8AC3E}">
        <p14:creationId xmlns:p14="http://schemas.microsoft.com/office/powerpoint/2010/main" val="2746986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06BE02D-20C0-F840-AFAC-BEA99C74FDC2}" type="slidenum">
              <a:rPr lang="en-US" smtClean="0"/>
              <a:pPr/>
              <a:t>6</a:t>
            </a:fld>
            <a:endParaRPr lang="en-US" dirty="0"/>
          </a:p>
        </p:txBody>
      </p:sp>
    </p:spTree>
    <p:extLst>
      <p:ext uri="{BB962C8B-B14F-4D97-AF65-F5344CB8AC3E}">
        <p14:creationId xmlns:p14="http://schemas.microsoft.com/office/powerpoint/2010/main" val="2416460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7</a:t>
            </a:fld>
            <a:endParaRPr lang="en-US" dirty="0"/>
          </a:p>
        </p:txBody>
      </p:sp>
    </p:spTree>
    <p:extLst>
      <p:ext uri="{BB962C8B-B14F-4D97-AF65-F5344CB8AC3E}">
        <p14:creationId xmlns:p14="http://schemas.microsoft.com/office/powerpoint/2010/main" val="206276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9</a:t>
            </a:fld>
            <a:endParaRPr lang="en-US" dirty="0"/>
          </a:p>
        </p:txBody>
      </p:sp>
    </p:spTree>
    <p:extLst>
      <p:ext uri="{BB962C8B-B14F-4D97-AF65-F5344CB8AC3E}">
        <p14:creationId xmlns:p14="http://schemas.microsoft.com/office/powerpoint/2010/main" val="1691239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10</a:t>
            </a:fld>
            <a:endParaRPr lang="en-US" dirty="0"/>
          </a:p>
        </p:txBody>
      </p:sp>
    </p:spTree>
    <p:extLst>
      <p:ext uri="{BB962C8B-B14F-4D97-AF65-F5344CB8AC3E}">
        <p14:creationId xmlns:p14="http://schemas.microsoft.com/office/powerpoint/2010/main" val="1951771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a:t>Zde ještě doplníme ukázky podvodů, pokud budou…..</a:t>
            </a:r>
          </a:p>
        </p:txBody>
      </p:sp>
      <p:sp>
        <p:nvSpPr>
          <p:cNvPr id="4" name="Slide Number Placeholder 3"/>
          <p:cNvSpPr>
            <a:spLocks noGrp="1"/>
          </p:cNvSpPr>
          <p:nvPr>
            <p:ph type="sldNum" sz="quarter" idx="5"/>
          </p:nvPr>
        </p:nvSpPr>
        <p:spPr/>
        <p:txBody>
          <a:bodyPr/>
          <a:lstStyle/>
          <a:p>
            <a:fld id="{006BE02D-20C0-F840-AFAC-BEA99C74FDC2}" type="slidenum">
              <a:rPr lang="en-US" smtClean="0"/>
              <a:pPr/>
              <a:t>11</a:t>
            </a:fld>
            <a:endParaRPr lang="en-US" dirty="0"/>
          </a:p>
        </p:txBody>
      </p:sp>
    </p:spTree>
    <p:extLst>
      <p:ext uri="{BB962C8B-B14F-4D97-AF65-F5344CB8AC3E}">
        <p14:creationId xmlns:p14="http://schemas.microsoft.com/office/powerpoint/2010/main" val="635991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06BE02D-20C0-F840-AFAC-BEA99C74FDC2}" type="slidenum">
              <a:rPr lang="en-US" smtClean="0"/>
              <a:pPr/>
              <a:t>12</a:t>
            </a:fld>
            <a:endParaRPr lang="en-US" dirty="0"/>
          </a:p>
        </p:txBody>
      </p:sp>
    </p:spTree>
    <p:extLst>
      <p:ext uri="{BB962C8B-B14F-4D97-AF65-F5344CB8AC3E}">
        <p14:creationId xmlns:p14="http://schemas.microsoft.com/office/powerpoint/2010/main" val="4012904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61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Slid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D9DD6903-31DD-5348-931E-827644FF87FE}"/>
              </a:ext>
            </a:extLst>
          </p:cNvPr>
          <p:cNvSpPr>
            <a:spLocks noGrp="1"/>
          </p:cNvSpPr>
          <p:nvPr>
            <p:ph type="pic" sz="quarter" idx="14"/>
          </p:nvPr>
        </p:nvSpPr>
        <p:spPr>
          <a:xfrm>
            <a:off x="10058400" y="0"/>
            <a:ext cx="14319250" cy="6692900"/>
          </a:xfrm>
          <a:prstGeom prst="rect">
            <a:avLst/>
          </a:prstGeom>
          <a:solidFill>
            <a:schemeClr val="bg1">
              <a:lumMod val="95000"/>
            </a:schemeClr>
          </a:solidFill>
        </p:spPr>
        <p:txBody>
          <a:bodyPr>
            <a:normAutofit/>
          </a:bodyPr>
          <a:lstStyle>
            <a:lvl1pPr>
              <a:defRPr sz="2101"/>
            </a:lvl1pPr>
          </a:lstStyle>
          <a:p>
            <a:endParaRPr lang="en-US"/>
          </a:p>
        </p:txBody>
      </p:sp>
      <p:sp>
        <p:nvSpPr>
          <p:cNvPr id="5" name="Picture Placeholder 8">
            <a:extLst>
              <a:ext uri="{FF2B5EF4-FFF2-40B4-BE49-F238E27FC236}">
                <a16:creationId xmlns:a16="http://schemas.microsoft.com/office/drawing/2014/main" id="{32483102-6705-7940-8731-1EE5A4B61E98}"/>
              </a:ext>
            </a:extLst>
          </p:cNvPr>
          <p:cNvSpPr>
            <a:spLocks noGrp="1"/>
          </p:cNvSpPr>
          <p:nvPr>
            <p:ph type="pic" sz="quarter" idx="15"/>
          </p:nvPr>
        </p:nvSpPr>
        <p:spPr>
          <a:xfrm>
            <a:off x="0" y="7023100"/>
            <a:ext cx="14319250" cy="6692900"/>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814677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Slid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D9DD6903-31DD-5348-931E-827644FF87FE}"/>
              </a:ext>
            </a:extLst>
          </p:cNvPr>
          <p:cNvSpPr>
            <a:spLocks noGrp="1"/>
          </p:cNvSpPr>
          <p:nvPr>
            <p:ph type="pic" sz="quarter" idx="14"/>
          </p:nvPr>
        </p:nvSpPr>
        <p:spPr>
          <a:xfrm>
            <a:off x="12295746" y="0"/>
            <a:ext cx="12081903" cy="8421402"/>
          </a:xfrm>
          <a:prstGeom prst="rect">
            <a:avLst/>
          </a:prstGeom>
          <a:solidFill>
            <a:schemeClr val="bg1">
              <a:lumMod val="95000"/>
            </a:schemeClr>
          </a:solidFill>
        </p:spPr>
        <p:txBody>
          <a:bodyPr>
            <a:normAutofit/>
          </a:bodyPr>
          <a:lstStyle>
            <a:lvl1pPr>
              <a:defRPr sz="2101"/>
            </a:lvl1pPr>
          </a:lstStyle>
          <a:p>
            <a:endParaRPr lang="en-US"/>
          </a:p>
        </p:txBody>
      </p:sp>
      <p:sp>
        <p:nvSpPr>
          <p:cNvPr id="8" name="Picture Placeholder 8">
            <a:extLst>
              <a:ext uri="{FF2B5EF4-FFF2-40B4-BE49-F238E27FC236}">
                <a16:creationId xmlns:a16="http://schemas.microsoft.com/office/drawing/2014/main" id="{BEA3F922-61CB-BE47-B63E-982A1A40E84C}"/>
              </a:ext>
            </a:extLst>
          </p:cNvPr>
          <p:cNvSpPr>
            <a:spLocks noGrp="1"/>
          </p:cNvSpPr>
          <p:nvPr>
            <p:ph type="pic" sz="quarter" idx="15"/>
          </p:nvPr>
        </p:nvSpPr>
        <p:spPr>
          <a:xfrm>
            <a:off x="0" y="0"/>
            <a:ext cx="12081903" cy="8421402"/>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3306412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Slid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BEA3F922-61CB-BE47-B63E-982A1A40E84C}"/>
              </a:ext>
            </a:extLst>
          </p:cNvPr>
          <p:cNvSpPr>
            <a:spLocks noGrp="1"/>
          </p:cNvSpPr>
          <p:nvPr>
            <p:ph type="pic" sz="quarter" idx="15"/>
          </p:nvPr>
        </p:nvSpPr>
        <p:spPr>
          <a:xfrm>
            <a:off x="8422497" y="-1"/>
            <a:ext cx="15955152" cy="9581155"/>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39317954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Slid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BEA3F922-61CB-BE47-B63E-982A1A40E84C}"/>
              </a:ext>
            </a:extLst>
          </p:cNvPr>
          <p:cNvSpPr>
            <a:spLocks noGrp="1"/>
          </p:cNvSpPr>
          <p:nvPr>
            <p:ph type="pic" sz="quarter" idx="15"/>
          </p:nvPr>
        </p:nvSpPr>
        <p:spPr>
          <a:xfrm>
            <a:off x="2649363" y="4934357"/>
            <a:ext cx="4333461" cy="4333461"/>
          </a:xfrm>
          <a:prstGeom prst="rect">
            <a:avLst/>
          </a:prstGeom>
          <a:solidFill>
            <a:schemeClr val="bg1">
              <a:lumMod val="95000"/>
            </a:schemeClr>
          </a:solidFill>
        </p:spPr>
        <p:txBody>
          <a:bodyPr>
            <a:normAutofit/>
          </a:bodyPr>
          <a:lstStyle>
            <a:lvl1pPr>
              <a:defRPr sz="2101"/>
            </a:lvl1pPr>
          </a:lstStyle>
          <a:p>
            <a:endParaRPr lang="en-US"/>
          </a:p>
        </p:txBody>
      </p:sp>
      <p:sp>
        <p:nvSpPr>
          <p:cNvPr id="6" name="Picture Placeholder 8">
            <a:extLst>
              <a:ext uri="{FF2B5EF4-FFF2-40B4-BE49-F238E27FC236}">
                <a16:creationId xmlns:a16="http://schemas.microsoft.com/office/drawing/2014/main" id="{9BA867B5-866B-8A47-A094-0B88AEDA564C}"/>
              </a:ext>
            </a:extLst>
          </p:cNvPr>
          <p:cNvSpPr>
            <a:spLocks noGrp="1"/>
          </p:cNvSpPr>
          <p:nvPr>
            <p:ph type="pic" sz="quarter" idx="16"/>
          </p:nvPr>
        </p:nvSpPr>
        <p:spPr>
          <a:xfrm>
            <a:off x="9990561" y="4934357"/>
            <a:ext cx="4333461" cy="4333461"/>
          </a:xfrm>
          <a:prstGeom prst="rect">
            <a:avLst/>
          </a:prstGeom>
          <a:solidFill>
            <a:schemeClr val="bg1">
              <a:lumMod val="95000"/>
            </a:schemeClr>
          </a:solidFill>
        </p:spPr>
        <p:txBody>
          <a:bodyPr>
            <a:normAutofit/>
          </a:bodyPr>
          <a:lstStyle>
            <a:lvl1pPr>
              <a:defRPr sz="2101"/>
            </a:lvl1pPr>
          </a:lstStyle>
          <a:p>
            <a:endParaRPr lang="en-US"/>
          </a:p>
        </p:txBody>
      </p:sp>
      <p:sp>
        <p:nvSpPr>
          <p:cNvPr id="7" name="Picture Placeholder 8">
            <a:extLst>
              <a:ext uri="{FF2B5EF4-FFF2-40B4-BE49-F238E27FC236}">
                <a16:creationId xmlns:a16="http://schemas.microsoft.com/office/drawing/2014/main" id="{1474658E-787B-0144-95E5-D2ADC8FD5659}"/>
              </a:ext>
            </a:extLst>
          </p:cNvPr>
          <p:cNvSpPr>
            <a:spLocks noGrp="1"/>
          </p:cNvSpPr>
          <p:nvPr>
            <p:ph type="pic" sz="quarter" idx="17"/>
          </p:nvPr>
        </p:nvSpPr>
        <p:spPr>
          <a:xfrm>
            <a:off x="17331759" y="4934357"/>
            <a:ext cx="4333461" cy="4333461"/>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342665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Slid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BEA3F922-61CB-BE47-B63E-982A1A40E84C}"/>
              </a:ext>
            </a:extLst>
          </p:cNvPr>
          <p:cNvSpPr>
            <a:spLocks noGrp="1"/>
          </p:cNvSpPr>
          <p:nvPr>
            <p:ph type="pic" sz="quarter" idx="15"/>
          </p:nvPr>
        </p:nvSpPr>
        <p:spPr>
          <a:xfrm>
            <a:off x="1584639" y="1006365"/>
            <a:ext cx="10604177" cy="11703269"/>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1486333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Slid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BEA3F922-61CB-BE47-B63E-982A1A40E84C}"/>
              </a:ext>
            </a:extLst>
          </p:cNvPr>
          <p:cNvSpPr>
            <a:spLocks noGrp="1"/>
          </p:cNvSpPr>
          <p:nvPr>
            <p:ph type="pic" sz="quarter" idx="15"/>
          </p:nvPr>
        </p:nvSpPr>
        <p:spPr>
          <a:xfrm>
            <a:off x="2261928" y="0"/>
            <a:ext cx="9926888" cy="13715999"/>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3991516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Slid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BEA3F922-61CB-BE47-B63E-982A1A40E84C}"/>
              </a:ext>
            </a:extLst>
          </p:cNvPr>
          <p:cNvSpPr>
            <a:spLocks noGrp="1"/>
          </p:cNvSpPr>
          <p:nvPr>
            <p:ph type="pic" sz="quarter" idx="15"/>
          </p:nvPr>
        </p:nvSpPr>
        <p:spPr>
          <a:xfrm>
            <a:off x="12188825" y="0"/>
            <a:ext cx="9926888" cy="13715999"/>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287126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Slid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BEA3F922-61CB-BE47-B63E-982A1A40E84C}"/>
              </a:ext>
            </a:extLst>
          </p:cNvPr>
          <p:cNvSpPr>
            <a:spLocks noGrp="1"/>
          </p:cNvSpPr>
          <p:nvPr>
            <p:ph type="pic" sz="quarter" idx="15"/>
          </p:nvPr>
        </p:nvSpPr>
        <p:spPr>
          <a:xfrm>
            <a:off x="1336693" y="1197128"/>
            <a:ext cx="13524771" cy="8652266"/>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1651769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Slid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BEA3F922-61CB-BE47-B63E-982A1A40E84C}"/>
              </a:ext>
            </a:extLst>
          </p:cNvPr>
          <p:cNvSpPr>
            <a:spLocks noGrp="1"/>
          </p:cNvSpPr>
          <p:nvPr>
            <p:ph type="pic" sz="quarter" idx="15"/>
          </p:nvPr>
        </p:nvSpPr>
        <p:spPr>
          <a:xfrm>
            <a:off x="0" y="6422973"/>
            <a:ext cx="12188825" cy="6197599"/>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1780058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Slid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BEA3F922-61CB-BE47-B63E-982A1A40E84C}"/>
              </a:ext>
            </a:extLst>
          </p:cNvPr>
          <p:cNvSpPr>
            <a:spLocks noGrp="1"/>
          </p:cNvSpPr>
          <p:nvPr>
            <p:ph type="pic" sz="quarter" idx="15"/>
          </p:nvPr>
        </p:nvSpPr>
        <p:spPr>
          <a:xfrm>
            <a:off x="12188824" y="6422973"/>
            <a:ext cx="12188825" cy="6197599"/>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1547669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D9DD6903-31DD-5348-931E-827644FF87FE}"/>
              </a:ext>
            </a:extLst>
          </p:cNvPr>
          <p:cNvSpPr>
            <a:spLocks noGrp="1"/>
          </p:cNvSpPr>
          <p:nvPr>
            <p:ph type="pic" sz="quarter" idx="14"/>
          </p:nvPr>
        </p:nvSpPr>
        <p:spPr>
          <a:xfrm>
            <a:off x="-358334" y="-378372"/>
            <a:ext cx="25094317" cy="14472744"/>
          </a:xfrm>
          <a:prstGeom prst="rect">
            <a:avLst/>
          </a:prstGeom>
          <a:blipFill>
            <a:blip r:embed="rId2"/>
            <a:stretch>
              <a:fillRect/>
            </a:stretch>
          </a:blipFill>
        </p:spPr>
        <p:txBody>
          <a:bodyPr>
            <a:normAutofit/>
          </a:bodyPr>
          <a:lstStyle>
            <a:lvl1pPr>
              <a:defRPr sz="2101"/>
            </a:lvl1pPr>
          </a:lstStyle>
          <a:p>
            <a:endParaRPr lang="en-US" dirty="0"/>
          </a:p>
        </p:txBody>
      </p:sp>
    </p:spTree>
    <p:extLst>
      <p:ext uri="{BB962C8B-B14F-4D97-AF65-F5344CB8AC3E}">
        <p14:creationId xmlns:p14="http://schemas.microsoft.com/office/powerpoint/2010/main" val="98994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Slid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BEA3F922-61CB-BE47-B63E-982A1A40E84C}"/>
              </a:ext>
            </a:extLst>
          </p:cNvPr>
          <p:cNvSpPr>
            <a:spLocks noGrp="1"/>
          </p:cNvSpPr>
          <p:nvPr>
            <p:ph type="pic" sz="quarter" idx="15"/>
          </p:nvPr>
        </p:nvSpPr>
        <p:spPr>
          <a:xfrm>
            <a:off x="4926" y="3747265"/>
            <a:ext cx="12178975" cy="8587395"/>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636259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_Slid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BEA3F922-61CB-BE47-B63E-982A1A40E84C}"/>
              </a:ext>
            </a:extLst>
          </p:cNvPr>
          <p:cNvSpPr>
            <a:spLocks noGrp="1"/>
          </p:cNvSpPr>
          <p:nvPr>
            <p:ph type="pic" sz="quarter" idx="15"/>
          </p:nvPr>
        </p:nvSpPr>
        <p:spPr>
          <a:xfrm>
            <a:off x="10808677" y="0"/>
            <a:ext cx="13568973" cy="13716000"/>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1223384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9_Slid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BEA3F922-61CB-BE47-B63E-982A1A40E84C}"/>
              </a:ext>
            </a:extLst>
          </p:cNvPr>
          <p:cNvSpPr>
            <a:spLocks noGrp="1"/>
          </p:cNvSpPr>
          <p:nvPr>
            <p:ph type="pic" sz="quarter" idx="15"/>
          </p:nvPr>
        </p:nvSpPr>
        <p:spPr>
          <a:xfrm>
            <a:off x="1240973" y="2514600"/>
            <a:ext cx="7395260" cy="8686800"/>
          </a:xfrm>
          <a:prstGeom prst="rect">
            <a:avLst/>
          </a:prstGeom>
          <a:solidFill>
            <a:schemeClr val="bg1">
              <a:lumMod val="95000"/>
            </a:schemeClr>
          </a:solidFill>
        </p:spPr>
        <p:txBody>
          <a:bodyPr>
            <a:normAutofit/>
          </a:bodyPr>
          <a:lstStyle>
            <a:lvl1pPr>
              <a:defRPr sz="2101"/>
            </a:lvl1pPr>
          </a:lstStyle>
          <a:p>
            <a:endParaRPr lang="en-US"/>
          </a:p>
        </p:txBody>
      </p:sp>
      <p:sp>
        <p:nvSpPr>
          <p:cNvPr id="6" name="Picture Placeholder 8">
            <a:extLst>
              <a:ext uri="{FF2B5EF4-FFF2-40B4-BE49-F238E27FC236}">
                <a16:creationId xmlns:a16="http://schemas.microsoft.com/office/drawing/2014/main" id="{C22789E3-D03E-4441-8B7F-45E28E5F9E6E}"/>
              </a:ext>
            </a:extLst>
          </p:cNvPr>
          <p:cNvSpPr>
            <a:spLocks noGrp="1"/>
          </p:cNvSpPr>
          <p:nvPr>
            <p:ph type="pic" sz="quarter" idx="16"/>
          </p:nvPr>
        </p:nvSpPr>
        <p:spPr>
          <a:xfrm>
            <a:off x="8900653" y="2514600"/>
            <a:ext cx="7395260" cy="8686800"/>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1893020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_Slid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BEA3F922-61CB-BE47-B63E-982A1A40E84C}"/>
              </a:ext>
            </a:extLst>
          </p:cNvPr>
          <p:cNvSpPr>
            <a:spLocks noGrp="1"/>
          </p:cNvSpPr>
          <p:nvPr>
            <p:ph type="pic" sz="quarter" idx="15"/>
          </p:nvPr>
        </p:nvSpPr>
        <p:spPr>
          <a:xfrm>
            <a:off x="8046719" y="0"/>
            <a:ext cx="16330929" cy="10158751"/>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37371404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_Slid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BEA3F922-61CB-BE47-B63E-982A1A40E84C}"/>
              </a:ext>
            </a:extLst>
          </p:cNvPr>
          <p:cNvSpPr>
            <a:spLocks noGrp="1"/>
          </p:cNvSpPr>
          <p:nvPr>
            <p:ph type="pic" sz="quarter" idx="15"/>
          </p:nvPr>
        </p:nvSpPr>
        <p:spPr>
          <a:xfrm>
            <a:off x="14018799" y="0"/>
            <a:ext cx="5174619" cy="9034353"/>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1084368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2_Slid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BEA3F922-61CB-BE47-B63E-982A1A40E84C}"/>
              </a:ext>
            </a:extLst>
          </p:cNvPr>
          <p:cNvSpPr>
            <a:spLocks noGrp="1"/>
          </p:cNvSpPr>
          <p:nvPr>
            <p:ph type="pic" sz="quarter" idx="15"/>
          </p:nvPr>
        </p:nvSpPr>
        <p:spPr>
          <a:xfrm>
            <a:off x="2993438" y="2642275"/>
            <a:ext cx="6334526" cy="8536132"/>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29959392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Slid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BEA3F922-61CB-BE47-B63E-982A1A40E84C}"/>
              </a:ext>
            </a:extLst>
          </p:cNvPr>
          <p:cNvSpPr>
            <a:spLocks noGrp="1"/>
          </p:cNvSpPr>
          <p:nvPr>
            <p:ph type="pic" sz="quarter" idx="15"/>
          </p:nvPr>
        </p:nvSpPr>
        <p:spPr>
          <a:xfrm>
            <a:off x="15614853" y="2039710"/>
            <a:ext cx="14183731" cy="8886670"/>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5788547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4_Slid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BEA3F922-61CB-BE47-B63E-982A1A40E84C}"/>
              </a:ext>
            </a:extLst>
          </p:cNvPr>
          <p:cNvSpPr>
            <a:spLocks noGrp="1"/>
          </p:cNvSpPr>
          <p:nvPr>
            <p:ph type="pic" sz="quarter" idx="15"/>
          </p:nvPr>
        </p:nvSpPr>
        <p:spPr>
          <a:xfrm>
            <a:off x="9666521" y="0"/>
            <a:ext cx="14711130" cy="10450284"/>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3078163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D9DD6903-31DD-5348-931E-827644FF87FE}"/>
              </a:ext>
            </a:extLst>
          </p:cNvPr>
          <p:cNvSpPr>
            <a:spLocks noGrp="1"/>
          </p:cNvSpPr>
          <p:nvPr>
            <p:ph type="pic" sz="quarter" idx="14"/>
          </p:nvPr>
        </p:nvSpPr>
        <p:spPr>
          <a:xfrm>
            <a:off x="1" y="4994316"/>
            <a:ext cx="16899164" cy="6994482"/>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2002303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D9DD6903-31DD-5348-931E-827644FF87FE}"/>
              </a:ext>
            </a:extLst>
          </p:cNvPr>
          <p:cNvSpPr>
            <a:spLocks noGrp="1"/>
          </p:cNvSpPr>
          <p:nvPr>
            <p:ph type="pic" sz="quarter" idx="14"/>
          </p:nvPr>
        </p:nvSpPr>
        <p:spPr>
          <a:xfrm>
            <a:off x="1" y="1727201"/>
            <a:ext cx="12188824" cy="11988799"/>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3188602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lid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D9DD6903-31DD-5348-931E-827644FF87FE}"/>
              </a:ext>
            </a:extLst>
          </p:cNvPr>
          <p:cNvSpPr>
            <a:spLocks noGrp="1"/>
          </p:cNvSpPr>
          <p:nvPr>
            <p:ph type="pic" sz="quarter" idx="14"/>
          </p:nvPr>
        </p:nvSpPr>
        <p:spPr>
          <a:xfrm>
            <a:off x="1873250" y="1828801"/>
            <a:ext cx="10315575" cy="10058399"/>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3337333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Slid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D9DD6903-31DD-5348-931E-827644FF87FE}"/>
              </a:ext>
            </a:extLst>
          </p:cNvPr>
          <p:cNvSpPr>
            <a:spLocks noGrp="1"/>
          </p:cNvSpPr>
          <p:nvPr>
            <p:ph type="pic" sz="quarter" idx="14"/>
          </p:nvPr>
        </p:nvSpPr>
        <p:spPr>
          <a:xfrm>
            <a:off x="12188825" y="1828801"/>
            <a:ext cx="10315575" cy="10058399"/>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283909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lid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D9DD6903-31DD-5348-931E-827644FF87FE}"/>
              </a:ext>
            </a:extLst>
          </p:cNvPr>
          <p:cNvSpPr>
            <a:spLocks noGrp="1"/>
          </p:cNvSpPr>
          <p:nvPr>
            <p:ph type="pic" sz="quarter" idx="14"/>
          </p:nvPr>
        </p:nvSpPr>
        <p:spPr>
          <a:xfrm>
            <a:off x="1873250" y="1828801"/>
            <a:ext cx="10315575" cy="10058399"/>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4254026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Slid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D9DD6903-31DD-5348-931E-827644FF87FE}"/>
              </a:ext>
            </a:extLst>
          </p:cNvPr>
          <p:cNvSpPr>
            <a:spLocks noGrp="1"/>
          </p:cNvSpPr>
          <p:nvPr>
            <p:ph type="pic" sz="quarter" idx="14"/>
          </p:nvPr>
        </p:nvSpPr>
        <p:spPr>
          <a:xfrm>
            <a:off x="12188825" y="1828801"/>
            <a:ext cx="10315575" cy="10058399"/>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815736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Slid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D9DD6903-31DD-5348-931E-827644FF87FE}"/>
              </a:ext>
            </a:extLst>
          </p:cNvPr>
          <p:cNvSpPr>
            <a:spLocks noGrp="1"/>
          </p:cNvSpPr>
          <p:nvPr>
            <p:ph type="pic" sz="quarter" idx="14"/>
          </p:nvPr>
        </p:nvSpPr>
        <p:spPr>
          <a:xfrm>
            <a:off x="0" y="0"/>
            <a:ext cx="10537371" cy="11990894"/>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1057470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9"/>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5964" y="730251"/>
            <a:ext cx="21025723"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5964" y="3651250"/>
            <a:ext cx="21025723" cy="87026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675964" y="12712701"/>
            <a:ext cx="5484971" cy="730250"/>
          </a:xfrm>
          <a:prstGeom prst="rect">
            <a:avLst/>
          </a:prstGeom>
        </p:spPr>
        <p:txBody>
          <a:bodyPr vert="horz" lIns="91440" tIns="45720" rIns="91440" bIns="45720" rtlCol="0" anchor="ctr"/>
          <a:lstStyle>
            <a:lvl1pPr algn="l">
              <a:defRPr sz="2399">
                <a:solidFill>
                  <a:schemeClr val="tx1">
                    <a:tint val="75000"/>
                  </a:schemeClr>
                </a:solidFill>
              </a:defRPr>
            </a:lvl1pPr>
          </a:lstStyle>
          <a:p>
            <a:fld id="{C764DE79-268F-4C1A-8933-263129D2AF90}" type="datetimeFigureOut">
              <a:rPr lang="en-US" dirty="0"/>
              <a:t>9/4/2023</a:t>
            </a:fld>
            <a:endParaRPr lang="en-US" dirty="0"/>
          </a:p>
        </p:txBody>
      </p:sp>
      <p:sp>
        <p:nvSpPr>
          <p:cNvPr id="6" name="Slide Number Placeholder 5"/>
          <p:cNvSpPr>
            <a:spLocks noGrp="1"/>
          </p:cNvSpPr>
          <p:nvPr>
            <p:ph type="sldNum" sz="quarter" idx="4"/>
          </p:nvPr>
        </p:nvSpPr>
        <p:spPr>
          <a:xfrm>
            <a:off x="17216715" y="12712701"/>
            <a:ext cx="5484971" cy="730250"/>
          </a:xfrm>
          <a:prstGeom prst="rect">
            <a:avLst/>
          </a:prstGeom>
        </p:spPr>
        <p:txBody>
          <a:bodyPr vert="horz" lIns="91440" tIns="45720" rIns="91440" bIns="45720" rtlCol="0" anchor="ctr"/>
          <a:lstStyle>
            <a:lvl1pPr algn="r">
              <a:defRPr sz="2399">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631059664"/>
      </p:ext>
    </p:extLst>
  </p:cSld>
  <p:clrMap bg1="lt1" tx1="dk1" bg2="lt2" tx2="dk2" accent1="accent1" accent2="accent2" accent3="accent3" accent4="accent4" accent5="accent5" accent6="accent6" hlink="hlink" folHlink="folHlink"/>
  <p:sldLayoutIdLst>
    <p:sldLayoutId id="2147483977"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 id="2147483993" r:id="rId12"/>
    <p:sldLayoutId id="2147483994" r:id="rId13"/>
    <p:sldLayoutId id="2147483995" r:id="rId14"/>
    <p:sldLayoutId id="2147483996" r:id="rId15"/>
    <p:sldLayoutId id="2147483997" r:id="rId16"/>
    <p:sldLayoutId id="2147483998" r:id="rId17"/>
    <p:sldLayoutId id="2147483999" r:id="rId18"/>
    <p:sldLayoutId id="2147484000" r:id="rId19"/>
    <p:sldLayoutId id="2147484001" r:id="rId20"/>
    <p:sldLayoutId id="2147484002" r:id="rId21"/>
    <p:sldLayoutId id="2147484003" r:id="rId22"/>
    <p:sldLayoutId id="2147484004" r:id="rId23"/>
    <p:sldLayoutId id="2147484005" r:id="rId24"/>
    <p:sldLayoutId id="2147484006" r:id="rId25"/>
    <p:sldLayoutId id="2147484007" r:id="rId26"/>
    <p:sldLayoutId id="2147484008" r:id="rId27"/>
  </p:sldLayoutIdLst>
  <p:hf hdr="0" ftr="0" dt="0"/>
  <p:txStyles>
    <p:titleStyle>
      <a:lvl1pPr algn="l" defTabSz="1828343" rtl="0" eaLnBrk="1" latinLnBrk="0" hangingPunct="1">
        <a:lnSpc>
          <a:spcPct val="90000"/>
        </a:lnSpc>
        <a:spcBef>
          <a:spcPct val="0"/>
        </a:spcBef>
        <a:buNone/>
        <a:defRPr sz="8798" kern="1200">
          <a:solidFill>
            <a:schemeClr val="tx1"/>
          </a:solidFill>
          <a:latin typeface="+mj-lt"/>
          <a:ea typeface="+mj-ea"/>
          <a:cs typeface="+mj-cs"/>
        </a:defRPr>
      </a:lvl1pPr>
    </p:titleStyle>
    <p:bodyStyle>
      <a:lvl1pPr marL="0" indent="0" algn="l" defTabSz="1828343" rtl="0" eaLnBrk="1" latinLnBrk="0" hangingPunct="1">
        <a:lnSpc>
          <a:spcPct val="90000"/>
        </a:lnSpc>
        <a:spcBef>
          <a:spcPts val="2000"/>
        </a:spcBef>
        <a:buFont typeface="Arial" panose="020B0604020202020204" pitchFamily="34" charset="0"/>
        <a:buNone/>
        <a:defRPr sz="5599" kern="1200">
          <a:solidFill>
            <a:schemeClr val="tx1"/>
          </a:solidFill>
          <a:latin typeface="+mn-lt"/>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4799" kern="1200">
          <a:solidFill>
            <a:schemeClr val="tx1"/>
          </a:solidFill>
          <a:latin typeface="+mn-lt"/>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3999" kern="1200">
          <a:solidFill>
            <a:schemeClr val="tx1"/>
          </a:solidFill>
          <a:latin typeface="+mn-lt"/>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3599" kern="1200">
          <a:solidFill>
            <a:schemeClr val="tx1"/>
          </a:solidFill>
          <a:latin typeface="+mn-lt"/>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343" rtl="0" eaLnBrk="1" latinLnBrk="0" hangingPunct="1">
        <a:defRPr sz="3599" kern="1200">
          <a:solidFill>
            <a:schemeClr val="tx1"/>
          </a:solidFill>
          <a:latin typeface="+mn-lt"/>
          <a:ea typeface="+mn-ea"/>
          <a:cs typeface="+mn-cs"/>
        </a:defRPr>
      </a:lvl1pPr>
      <a:lvl2pPr marL="914171" algn="l" defTabSz="1828343" rtl="0" eaLnBrk="1" latinLnBrk="0" hangingPunct="1">
        <a:defRPr sz="3599" kern="1200">
          <a:solidFill>
            <a:schemeClr val="tx1"/>
          </a:solidFill>
          <a:latin typeface="+mn-lt"/>
          <a:ea typeface="+mn-ea"/>
          <a:cs typeface="+mn-cs"/>
        </a:defRPr>
      </a:lvl2pPr>
      <a:lvl3pPr marL="1828343" algn="l" defTabSz="1828343" rtl="0" eaLnBrk="1" latinLnBrk="0" hangingPunct="1">
        <a:defRPr sz="3599" kern="1200">
          <a:solidFill>
            <a:schemeClr val="tx1"/>
          </a:solidFill>
          <a:latin typeface="+mn-lt"/>
          <a:ea typeface="+mn-ea"/>
          <a:cs typeface="+mn-cs"/>
        </a:defRPr>
      </a:lvl3pPr>
      <a:lvl4pPr marL="2742514" algn="l" defTabSz="1828343" rtl="0" eaLnBrk="1" latinLnBrk="0" hangingPunct="1">
        <a:defRPr sz="3599" kern="1200">
          <a:solidFill>
            <a:schemeClr val="tx1"/>
          </a:solidFill>
          <a:latin typeface="+mn-lt"/>
          <a:ea typeface="+mn-ea"/>
          <a:cs typeface="+mn-cs"/>
        </a:defRPr>
      </a:lvl4pPr>
      <a:lvl5pPr marL="3656686" algn="l" defTabSz="1828343" rtl="0" eaLnBrk="1" latinLnBrk="0" hangingPunct="1">
        <a:defRPr sz="3599" kern="1200">
          <a:solidFill>
            <a:schemeClr val="tx1"/>
          </a:solidFill>
          <a:latin typeface="+mn-lt"/>
          <a:ea typeface="+mn-ea"/>
          <a:cs typeface="+mn-cs"/>
        </a:defRPr>
      </a:lvl5pPr>
      <a:lvl6pPr marL="4570857" algn="l" defTabSz="1828343" rtl="0" eaLnBrk="1" latinLnBrk="0" hangingPunct="1">
        <a:defRPr sz="3599" kern="1200">
          <a:solidFill>
            <a:schemeClr val="tx1"/>
          </a:solidFill>
          <a:latin typeface="+mn-lt"/>
          <a:ea typeface="+mn-ea"/>
          <a:cs typeface="+mn-cs"/>
        </a:defRPr>
      </a:lvl6pPr>
      <a:lvl7pPr marL="5485028" algn="l" defTabSz="1828343" rtl="0" eaLnBrk="1" latinLnBrk="0" hangingPunct="1">
        <a:defRPr sz="3599" kern="1200">
          <a:solidFill>
            <a:schemeClr val="tx1"/>
          </a:solidFill>
          <a:latin typeface="+mn-lt"/>
          <a:ea typeface="+mn-ea"/>
          <a:cs typeface="+mn-cs"/>
        </a:defRPr>
      </a:lvl7pPr>
      <a:lvl8pPr marL="6399200" algn="l" defTabSz="1828343" rtl="0" eaLnBrk="1" latinLnBrk="0" hangingPunct="1">
        <a:defRPr sz="3599" kern="1200">
          <a:solidFill>
            <a:schemeClr val="tx1"/>
          </a:solidFill>
          <a:latin typeface="+mn-lt"/>
          <a:ea typeface="+mn-ea"/>
          <a:cs typeface="+mn-cs"/>
        </a:defRPr>
      </a:lvl8pPr>
      <a:lvl9pPr marL="7313371" algn="l" defTabSz="1828343" rtl="0" eaLnBrk="1" latinLnBrk="0" hangingPunct="1">
        <a:defRPr sz="35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chart" Target="../charts/chart6.xml"/></Relationships>
</file>

<file path=ppt/slides/_rels/slide1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9.pn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svg"/><Relationship Id="rId2" Type="http://schemas.openxmlformats.org/officeDocument/2006/relationships/notesSlide" Target="../notesSlides/notesSlide11.xml"/><Relationship Id="rId16"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9.png"/><Relationship Id="rId7" Type="http://schemas.openxmlformats.org/officeDocument/2006/relationships/image" Target="../media/image37.sv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39.sv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chart" Target="../charts/chart7.xml"/></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9.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www.kybertest.cz/"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hyperlink" Target="http://www.kyberhra.cz/"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3.png"/><Relationship Id="rId4"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chart" Target="../charts/chart4.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chart" Target="../charts/char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6A5AAA85-C317-614B-BD71-27B00E280A93}"/>
              </a:ext>
            </a:extLst>
          </p:cNvPr>
          <p:cNvCxnSpPr>
            <a:cxnSpLocks/>
          </p:cNvCxnSpPr>
          <p:nvPr/>
        </p:nvCxnSpPr>
        <p:spPr>
          <a:xfrm>
            <a:off x="22481845" y="6858000"/>
            <a:ext cx="0" cy="5253456"/>
          </a:xfrm>
          <a:prstGeom prst="line">
            <a:avLst/>
          </a:prstGeom>
          <a:ln w="1016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ADD984B2-0E7A-D849-8EC7-F0A159A34FB7}"/>
              </a:ext>
            </a:extLst>
          </p:cNvPr>
          <p:cNvGrpSpPr/>
          <p:nvPr/>
        </p:nvGrpSpPr>
        <p:grpSpPr>
          <a:xfrm>
            <a:off x="1677438" y="1825451"/>
            <a:ext cx="21054546" cy="7178264"/>
            <a:chOff x="13360740" y="2820473"/>
            <a:chExt cx="21054546" cy="7178264"/>
          </a:xfrm>
        </p:grpSpPr>
        <p:grpSp>
          <p:nvGrpSpPr>
            <p:cNvPr id="22" name="Group 21">
              <a:extLst>
                <a:ext uri="{FF2B5EF4-FFF2-40B4-BE49-F238E27FC236}">
                  <a16:creationId xmlns:a16="http://schemas.microsoft.com/office/drawing/2014/main" id="{2FE77A53-FF83-2246-A341-B8EEA2D41612}"/>
                </a:ext>
              </a:extLst>
            </p:cNvPr>
            <p:cNvGrpSpPr/>
            <p:nvPr/>
          </p:nvGrpSpPr>
          <p:grpSpPr>
            <a:xfrm>
              <a:off x="13360740" y="2820473"/>
              <a:ext cx="20362003" cy="4170373"/>
              <a:chOff x="13360740" y="2820473"/>
              <a:chExt cx="20362003" cy="4170373"/>
            </a:xfrm>
          </p:grpSpPr>
          <p:sp>
            <p:nvSpPr>
              <p:cNvPr id="24" name="TextBox 23">
                <a:extLst>
                  <a:ext uri="{FF2B5EF4-FFF2-40B4-BE49-F238E27FC236}">
                    <a16:creationId xmlns:a16="http://schemas.microsoft.com/office/drawing/2014/main" id="{5CE834B9-72F1-164C-B922-63502ED93F8B}"/>
                  </a:ext>
                </a:extLst>
              </p:cNvPr>
              <p:cNvSpPr txBox="1"/>
              <p:nvPr/>
            </p:nvSpPr>
            <p:spPr>
              <a:xfrm>
                <a:off x="14021510" y="3220583"/>
                <a:ext cx="19701233" cy="3770263"/>
              </a:xfrm>
              <a:prstGeom prst="rect">
                <a:avLst/>
              </a:prstGeom>
              <a:noFill/>
            </p:spPr>
            <p:txBody>
              <a:bodyPr wrap="square" rtlCol="0">
                <a:spAutoFit/>
              </a:bodyPr>
              <a:lstStyle/>
              <a:p>
                <a:pPr algn="ctr"/>
                <a:r>
                  <a:rPr lang="cs-CZ" sz="23900" b="1" spc="600" dirty="0">
                    <a:solidFill>
                      <a:schemeClr val="accent1"/>
                    </a:solidFill>
                    <a:latin typeface="Montserrat" charset="0"/>
                    <a:ea typeface="Montserrat" charset="0"/>
                    <a:cs typeface="Montserrat" charset="0"/>
                  </a:rPr>
                  <a:t>#ne</a:t>
                </a:r>
                <a:r>
                  <a:rPr lang="cs-CZ" sz="23900" b="1" spc="600" dirty="0">
                    <a:solidFill>
                      <a:schemeClr val="accent4">
                        <a:lumMod val="75000"/>
                      </a:schemeClr>
                    </a:solidFill>
                    <a:latin typeface="Montserrat" charset="0"/>
                    <a:ea typeface="Montserrat" charset="0"/>
                    <a:cs typeface="Montserrat" charset="0"/>
                  </a:rPr>
                  <a:t>PIN</a:t>
                </a:r>
                <a:r>
                  <a:rPr lang="cs-CZ" sz="23900" b="1" spc="600" dirty="0">
                    <a:solidFill>
                      <a:schemeClr val="accent1"/>
                    </a:solidFill>
                    <a:latin typeface="Montserrat" charset="0"/>
                    <a:ea typeface="Montserrat" charset="0"/>
                    <a:cs typeface="Montserrat" charset="0"/>
                  </a:rPr>
                  <a:t>dej!</a:t>
                </a:r>
                <a:endParaRPr lang="en-US" sz="49600" b="1" spc="600" dirty="0">
                  <a:solidFill>
                    <a:schemeClr val="accent1"/>
                  </a:solidFill>
                  <a:latin typeface="Montserrat" charset="0"/>
                  <a:ea typeface="Montserrat" charset="0"/>
                  <a:cs typeface="Montserrat" charset="0"/>
                </a:endParaRPr>
              </a:p>
            </p:txBody>
          </p:sp>
          <p:sp>
            <p:nvSpPr>
              <p:cNvPr id="25" name="TextBox 24">
                <a:extLst>
                  <a:ext uri="{FF2B5EF4-FFF2-40B4-BE49-F238E27FC236}">
                    <a16:creationId xmlns:a16="http://schemas.microsoft.com/office/drawing/2014/main" id="{0BE597F3-FA7F-C146-9189-A5CD17F836D6}"/>
                  </a:ext>
                </a:extLst>
              </p:cNvPr>
              <p:cNvSpPr txBox="1"/>
              <p:nvPr/>
            </p:nvSpPr>
            <p:spPr>
              <a:xfrm>
                <a:off x="13360740" y="2820473"/>
                <a:ext cx="6267894" cy="400110"/>
              </a:xfrm>
              <a:prstGeom prst="rect">
                <a:avLst/>
              </a:prstGeom>
              <a:noFill/>
            </p:spPr>
            <p:txBody>
              <a:bodyPr wrap="square" rtlCol="0">
                <a:spAutoFit/>
              </a:bodyPr>
              <a:lstStyle/>
              <a:p>
                <a:r>
                  <a:rPr lang="en-US" sz="2000" spc="1200" dirty="0">
                    <a:solidFill>
                      <a:srgbClr val="000000"/>
                    </a:solidFill>
                    <a:latin typeface="Montserrat" charset="0"/>
                    <a:ea typeface="Montserrat" charset="0"/>
                    <a:cs typeface="Montserrat" charset="0"/>
                  </a:rPr>
                  <a:t>JEFF ANDERSON PRES</a:t>
                </a:r>
              </a:p>
            </p:txBody>
          </p:sp>
        </p:grpSp>
        <p:sp>
          <p:nvSpPr>
            <p:cNvPr id="23" name="TextBox 22">
              <a:extLst>
                <a:ext uri="{FF2B5EF4-FFF2-40B4-BE49-F238E27FC236}">
                  <a16:creationId xmlns:a16="http://schemas.microsoft.com/office/drawing/2014/main" id="{E0EC4B43-528E-A748-A2B6-8287C2E72FA8}"/>
                </a:ext>
              </a:extLst>
            </p:cNvPr>
            <p:cNvSpPr txBox="1"/>
            <p:nvPr/>
          </p:nvSpPr>
          <p:spPr>
            <a:xfrm>
              <a:off x="14036305" y="8435424"/>
              <a:ext cx="20378981" cy="1563313"/>
            </a:xfrm>
            <a:prstGeom prst="rect">
              <a:avLst/>
            </a:prstGeom>
            <a:noFill/>
          </p:spPr>
          <p:txBody>
            <a:bodyPr wrap="square" rtlCol="0">
              <a:spAutoFit/>
            </a:bodyPr>
            <a:lstStyle/>
            <a:p>
              <a:pPr algn="ctr">
                <a:lnSpc>
                  <a:spcPct val="114000"/>
                </a:lnSpc>
              </a:pPr>
              <a:r>
                <a:rPr lang="cs-CZ" sz="4400" b="1" spc="300" dirty="0">
                  <a:solidFill>
                    <a:schemeClr val="accent4"/>
                  </a:solidFill>
                  <a:latin typeface="+mj-lt"/>
                  <a:ea typeface="Lato Light" panose="020F0502020204030203" pitchFamily="34" charset="0"/>
                  <a:cs typeface="Lato Light" panose="020F0502020204030203" pitchFamily="34" charset="0"/>
                </a:rPr>
                <a:t>Tisková konference k zahájení 3. ročníku celonárodní vzdělávací kampaně v oblasti kyberbezpečnosti </a:t>
              </a:r>
              <a:endParaRPr lang="en-US" sz="4400" b="1" spc="300" dirty="0">
                <a:solidFill>
                  <a:schemeClr val="accent4"/>
                </a:solidFill>
                <a:latin typeface="+mj-lt"/>
                <a:ea typeface="Lato Light" panose="020F0502020204030203" pitchFamily="34" charset="0"/>
                <a:cs typeface="Lato Light" panose="020F0502020204030203" pitchFamily="34" charset="0"/>
              </a:endParaRPr>
            </a:p>
          </p:txBody>
        </p:sp>
      </p:grpSp>
      <p:sp>
        <p:nvSpPr>
          <p:cNvPr id="3" name="Rectangle 19">
            <a:extLst>
              <a:ext uri="{FF2B5EF4-FFF2-40B4-BE49-F238E27FC236}">
                <a16:creationId xmlns:a16="http://schemas.microsoft.com/office/drawing/2014/main" id="{160345AB-C56F-900A-3276-8A7C3C6677E9}"/>
              </a:ext>
            </a:extLst>
          </p:cNvPr>
          <p:cNvSpPr/>
          <p:nvPr/>
        </p:nvSpPr>
        <p:spPr>
          <a:xfrm>
            <a:off x="1772415" y="11560989"/>
            <a:ext cx="4565394" cy="8556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 name="TextBox 20">
            <a:extLst>
              <a:ext uri="{FF2B5EF4-FFF2-40B4-BE49-F238E27FC236}">
                <a16:creationId xmlns:a16="http://schemas.microsoft.com/office/drawing/2014/main" id="{7F87C2BE-2EEF-9F73-1EE3-AE58F89D45E3}"/>
              </a:ext>
            </a:extLst>
          </p:cNvPr>
          <p:cNvSpPr txBox="1"/>
          <p:nvPr/>
        </p:nvSpPr>
        <p:spPr>
          <a:xfrm>
            <a:off x="1919759" y="11795590"/>
            <a:ext cx="4270721" cy="400110"/>
          </a:xfrm>
          <a:prstGeom prst="rect">
            <a:avLst/>
          </a:prstGeom>
          <a:noFill/>
        </p:spPr>
        <p:txBody>
          <a:bodyPr wrap="none" rtlCol="0">
            <a:spAutoFit/>
          </a:bodyPr>
          <a:lstStyle/>
          <a:p>
            <a:pPr algn="ctr"/>
            <a:r>
              <a:rPr lang="cs-CZ" sz="2000" spc="600" dirty="0">
                <a:solidFill>
                  <a:schemeClr val="bg2"/>
                </a:solidFill>
                <a:latin typeface="Montserrat" charset="0"/>
                <a:ea typeface="Montserrat" charset="0"/>
                <a:cs typeface="Montserrat" charset="0"/>
              </a:rPr>
              <a:t>PRAHA, 5. ZÁŘÍ 2023</a:t>
            </a:r>
            <a:endParaRPr lang="en-US" sz="2000" spc="600" dirty="0">
              <a:solidFill>
                <a:schemeClr val="bg2"/>
              </a:solidFill>
              <a:latin typeface="Montserrat" charset="0"/>
              <a:ea typeface="Montserrat" charset="0"/>
              <a:cs typeface="Montserrat" charset="0"/>
            </a:endParaRPr>
          </a:p>
        </p:txBody>
      </p:sp>
      <p:pic>
        <p:nvPicPr>
          <p:cNvPr id="5" name="Obrázek 4" descr="Obsah obrázku text&#10;&#10;Popis byl vytvořen automaticky">
            <a:extLst>
              <a:ext uri="{FF2B5EF4-FFF2-40B4-BE49-F238E27FC236}">
                <a16:creationId xmlns:a16="http://schemas.microsoft.com/office/drawing/2014/main" id="{6C6A9EBF-9C67-7DA2-2800-30462FD7C8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98825" y="11149431"/>
            <a:ext cx="7620000" cy="1924050"/>
          </a:xfrm>
          <a:prstGeom prst="rect">
            <a:avLst/>
          </a:prstGeom>
        </p:spPr>
      </p:pic>
    </p:spTree>
    <p:extLst>
      <p:ext uri="{BB962C8B-B14F-4D97-AF65-F5344CB8AC3E}">
        <p14:creationId xmlns:p14="http://schemas.microsoft.com/office/powerpoint/2010/main" val="13742226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5">
            <a:extLst>
              <a:ext uri="{FF2B5EF4-FFF2-40B4-BE49-F238E27FC236}">
                <a16:creationId xmlns:a16="http://schemas.microsoft.com/office/drawing/2014/main" id="{9BF574D4-A4ED-E252-9445-E1AF91C63472}"/>
              </a:ext>
            </a:extLst>
          </p:cNvPr>
          <p:cNvSpPr txBox="1"/>
          <p:nvPr/>
        </p:nvSpPr>
        <p:spPr>
          <a:xfrm>
            <a:off x="762000" y="786052"/>
            <a:ext cx="22459561" cy="1754326"/>
          </a:xfrm>
          <a:prstGeom prst="rect">
            <a:avLst/>
          </a:prstGeom>
          <a:noFill/>
        </p:spPr>
        <p:txBody>
          <a:bodyPr wrap="square" rtlCol="0">
            <a:spAutoFit/>
          </a:bodyPr>
          <a:lstStyle/>
          <a:p>
            <a:r>
              <a:rPr lang="cs-CZ" sz="5400" b="1" spc="600" dirty="0">
                <a:solidFill>
                  <a:schemeClr val="bg1"/>
                </a:solidFill>
                <a:latin typeface="Montserrat" charset="0"/>
              </a:rPr>
              <a:t>DÍKY PREVENCI A OSVĚTĚ V ROCE 2023 POČET REGISTROVANÝCH SKUTŮ MEZIMĚSÍČNĚ KLESÁ  </a:t>
            </a:r>
          </a:p>
        </p:txBody>
      </p:sp>
      <p:sp>
        <p:nvSpPr>
          <p:cNvPr id="7" name="TextovéPole 6">
            <a:extLst>
              <a:ext uri="{FF2B5EF4-FFF2-40B4-BE49-F238E27FC236}">
                <a16:creationId xmlns:a16="http://schemas.microsoft.com/office/drawing/2014/main" id="{BF495588-7E1E-946B-AB6F-3394C797D4ED}"/>
              </a:ext>
            </a:extLst>
          </p:cNvPr>
          <p:cNvSpPr txBox="1"/>
          <p:nvPr/>
        </p:nvSpPr>
        <p:spPr>
          <a:xfrm>
            <a:off x="762000" y="4197625"/>
            <a:ext cx="12284927" cy="8039100"/>
          </a:xfrm>
          <a:prstGeom prst="rect">
            <a:avLst/>
          </a:prstGeom>
          <a:noFill/>
        </p:spPr>
        <p:txBody>
          <a:bodyPr wrap="square" rtlCol="0">
            <a:noAutofit/>
          </a:bodyPr>
          <a:lstStyle/>
          <a:p>
            <a:pPr marL="342900" lvl="0" indent="-342900">
              <a:lnSpc>
                <a:spcPct val="107000"/>
              </a:lnSpc>
              <a:buFont typeface="Symbol" panose="05050102010706020507" pitchFamily="18" charset="2"/>
              <a:buChar char=""/>
            </a:pPr>
            <a:r>
              <a:rPr lang="cs-CZ" sz="4400" dirty="0">
                <a:solidFill>
                  <a:schemeClr val="bg1"/>
                </a:solidFill>
                <a:latin typeface="+mj-lt"/>
                <a:ea typeface="Calibri" panose="020F0502020204030204" pitchFamily="34" charset="0"/>
                <a:cs typeface="Times New Roman" panose="02020603050405020304" pitchFamily="18" charset="0"/>
              </a:rPr>
              <a:t>Poprvé za poslední dva roky se setkáváme </a:t>
            </a:r>
            <a:r>
              <a:rPr lang="cs-CZ" sz="4400" b="1" dirty="0">
                <a:solidFill>
                  <a:schemeClr val="accent2"/>
                </a:solidFill>
                <a:latin typeface="+mj-lt"/>
                <a:ea typeface="Calibri" panose="020F0502020204030204" pitchFamily="34" charset="0"/>
                <a:cs typeface="Times New Roman" panose="02020603050405020304" pitchFamily="18" charset="0"/>
              </a:rPr>
              <a:t>s klesajícím trendem.</a:t>
            </a:r>
          </a:p>
          <a:p>
            <a:pPr marL="342900" lvl="0" indent="-342900">
              <a:lnSpc>
                <a:spcPct val="107000"/>
              </a:lnSpc>
              <a:buFont typeface="Symbol" panose="05050102010706020507" pitchFamily="18" charset="2"/>
              <a:buChar char=""/>
            </a:pPr>
            <a:endParaRPr lang="cs-CZ" sz="4400" dirty="0">
              <a:solidFill>
                <a:schemeClr val="bg1"/>
              </a:solidFill>
              <a:effectLst/>
              <a:latin typeface="+mj-lt"/>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cs-CZ" sz="4400" dirty="0">
                <a:solidFill>
                  <a:schemeClr val="bg1"/>
                </a:solidFill>
                <a:effectLst/>
                <a:latin typeface="+mj-lt"/>
                <a:ea typeface="Calibri" panose="020F0502020204030204" pitchFamily="34" charset="0"/>
                <a:cs typeface="Times New Roman" panose="02020603050405020304" pitchFamily="18" charset="0"/>
              </a:rPr>
              <a:t>Je to především díky </a:t>
            </a:r>
            <a:r>
              <a:rPr lang="cs-CZ" sz="4400" b="1" dirty="0">
                <a:solidFill>
                  <a:schemeClr val="accent2"/>
                </a:solidFill>
                <a:effectLst/>
                <a:latin typeface="+mj-lt"/>
                <a:ea typeface="Calibri" panose="020F0502020204030204" pitchFamily="34" charset="0"/>
                <a:cs typeface="Times New Roman" panose="02020603050405020304" pitchFamily="18" charset="0"/>
              </a:rPr>
              <a:t>vzdělávacím kampaním</a:t>
            </a:r>
            <a:r>
              <a:rPr lang="cs-CZ" sz="4400" dirty="0">
                <a:solidFill>
                  <a:schemeClr val="bg1"/>
                </a:solidFill>
                <a:effectLst/>
                <a:latin typeface="+mj-lt"/>
                <a:ea typeface="Calibri" panose="020F0502020204030204" pitchFamily="34" charset="0"/>
                <a:cs typeface="Times New Roman" panose="02020603050405020304" pitchFamily="18" charset="0"/>
              </a:rPr>
              <a:t> veřejných institucí, ale i soukromých firem.</a:t>
            </a:r>
          </a:p>
          <a:p>
            <a:pPr marL="342900" lvl="0" indent="-342900">
              <a:lnSpc>
                <a:spcPct val="107000"/>
              </a:lnSpc>
              <a:buFont typeface="Symbol" panose="05050102010706020507" pitchFamily="18" charset="2"/>
              <a:buChar char=""/>
            </a:pPr>
            <a:endParaRPr lang="cs-CZ" sz="4400" dirty="0">
              <a:solidFill>
                <a:schemeClr val="bg1"/>
              </a:solidFill>
              <a:latin typeface="+mj-lt"/>
              <a:ea typeface="Calibri" panose="020F0502020204030204" pitchFamily="34" charset="0"/>
              <a:cs typeface="Times New Roman" panose="02020603050405020304" pitchFamily="18" charset="0"/>
            </a:endParaRPr>
          </a:p>
          <a:p>
            <a:pPr marL="571500" indent="-571500">
              <a:lnSpc>
                <a:spcPct val="107000"/>
              </a:lnSpc>
              <a:buClr>
                <a:schemeClr val="bg1"/>
              </a:buClr>
              <a:buFont typeface="Courier New" panose="02070309020205020404" pitchFamily="49" charset="0"/>
              <a:buChar char="o"/>
            </a:pPr>
            <a:r>
              <a:rPr lang="cs-CZ" sz="4200" b="1" dirty="0" err="1">
                <a:solidFill>
                  <a:srgbClr val="F26BDC"/>
                </a:solidFill>
                <a:latin typeface="+mj-lt"/>
                <a:cs typeface="Times New Roman" panose="02020603050405020304" pitchFamily="18" charset="0"/>
              </a:rPr>
              <a:t>Kybertest</a:t>
            </a:r>
            <a:r>
              <a:rPr lang="cs-CZ" sz="4200" b="1" dirty="0">
                <a:solidFill>
                  <a:schemeClr val="bg1"/>
                </a:solidFill>
                <a:latin typeface="+mj-lt"/>
                <a:cs typeface="Times New Roman" panose="02020603050405020304" pitchFamily="18" charset="0"/>
              </a:rPr>
              <a:t> –  </a:t>
            </a:r>
            <a:r>
              <a:rPr lang="cs-CZ" sz="4200" dirty="0">
                <a:solidFill>
                  <a:schemeClr val="bg1"/>
                </a:solidFill>
                <a:latin typeface="+mj-lt"/>
                <a:cs typeface="Times New Roman" panose="02020603050405020304" pitchFamily="18" charset="0"/>
              </a:rPr>
              <a:t>spolupráce s ČBA - 3. ročník</a:t>
            </a:r>
          </a:p>
          <a:p>
            <a:pPr marL="571500" indent="-571500">
              <a:lnSpc>
                <a:spcPct val="107000"/>
              </a:lnSpc>
              <a:buClr>
                <a:schemeClr val="bg1"/>
              </a:buClr>
              <a:buFont typeface="Courier New" panose="02070309020205020404" pitchFamily="49" charset="0"/>
              <a:buChar char="o"/>
            </a:pPr>
            <a:r>
              <a:rPr lang="cs-CZ" sz="4200" b="1" dirty="0">
                <a:solidFill>
                  <a:srgbClr val="F26BDC"/>
                </a:solidFill>
                <a:latin typeface="+mj-lt"/>
                <a:cs typeface="Times New Roman" panose="02020603050405020304" pitchFamily="18" charset="0"/>
              </a:rPr>
              <a:t>Tvoje cesta </a:t>
            </a:r>
            <a:r>
              <a:rPr lang="cs-CZ" sz="4200" b="1" dirty="0" err="1">
                <a:solidFill>
                  <a:srgbClr val="F26BDC"/>
                </a:solidFill>
                <a:latin typeface="+mj-lt"/>
                <a:cs typeface="Times New Roman" panose="02020603050405020304" pitchFamily="18" charset="0"/>
              </a:rPr>
              <a:t>onlinem</a:t>
            </a:r>
            <a:r>
              <a:rPr lang="cs-CZ" sz="4200" b="1" dirty="0">
                <a:solidFill>
                  <a:srgbClr val="F26BDC"/>
                </a:solidFill>
                <a:latin typeface="+mj-lt"/>
                <a:cs typeface="Times New Roman" panose="02020603050405020304" pitchFamily="18" charset="0"/>
              </a:rPr>
              <a:t> </a:t>
            </a:r>
            <a:r>
              <a:rPr lang="cs-CZ" sz="4200" dirty="0">
                <a:solidFill>
                  <a:schemeClr val="bg1"/>
                </a:solidFill>
                <a:latin typeface="+mj-lt"/>
                <a:cs typeface="Times New Roman" panose="02020603050405020304" pitchFamily="18" charset="0"/>
              </a:rPr>
              <a:t>– ČSOB</a:t>
            </a:r>
          </a:p>
          <a:p>
            <a:pPr marL="571500" indent="-571500">
              <a:lnSpc>
                <a:spcPct val="107000"/>
              </a:lnSpc>
              <a:buClr>
                <a:schemeClr val="bg1"/>
              </a:buClr>
              <a:buFont typeface="Courier New" panose="02070309020205020404" pitchFamily="49" charset="0"/>
              <a:buChar char="o"/>
            </a:pPr>
            <a:r>
              <a:rPr lang="cs-CZ" sz="4200" b="1" dirty="0">
                <a:solidFill>
                  <a:srgbClr val="F26BDC"/>
                </a:solidFill>
                <a:latin typeface="+mj-lt"/>
                <a:cs typeface="Times New Roman" panose="02020603050405020304" pitchFamily="18" charset="0"/>
              </a:rPr>
              <a:t>Nebuď labuť </a:t>
            </a:r>
            <a:r>
              <a:rPr lang="cs-CZ" sz="4200" dirty="0">
                <a:solidFill>
                  <a:schemeClr val="bg1"/>
                </a:solidFill>
                <a:latin typeface="+mj-lt"/>
                <a:cs typeface="Times New Roman" panose="02020603050405020304" pitchFamily="18" charset="0"/>
              </a:rPr>
              <a:t>– NCOZ – investiční podvody</a:t>
            </a:r>
          </a:p>
        </p:txBody>
      </p:sp>
      <p:pic>
        <p:nvPicPr>
          <p:cNvPr id="8" name="Obrázek 7" descr="Obsah obrázku text&#10;&#10;Popis byl vytvořen automaticky">
            <a:extLst>
              <a:ext uri="{FF2B5EF4-FFF2-40B4-BE49-F238E27FC236}">
                <a16:creationId xmlns:a16="http://schemas.microsoft.com/office/drawing/2014/main" id="{EBDBDA7B-BB56-90E6-C232-5A6B68D434E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460482" y="12198625"/>
            <a:ext cx="4155168" cy="1049180"/>
          </a:xfrm>
          <a:prstGeom prst="rect">
            <a:avLst/>
          </a:prstGeom>
        </p:spPr>
      </p:pic>
      <p:graphicFrame>
        <p:nvGraphicFramePr>
          <p:cNvPr id="4" name="Chart 3">
            <a:extLst>
              <a:ext uri="{FF2B5EF4-FFF2-40B4-BE49-F238E27FC236}">
                <a16:creationId xmlns:a16="http://schemas.microsoft.com/office/drawing/2014/main" id="{ED7E71D6-AC1A-6A7E-E638-3D3611C77FA5}"/>
              </a:ext>
            </a:extLst>
          </p:cNvPr>
          <p:cNvGraphicFramePr>
            <a:graphicFrameLocks/>
          </p:cNvGraphicFramePr>
          <p:nvPr>
            <p:extLst>
              <p:ext uri="{D42A27DB-BD31-4B8C-83A1-F6EECF244321}">
                <p14:modId xmlns:p14="http://schemas.microsoft.com/office/powerpoint/2010/main" val="1590535146"/>
              </p:ext>
            </p:extLst>
          </p:nvPr>
        </p:nvGraphicFramePr>
        <p:xfrm>
          <a:off x="12706350" y="3312841"/>
          <a:ext cx="11357982" cy="80391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437039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5">
            <a:extLst>
              <a:ext uri="{FF2B5EF4-FFF2-40B4-BE49-F238E27FC236}">
                <a16:creationId xmlns:a16="http://schemas.microsoft.com/office/drawing/2014/main" id="{F3C6C0A3-5EBA-F6DD-BEFA-F086FB470999}"/>
              </a:ext>
            </a:extLst>
          </p:cNvPr>
          <p:cNvSpPr txBox="1"/>
          <p:nvPr/>
        </p:nvSpPr>
        <p:spPr>
          <a:xfrm>
            <a:off x="762000" y="1686103"/>
            <a:ext cx="22459561" cy="923330"/>
          </a:xfrm>
          <a:prstGeom prst="rect">
            <a:avLst/>
          </a:prstGeom>
          <a:noFill/>
        </p:spPr>
        <p:txBody>
          <a:bodyPr wrap="square" rtlCol="0">
            <a:spAutoFit/>
          </a:bodyPr>
          <a:lstStyle/>
          <a:p>
            <a:r>
              <a:rPr lang="cs-CZ" sz="5400" b="1" spc="600" dirty="0">
                <a:solidFill>
                  <a:schemeClr val="bg1"/>
                </a:solidFill>
                <a:latin typeface="Montserrat" charset="0"/>
              </a:rPr>
              <a:t>PODVODNÍCI ÚTOČÍ NĚKOLIKA ZPŮSOBY</a:t>
            </a:r>
          </a:p>
        </p:txBody>
      </p:sp>
      <p:grpSp>
        <p:nvGrpSpPr>
          <p:cNvPr id="36" name="Group 35">
            <a:extLst>
              <a:ext uri="{FF2B5EF4-FFF2-40B4-BE49-F238E27FC236}">
                <a16:creationId xmlns:a16="http://schemas.microsoft.com/office/drawing/2014/main" id="{78BDC239-AA31-2BE2-F970-EF3C5B18CE24}"/>
              </a:ext>
            </a:extLst>
          </p:cNvPr>
          <p:cNvGrpSpPr/>
          <p:nvPr/>
        </p:nvGrpSpPr>
        <p:grpSpPr>
          <a:xfrm>
            <a:off x="847254" y="3252148"/>
            <a:ext cx="4079701" cy="7189448"/>
            <a:chOff x="847254" y="3252148"/>
            <a:chExt cx="4079701" cy="7189448"/>
          </a:xfrm>
        </p:grpSpPr>
        <p:sp>
          <p:nvSpPr>
            <p:cNvPr id="26" name="Freeform: Shape 25">
              <a:extLst>
                <a:ext uri="{FF2B5EF4-FFF2-40B4-BE49-F238E27FC236}">
                  <a16:creationId xmlns:a16="http://schemas.microsoft.com/office/drawing/2014/main" id="{F3F39DA5-2AA7-D144-5B42-734A18FB2282}"/>
                </a:ext>
              </a:extLst>
            </p:cNvPr>
            <p:cNvSpPr/>
            <p:nvPr/>
          </p:nvSpPr>
          <p:spPr>
            <a:xfrm>
              <a:off x="847254" y="3252148"/>
              <a:ext cx="4079701" cy="1617098"/>
            </a:xfrm>
            <a:custGeom>
              <a:avLst/>
              <a:gdLst>
                <a:gd name="connsiteX0" fmla="*/ 0 w 4079701"/>
                <a:gd name="connsiteY0" fmla="*/ 0 h 1617098"/>
                <a:gd name="connsiteX1" fmla="*/ 4079701 w 4079701"/>
                <a:gd name="connsiteY1" fmla="*/ 0 h 1617098"/>
                <a:gd name="connsiteX2" fmla="*/ 4079701 w 4079701"/>
                <a:gd name="connsiteY2" fmla="*/ 1617098 h 1617098"/>
                <a:gd name="connsiteX3" fmla="*/ 0 w 4079701"/>
                <a:gd name="connsiteY3" fmla="*/ 1617098 h 1617098"/>
                <a:gd name="connsiteX4" fmla="*/ 0 w 4079701"/>
                <a:gd name="connsiteY4" fmla="*/ 0 h 1617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9701" h="1617098">
                  <a:moveTo>
                    <a:pt x="0" y="0"/>
                  </a:moveTo>
                  <a:lnTo>
                    <a:pt x="4079701" y="0"/>
                  </a:lnTo>
                  <a:lnTo>
                    <a:pt x="4079701" y="1617098"/>
                  </a:lnTo>
                  <a:lnTo>
                    <a:pt x="0" y="1617098"/>
                  </a:lnTo>
                  <a:lnTo>
                    <a:pt x="0" y="0"/>
                  </a:lnTo>
                  <a:close/>
                </a:path>
              </a:pathLst>
            </a:custGeom>
          </p:spPr>
          <p:style>
            <a:lnRef idx="1">
              <a:schemeClr val="accent2">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cs-CZ" sz="2900" b="1" kern="1200" dirty="0">
                  <a:effectLst/>
                  <a:latin typeface="+mj-lt"/>
                  <a:ea typeface="Calibri" panose="020F0502020204030204" pitchFamily="34" charset="0"/>
                  <a:cs typeface="Times New Roman" panose="02020603050405020304" pitchFamily="18" charset="0"/>
                </a:rPr>
                <a:t>Podvodné navolávání</a:t>
              </a:r>
              <a:r>
                <a:rPr lang="cs-CZ" sz="2900" kern="1200" dirty="0">
                  <a:effectLst/>
                  <a:latin typeface="+mj-lt"/>
                  <a:ea typeface="Calibri" panose="020F0502020204030204" pitchFamily="34" charset="0"/>
                  <a:cs typeface="Times New Roman" panose="02020603050405020304" pitchFamily="18" charset="0"/>
                </a:rPr>
                <a:t> </a:t>
              </a:r>
              <a:endParaRPr lang="cs-CZ" sz="2900" kern="1200" dirty="0"/>
            </a:p>
          </p:txBody>
        </p:sp>
        <p:sp>
          <p:nvSpPr>
            <p:cNvPr id="27" name="Freeform: Shape 26">
              <a:extLst>
                <a:ext uri="{FF2B5EF4-FFF2-40B4-BE49-F238E27FC236}">
                  <a16:creationId xmlns:a16="http://schemas.microsoft.com/office/drawing/2014/main" id="{8B783F0B-2FCE-2216-AF80-30A034312E19}"/>
                </a:ext>
              </a:extLst>
            </p:cNvPr>
            <p:cNvSpPr/>
            <p:nvPr/>
          </p:nvSpPr>
          <p:spPr>
            <a:xfrm>
              <a:off x="847254" y="4869246"/>
              <a:ext cx="4079701" cy="5572350"/>
            </a:xfrm>
            <a:custGeom>
              <a:avLst/>
              <a:gdLst>
                <a:gd name="connsiteX0" fmla="*/ 0 w 4079701"/>
                <a:gd name="connsiteY0" fmla="*/ 0 h 5572350"/>
                <a:gd name="connsiteX1" fmla="*/ 4079701 w 4079701"/>
                <a:gd name="connsiteY1" fmla="*/ 0 h 5572350"/>
                <a:gd name="connsiteX2" fmla="*/ 4079701 w 4079701"/>
                <a:gd name="connsiteY2" fmla="*/ 5572350 h 5572350"/>
                <a:gd name="connsiteX3" fmla="*/ 0 w 4079701"/>
                <a:gd name="connsiteY3" fmla="*/ 5572350 h 5572350"/>
                <a:gd name="connsiteX4" fmla="*/ 0 w 4079701"/>
                <a:gd name="connsiteY4" fmla="*/ 0 h 557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9701" h="5572350">
                  <a:moveTo>
                    <a:pt x="0" y="0"/>
                  </a:moveTo>
                  <a:lnTo>
                    <a:pt x="4079701" y="0"/>
                  </a:lnTo>
                  <a:lnTo>
                    <a:pt x="4079701" y="5572350"/>
                  </a:lnTo>
                  <a:lnTo>
                    <a:pt x="0" y="5572350"/>
                  </a:lnTo>
                  <a:lnTo>
                    <a:pt x="0" y="0"/>
                  </a:lnTo>
                  <a:close/>
                </a:path>
              </a:pathLst>
            </a:custGeom>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44018" tIns="144018" rIns="192024" bIns="216027" numCol="1" spcCol="1270" anchor="t" anchorCtr="0">
              <a:noAutofit/>
            </a:bodyPr>
            <a:lstStyle/>
            <a:p>
              <a:pPr marL="228600" lvl="1" indent="-228600" algn="ctr" defTabSz="1200150">
                <a:lnSpc>
                  <a:spcPct val="90000"/>
                </a:lnSpc>
                <a:spcBef>
                  <a:spcPct val="0"/>
                </a:spcBef>
                <a:spcAft>
                  <a:spcPct val="15000"/>
                </a:spcAft>
                <a:buNone/>
              </a:pPr>
              <a:r>
                <a:rPr lang="cs-CZ" sz="2700" kern="1200" dirty="0">
                  <a:effectLst/>
                  <a:latin typeface="+mj-lt"/>
                  <a:ea typeface="Calibri" panose="020F0502020204030204" pitchFamily="34" charset="0"/>
                  <a:cs typeface="Times New Roman" panose="02020603050405020304" pitchFamily="18" charset="0"/>
                </a:rPr>
                <a:t> 	Pachatel se vydává například za bankéře, policistu, pracovníka technické podpory a snaží se z lidí pod vlivem strachu vylákat peníze, nebo vzdálený přístup do zařízení oběti, který následně zneužije.</a:t>
              </a:r>
              <a:endParaRPr lang="cs-CZ" sz="2700" kern="1200" dirty="0"/>
            </a:p>
          </p:txBody>
        </p:sp>
      </p:grpSp>
      <p:grpSp>
        <p:nvGrpSpPr>
          <p:cNvPr id="37" name="Group 36">
            <a:extLst>
              <a:ext uri="{FF2B5EF4-FFF2-40B4-BE49-F238E27FC236}">
                <a16:creationId xmlns:a16="http://schemas.microsoft.com/office/drawing/2014/main" id="{3809EB09-60FD-B5E9-3D48-CCD5B3454759}"/>
              </a:ext>
            </a:extLst>
          </p:cNvPr>
          <p:cNvGrpSpPr/>
          <p:nvPr/>
        </p:nvGrpSpPr>
        <p:grpSpPr>
          <a:xfrm>
            <a:off x="5498114" y="3252148"/>
            <a:ext cx="4079701" cy="7189448"/>
            <a:chOff x="5498114" y="3252148"/>
            <a:chExt cx="4079701" cy="7189448"/>
          </a:xfrm>
        </p:grpSpPr>
        <p:sp>
          <p:nvSpPr>
            <p:cNvPr id="28" name="Freeform: Shape 27">
              <a:extLst>
                <a:ext uri="{FF2B5EF4-FFF2-40B4-BE49-F238E27FC236}">
                  <a16:creationId xmlns:a16="http://schemas.microsoft.com/office/drawing/2014/main" id="{2FF6031D-196F-8EB7-2F55-6AA9B5A9D3A1}"/>
                </a:ext>
              </a:extLst>
            </p:cNvPr>
            <p:cNvSpPr/>
            <p:nvPr/>
          </p:nvSpPr>
          <p:spPr>
            <a:xfrm>
              <a:off x="5498114" y="3252148"/>
              <a:ext cx="4079701" cy="1617098"/>
            </a:xfrm>
            <a:custGeom>
              <a:avLst/>
              <a:gdLst>
                <a:gd name="connsiteX0" fmla="*/ 0 w 4079701"/>
                <a:gd name="connsiteY0" fmla="*/ 0 h 1617098"/>
                <a:gd name="connsiteX1" fmla="*/ 4079701 w 4079701"/>
                <a:gd name="connsiteY1" fmla="*/ 0 h 1617098"/>
                <a:gd name="connsiteX2" fmla="*/ 4079701 w 4079701"/>
                <a:gd name="connsiteY2" fmla="*/ 1617098 h 1617098"/>
                <a:gd name="connsiteX3" fmla="*/ 0 w 4079701"/>
                <a:gd name="connsiteY3" fmla="*/ 1617098 h 1617098"/>
                <a:gd name="connsiteX4" fmla="*/ 0 w 4079701"/>
                <a:gd name="connsiteY4" fmla="*/ 0 h 1617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9701" h="1617098">
                  <a:moveTo>
                    <a:pt x="0" y="0"/>
                  </a:moveTo>
                  <a:lnTo>
                    <a:pt x="4079701" y="0"/>
                  </a:lnTo>
                  <a:lnTo>
                    <a:pt x="4079701" y="1617098"/>
                  </a:lnTo>
                  <a:lnTo>
                    <a:pt x="0" y="1617098"/>
                  </a:lnTo>
                  <a:lnTo>
                    <a:pt x="0" y="0"/>
                  </a:lnTo>
                  <a:close/>
                </a:path>
              </a:pathLst>
            </a:custGeom>
          </p:spPr>
          <p:style>
            <a:lnRef idx="1">
              <a:schemeClr val="accent3">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cs-CZ" sz="2900" b="1" kern="1200" dirty="0">
                  <a:effectLst/>
                  <a:latin typeface="+mj-lt"/>
                  <a:ea typeface="Calibri" panose="020F0502020204030204" pitchFamily="34" charset="0"/>
                  <a:cs typeface="Times New Roman" panose="02020603050405020304" pitchFamily="18" charset="0"/>
                </a:rPr>
                <a:t>Nabídka výhodných investic </a:t>
              </a:r>
              <a:endParaRPr lang="cs-CZ" sz="2900" kern="1200" dirty="0"/>
            </a:p>
          </p:txBody>
        </p:sp>
        <p:sp>
          <p:nvSpPr>
            <p:cNvPr id="29" name="Freeform: Shape 28">
              <a:extLst>
                <a:ext uri="{FF2B5EF4-FFF2-40B4-BE49-F238E27FC236}">
                  <a16:creationId xmlns:a16="http://schemas.microsoft.com/office/drawing/2014/main" id="{CF94E854-7C04-AEF3-BD41-C45F672A1CC7}"/>
                </a:ext>
              </a:extLst>
            </p:cNvPr>
            <p:cNvSpPr/>
            <p:nvPr/>
          </p:nvSpPr>
          <p:spPr>
            <a:xfrm>
              <a:off x="5498114" y="4869246"/>
              <a:ext cx="4079701" cy="5572350"/>
            </a:xfrm>
            <a:custGeom>
              <a:avLst/>
              <a:gdLst>
                <a:gd name="connsiteX0" fmla="*/ 0 w 4079701"/>
                <a:gd name="connsiteY0" fmla="*/ 0 h 5572350"/>
                <a:gd name="connsiteX1" fmla="*/ 4079701 w 4079701"/>
                <a:gd name="connsiteY1" fmla="*/ 0 h 5572350"/>
                <a:gd name="connsiteX2" fmla="*/ 4079701 w 4079701"/>
                <a:gd name="connsiteY2" fmla="*/ 5572350 h 5572350"/>
                <a:gd name="connsiteX3" fmla="*/ 0 w 4079701"/>
                <a:gd name="connsiteY3" fmla="*/ 5572350 h 5572350"/>
                <a:gd name="connsiteX4" fmla="*/ 0 w 4079701"/>
                <a:gd name="connsiteY4" fmla="*/ 0 h 557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9701" h="5572350">
                  <a:moveTo>
                    <a:pt x="0" y="0"/>
                  </a:moveTo>
                  <a:lnTo>
                    <a:pt x="4079701" y="0"/>
                  </a:lnTo>
                  <a:lnTo>
                    <a:pt x="4079701" y="5572350"/>
                  </a:lnTo>
                  <a:lnTo>
                    <a:pt x="0" y="5572350"/>
                  </a:lnTo>
                  <a:lnTo>
                    <a:pt x="0" y="0"/>
                  </a:lnTo>
                  <a:close/>
                </a:path>
              </a:pathLst>
            </a:custGeom>
          </p:spPr>
          <p:style>
            <a:lnRef idx="1">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44018" tIns="144018" rIns="192024" bIns="216027" numCol="1" spcCol="1270" anchor="t" anchorCtr="0">
              <a:noAutofit/>
            </a:bodyPr>
            <a:lstStyle/>
            <a:p>
              <a:pPr marL="228600" lvl="1" indent="-228600" algn="ctr" defTabSz="1200150">
                <a:lnSpc>
                  <a:spcPct val="90000"/>
                </a:lnSpc>
                <a:spcBef>
                  <a:spcPct val="0"/>
                </a:spcBef>
                <a:spcAft>
                  <a:spcPct val="15000"/>
                </a:spcAft>
                <a:buFont typeface="Symbol" panose="05050102010706020507" pitchFamily="18" charset="2"/>
                <a:buNone/>
              </a:pPr>
              <a:r>
                <a:rPr lang="cs-CZ" sz="2700" b="0" kern="1200" dirty="0">
                  <a:effectLst/>
                  <a:latin typeface="+mj-lt"/>
                  <a:ea typeface="Calibri" panose="020F0502020204030204" pitchFamily="34" charset="0"/>
                  <a:cs typeface="Times New Roman" panose="02020603050405020304" pitchFamily="18" charset="0"/>
                </a:rPr>
                <a:t>	Přesvědčivá lákavá reklama a manipulativní jednání. Cílem pachatele je vylákat z oběti co možná nejvíce finančních prostředků a využívá k tomu přirozenou ziskuchtivost každého z nás.</a:t>
              </a:r>
              <a:endParaRPr lang="cs-CZ" sz="2700" b="0" kern="1200" dirty="0"/>
            </a:p>
          </p:txBody>
        </p:sp>
      </p:grpSp>
      <p:grpSp>
        <p:nvGrpSpPr>
          <p:cNvPr id="38" name="Group 37">
            <a:extLst>
              <a:ext uri="{FF2B5EF4-FFF2-40B4-BE49-F238E27FC236}">
                <a16:creationId xmlns:a16="http://schemas.microsoft.com/office/drawing/2014/main" id="{EBF34726-F751-DF49-AAE5-4B2CF30B47B0}"/>
              </a:ext>
            </a:extLst>
          </p:cNvPr>
          <p:cNvGrpSpPr/>
          <p:nvPr/>
        </p:nvGrpSpPr>
        <p:grpSpPr>
          <a:xfrm>
            <a:off x="10148973" y="3252148"/>
            <a:ext cx="4079701" cy="7189448"/>
            <a:chOff x="10148973" y="3252148"/>
            <a:chExt cx="4079701" cy="7189448"/>
          </a:xfrm>
        </p:grpSpPr>
        <p:sp>
          <p:nvSpPr>
            <p:cNvPr id="30" name="Freeform: Shape 29">
              <a:extLst>
                <a:ext uri="{FF2B5EF4-FFF2-40B4-BE49-F238E27FC236}">
                  <a16:creationId xmlns:a16="http://schemas.microsoft.com/office/drawing/2014/main" id="{600A16B6-0148-6E1C-3D37-C6E76E931A18}"/>
                </a:ext>
              </a:extLst>
            </p:cNvPr>
            <p:cNvSpPr/>
            <p:nvPr/>
          </p:nvSpPr>
          <p:spPr>
            <a:xfrm>
              <a:off x="10148973" y="3252148"/>
              <a:ext cx="4079701" cy="1617098"/>
            </a:xfrm>
            <a:custGeom>
              <a:avLst/>
              <a:gdLst>
                <a:gd name="connsiteX0" fmla="*/ 0 w 4079701"/>
                <a:gd name="connsiteY0" fmla="*/ 0 h 1617098"/>
                <a:gd name="connsiteX1" fmla="*/ 4079701 w 4079701"/>
                <a:gd name="connsiteY1" fmla="*/ 0 h 1617098"/>
                <a:gd name="connsiteX2" fmla="*/ 4079701 w 4079701"/>
                <a:gd name="connsiteY2" fmla="*/ 1617098 h 1617098"/>
                <a:gd name="connsiteX3" fmla="*/ 0 w 4079701"/>
                <a:gd name="connsiteY3" fmla="*/ 1617098 h 1617098"/>
                <a:gd name="connsiteX4" fmla="*/ 0 w 4079701"/>
                <a:gd name="connsiteY4" fmla="*/ 0 h 1617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9701" h="1617098">
                  <a:moveTo>
                    <a:pt x="0" y="0"/>
                  </a:moveTo>
                  <a:lnTo>
                    <a:pt x="4079701" y="0"/>
                  </a:lnTo>
                  <a:lnTo>
                    <a:pt x="4079701" y="1617098"/>
                  </a:lnTo>
                  <a:lnTo>
                    <a:pt x="0" y="1617098"/>
                  </a:lnTo>
                  <a:lnTo>
                    <a:pt x="0" y="0"/>
                  </a:lnTo>
                  <a:close/>
                </a:path>
              </a:pathLst>
            </a:custGeom>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cs-CZ" sz="2900" b="1" kern="1200" dirty="0">
                  <a:effectLst/>
                  <a:latin typeface="+mj-lt"/>
                  <a:ea typeface="Calibri" panose="020F0502020204030204" pitchFamily="34" charset="0"/>
                  <a:cs typeface="Times New Roman" panose="02020603050405020304" pitchFamily="18" charset="0"/>
                </a:rPr>
                <a:t>Reverzní inzertní podvody </a:t>
              </a:r>
              <a:endParaRPr lang="cs-CZ" sz="2900" kern="1200" dirty="0"/>
            </a:p>
          </p:txBody>
        </p:sp>
        <p:sp>
          <p:nvSpPr>
            <p:cNvPr id="31" name="Freeform: Shape 30">
              <a:extLst>
                <a:ext uri="{FF2B5EF4-FFF2-40B4-BE49-F238E27FC236}">
                  <a16:creationId xmlns:a16="http://schemas.microsoft.com/office/drawing/2014/main" id="{71262A7E-6140-BD7C-DAAA-99CBB09F7876}"/>
                </a:ext>
              </a:extLst>
            </p:cNvPr>
            <p:cNvSpPr/>
            <p:nvPr/>
          </p:nvSpPr>
          <p:spPr>
            <a:xfrm>
              <a:off x="10148973" y="4869246"/>
              <a:ext cx="4079701" cy="5572350"/>
            </a:xfrm>
            <a:custGeom>
              <a:avLst/>
              <a:gdLst>
                <a:gd name="connsiteX0" fmla="*/ 0 w 4079701"/>
                <a:gd name="connsiteY0" fmla="*/ 0 h 5572350"/>
                <a:gd name="connsiteX1" fmla="*/ 4079701 w 4079701"/>
                <a:gd name="connsiteY1" fmla="*/ 0 h 5572350"/>
                <a:gd name="connsiteX2" fmla="*/ 4079701 w 4079701"/>
                <a:gd name="connsiteY2" fmla="*/ 5572350 h 5572350"/>
                <a:gd name="connsiteX3" fmla="*/ 0 w 4079701"/>
                <a:gd name="connsiteY3" fmla="*/ 5572350 h 5572350"/>
                <a:gd name="connsiteX4" fmla="*/ 0 w 4079701"/>
                <a:gd name="connsiteY4" fmla="*/ 0 h 557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9701" h="5572350">
                  <a:moveTo>
                    <a:pt x="0" y="0"/>
                  </a:moveTo>
                  <a:lnTo>
                    <a:pt x="4079701" y="0"/>
                  </a:lnTo>
                  <a:lnTo>
                    <a:pt x="4079701" y="5572350"/>
                  </a:lnTo>
                  <a:lnTo>
                    <a:pt x="0" y="5572350"/>
                  </a:lnTo>
                  <a:lnTo>
                    <a:pt x="0" y="0"/>
                  </a:lnTo>
                  <a:close/>
                </a:path>
              </a:pathLst>
            </a:custGeom>
          </p:spPr>
          <p:style>
            <a:lnRef idx="1">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44018" tIns="144018" rIns="192024" bIns="216027" numCol="1" spcCol="1270" anchor="t" anchorCtr="0">
              <a:noAutofit/>
            </a:bodyPr>
            <a:lstStyle/>
            <a:p>
              <a:pPr marL="228600" lvl="1" indent="-228600" algn="ctr" defTabSz="1200150">
                <a:lnSpc>
                  <a:spcPct val="90000"/>
                </a:lnSpc>
                <a:spcBef>
                  <a:spcPct val="0"/>
                </a:spcBef>
                <a:spcAft>
                  <a:spcPct val="15000"/>
                </a:spcAft>
                <a:buFont typeface="Symbol" panose="05050102010706020507" pitchFamily="18" charset="2"/>
                <a:buNone/>
              </a:pPr>
              <a:r>
                <a:rPr lang="cs-CZ" sz="2700" kern="1200" dirty="0">
                  <a:effectLst/>
                  <a:latin typeface="+mj-lt"/>
                  <a:ea typeface="Calibri" panose="020F0502020204030204" pitchFamily="34" charset="0"/>
                  <a:cs typeface="Times New Roman" panose="02020603050405020304" pitchFamily="18" charset="0"/>
                </a:rPr>
                <a:t>	Pachatel zareaguje na váš inzerát. Podstrčí vám fiktivní platební bránu, kde vyplníte citlivé bankovní údaje a místo peněz za inzerované zboží přicházíte o všechny úspory.</a:t>
              </a:r>
              <a:endParaRPr lang="cs-CZ" sz="2700" kern="1200" dirty="0"/>
            </a:p>
          </p:txBody>
        </p:sp>
      </p:grpSp>
      <p:grpSp>
        <p:nvGrpSpPr>
          <p:cNvPr id="39" name="Group 38">
            <a:extLst>
              <a:ext uri="{FF2B5EF4-FFF2-40B4-BE49-F238E27FC236}">
                <a16:creationId xmlns:a16="http://schemas.microsoft.com/office/drawing/2014/main" id="{9165517E-6BB6-BED7-AB79-CF2B8D851F72}"/>
              </a:ext>
            </a:extLst>
          </p:cNvPr>
          <p:cNvGrpSpPr/>
          <p:nvPr/>
        </p:nvGrpSpPr>
        <p:grpSpPr>
          <a:xfrm>
            <a:off x="14799833" y="3252148"/>
            <a:ext cx="4079701" cy="7189448"/>
            <a:chOff x="14799833" y="3252148"/>
            <a:chExt cx="4079701" cy="7189448"/>
          </a:xfrm>
        </p:grpSpPr>
        <p:sp>
          <p:nvSpPr>
            <p:cNvPr id="32" name="Freeform: Shape 31">
              <a:extLst>
                <a:ext uri="{FF2B5EF4-FFF2-40B4-BE49-F238E27FC236}">
                  <a16:creationId xmlns:a16="http://schemas.microsoft.com/office/drawing/2014/main" id="{C120BBB5-4B43-79ED-5BDC-6E2BB905F4BA}"/>
                </a:ext>
              </a:extLst>
            </p:cNvPr>
            <p:cNvSpPr/>
            <p:nvPr/>
          </p:nvSpPr>
          <p:spPr>
            <a:xfrm>
              <a:off x="14799833" y="3252148"/>
              <a:ext cx="4079701" cy="1617098"/>
            </a:xfrm>
            <a:custGeom>
              <a:avLst/>
              <a:gdLst>
                <a:gd name="connsiteX0" fmla="*/ 0 w 4079701"/>
                <a:gd name="connsiteY0" fmla="*/ 0 h 1617098"/>
                <a:gd name="connsiteX1" fmla="*/ 4079701 w 4079701"/>
                <a:gd name="connsiteY1" fmla="*/ 0 h 1617098"/>
                <a:gd name="connsiteX2" fmla="*/ 4079701 w 4079701"/>
                <a:gd name="connsiteY2" fmla="*/ 1617098 h 1617098"/>
                <a:gd name="connsiteX3" fmla="*/ 0 w 4079701"/>
                <a:gd name="connsiteY3" fmla="*/ 1617098 h 1617098"/>
                <a:gd name="connsiteX4" fmla="*/ 0 w 4079701"/>
                <a:gd name="connsiteY4" fmla="*/ 0 h 1617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9701" h="1617098">
                  <a:moveTo>
                    <a:pt x="0" y="0"/>
                  </a:moveTo>
                  <a:lnTo>
                    <a:pt x="4079701" y="0"/>
                  </a:lnTo>
                  <a:lnTo>
                    <a:pt x="4079701" y="1617098"/>
                  </a:lnTo>
                  <a:lnTo>
                    <a:pt x="0" y="1617098"/>
                  </a:lnTo>
                  <a:lnTo>
                    <a:pt x="0" y="0"/>
                  </a:lnTo>
                  <a:close/>
                </a:path>
              </a:pathLst>
            </a:custGeom>
          </p:spPr>
          <p:style>
            <a:lnRef idx="1">
              <a:schemeClr val="accent5">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cs-CZ" sz="2900" b="1" kern="1200" dirty="0">
                  <a:effectLst/>
                  <a:latin typeface="+mj-lt"/>
                  <a:ea typeface="Calibri" panose="020F0502020204030204" pitchFamily="34" charset="0"/>
                  <a:cs typeface="Times New Roman" panose="02020603050405020304" pitchFamily="18" charset="0"/>
                </a:rPr>
                <a:t>Podvody typu Nigerijské dopisy </a:t>
              </a:r>
              <a:endParaRPr lang="cs-CZ" sz="2900" kern="1200" dirty="0"/>
            </a:p>
          </p:txBody>
        </p:sp>
        <p:sp>
          <p:nvSpPr>
            <p:cNvPr id="33" name="Freeform: Shape 32">
              <a:extLst>
                <a:ext uri="{FF2B5EF4-FFF2-40B4-BE49-F238E27FC236}">
                  <a16:creationId xmlns:a16="http://schemas.microsoft.com/office/drawing/2014/main" id="{14573CD4-61EF-3C8D-A590-BF1323679CEB}"/>
                </a:ext>
              </a:extLst>
            </p:cNvPr>
            <p:cNvSpPr/>
            <p:nvPr/>
          </p:nvSpPr>
          <p:spPr>
            <a:xfrm>
              <a:off x="14799833" y="4869246"/>
              <a:ext cx="4079701" cy="5572350"/>
            </a:xfrm>
            <a:custGeom>
              <a:avLst/>
              <a:gdLst>
                <a:gd name="connsiteX0" fmla="*/ 0 w 4079701"/>
                <a:gd name="connsiteY0" fmla="*/ 0 h 5572350"/>
                <a:gd name="connsiteX1" fmla="*/ 4079701 w 4079701"/>
                <a:gd name="connsiteY1" fmla="*/ 0 h 5572350"/>
                <a:gd name="connsiteX2" fmla="*/ 4079701 w 4079701"/>
                <a:gd name="connsiteY2" fmla="*/ 5572350 h 5572350"/>
                <a:gd name="connsiteX3" fmla="*/ 0 w 4079701"/>
                <a:gd name="connsiteY3" fmla="*/ 5572350 h 5572350"/>
                <a:gd name="connsiteX4" fmla="*/ 0 w 4079701"/>
                <a:gd name="connsiteY4" fmla="*/ 0 h 557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9701" h="5572350">
                  <a:moveTo>
                    <a:pt x="0" y="0"/>
                  </a:moveTo>
                  <a:lnTo>
                    <a:pt x="4079701" y="0"/>
                  </a:lnTo>
                  <a:lnTo>
                    <a:pt x="4079701" y="5572350"/>
                  </a:lnTo>
                  <a:lnTo>
                    <a:pt x="0" y="5572350"/>
                  </a:lnTo>
                  <a:lnTo>
                    <a:pt x="0" y="0"/>
                  </a:lnTo>
                  <a:close/>
                </a:path>
              </a:pathLst>
            </a:custGeom>
          </p:spPr>
          <p:style>
            <a:lnRef idx="1">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44018" tIns="144018" rIns="192024" bIns="216027" numCol="1" spcCol="1270" anchor="t" anchorCtr="0">
              <a:noAutofit/>
            </a:bodyPr>
            <a:lstStyle/>
            <a:p>
              <a:pPr marL="228600" lvl="1" indent="-228600" algn="ctr" defTabSz="1200150">
                <a:lnSpc>
                  <a:spcPct val="90000"/>
                </a:lnSpc>
                <a:spcBef>
                  <a:spcPct val="0"/>
                </a:spcBef>
                <a:spcAft>
                  <a:spcPct val="15000"/>
                </a:spcAft>
                <a:buFont typeface="Symbol" panose="05050102010706020507" pitchFamily="18" charset="2"/>
                <a:buNone/>
              </a:pPr>
              <a:r>
                <a:rPr lang="cs-CZ" sz="2700" kern="1200" dirty="0">
                  <a:effectLst/>
                  <a:latin typeface="+mj-lt"/>
                  <a:ea typeface="Calibri" panose="020F0502020204030204" pitchFamily="34" charset="0"/>
                  <a:cs typeface="Times New Roman" panose="02020603050405020304" pitchFamily="18" charset="0"/>
                </a:rPr>
                <a:t>Princip, který funguje už více </a:t>
              </a:r>
              <a:r>
                <a:rPr lang="cs-CZ" sz="2700" dirty="0">
                  <a:latin typeface="+mj-lt"/>
                  <a:ea typeface="Calibri" panose="020F0502020204030204" pitchFamily="34" charset="0"/>
                  <a:cs typeface="Times New Roman" panose="02020603050405020304" pitchFamily="18" charset="0"/>
                </a:rPr>
                <a:t>než</a:t>
              </a:r>
              <a:r>
                <a:rPr lang="cs-CZ" sz="2700" kern="1200" dirty="0">
                  <a:effectLst/>
                  <a:latin typeface="+mj-lt"/>
                  <a:ea typeface="Calibri" panose="020F0502020204030204" pitchFamily="34" charset="0"/>
                  <a:cs typeface="Times New Roman" panose="02020603050405020304" pitchFamily="18" charset="0"/>
                </a:rPr>
                <a:t> 100 let. Pachatelé sázejí na kvantitu. Vždy se najde někdo, kdo se nechá nachytat na slibovanou cennou zásilku nebo domnělou pomoc. Často zde hraje velkou roli láska.</a:t>
              </a:r>
              <a:endParaRPr lang="cs-CZ" sz="2700" kern="1200" dirty="0"/>
            </a:p>
          </p:txBody>
        </p:sp>
      </p:grpSp>
      <p:grpSp>
        <p:nvGrpSpPr>
          <p:cNvPr id="40" name="Group 39">
            <a:extLst>
              <a:ext uri="{FF2B5EF4-FFF2-40B4-BE49-F238E27FC236}">
                <a16:creationId xmlns:a16="http://schemas.microsoft.com/office/drawing/2014/main" id="{4CBC83E2-BA30-EA1B-E281-9AFDDA2B5236}"/>
              </a:ext>
            </a:extLst>
          </p:cNvPr>
          <p:cNvGrpSpPr/>
          <p:nvPr/>
        </p:nvGrpSpPr>
        <p:grpSpPr>
          <a:xfrm>
            <a:off x="19450692" y="3252148"/>
            <a:ext cx="4079701" cy="7189448"/>
            <a:chOff x="19450692" y="3252148"/>
            <a:chExt cx="4079701" cy="7189448"/>
          </a:xfrm>
        </p:grpSpPr>
        <p:sp>
          <p:nvSpPr>
            <p:cNvPr id="34" name="Freeform: Shape 33">
              <a:extLst>
                <a:ext uri="{FF2B5EF4-FFF2-40B4-BE49-F238E27FC236}">
                  <a16:creationId xmlns:a16="http://schemas.microsoft.com/office/drawing/2014/main" id="{ACF4719C-F9A1-C3F4-54DD-C1C2EBA47B73}"/>
                </a:ext>
              </a:extLst>
            </p:cNvPr>
            <p:cNvSpPr/>
            <p:nvPr/>
          </p:nvSpPr>
          <p:spPr>
            <a:xfrm>
              <a:off x="19450692" y="3252148"/>
              <a:ext cx="4079701" cy="1617098"/>
            </a:xfrm>
            <a:custGeom>
              <a:avLst/>
              <a:gdLst>
                <a:gd name="connsiteX0" fmla="*/ 0 w 4079701"/>
                <a:gd name="connsiteY0" fmla="*/ 0 h 1617098"/>
                <a:gd name="connsiteX1" fmla="*/ 4079701 w 4079701"/>
                <a:gd name="connsiteY1" fmla="*/ 0 h 1617098"/>
                <a:gd name="connsiteX2" fmla="*/ 4079701 w 4079701"/>
                <a:gd name="connsiteY2" fmla="*/ 1617098 h 1617098"/>
                <a:gd name="connsiteX3" fmla="*/ 0 w 4079701"/>
                <a:gd name="connsiteY3" fmla="*/ 1617098 h 1617098"/>
                <a:gd name="connsiteX4" fmla="*/ 0 w 4079701"/>
                <a:gd name="connsiteY4" fmla="*/ 0 h 1617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9701" h="1617098">
                  <a:moveTo>
                    <a:pt x="0" y="0"/>
                  </a:moveTo>
                  <a:lnTo>
                    <a:pt x="4079701" y="0"/>
                  </a:lnTo>
                  <a:lnTo>
                    <a:pt x="4079701" y="1617098"/>
                  </a:lnTo>
                  <a:lnTo>
                    <a:pt x="0" y="1617098"/>
                  </a:lnTo>
                  <a:lnTo>
                    <a:pt x="0" y="0"/>
                  </a:lnTo>
                  <a:close/>
                </a:path>
              </a:pathLst>
            </a:cu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bg1">
                    <a:lumMod val="50000"/>
                  </a:schemeClr>
                </a:gs>
              </a:gsLst>
            </a:gradFill>
          </p:spPr>
          <p:style>
            <a:lnRef idx="1">
              <a:schemeClr val="accent6">
                <a:hueOff val="0"/>
                <a:satOff val="0"/>
                <a:lumOff val="0"/>
                <a:alphaOff val="0"/>
              </a:schemeClr>
            </a:lnRef>
            <a:fillRef idx="3">
              <a:scrgbClr r="0" g="0" b="0"/>
            </a:fillRef>
            <a:effectRef idx="2">
              <a:schemeClr val="accent6">
                <a:hueOff val="0"/>
                <a:satOff val="0"/>
                <a:lumOff val="0"/>
                <a:alphaOff val="0"/>
              </a:schemeClr>
            </a:effectRef>
            <a:fontRef idx="minor">
              <a:schemeClr val="lt1"/>
            </a:fontRef>
          </p:style>
          <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cs-CZ" sz="2900" b="1" kern="1200" dirty="0">
                  <a:effectLst/>
                  <a:latin typeface="+mj-lt"/>
                  <a:ea typeface="Calibri" panose="020F0502020204030204" pitchFamily="34" charset="0"/>
                  <a:cs typeface="Times New Roman" panose="02020603050405020304" pitchFamily="18" charset="0"/>
                </a:rPr>
                <a:t>Klasické podvody typu Phishing a Smishing </a:t>
              </a:r>
              <a:endParaRPr lang="cs-CZ" sz="2900" kern="1200" dirty="0"/>
            </a:p>
          </p:txBody>
        </p:sp>
        <p:sp>
          <p:nvSpPr>
            <p:cNvPr id="35" name="Freeform: Shape 34">
              <a:extLst>
                <a:ext uri="{FF2B5EF4-FFF2-40B4-BE49-F238E27FC236}">
                  <a16:creationId xmlns:a16="http://schemas.microsoft.com/office/drawing/2014/main" id="{B7C948BA-15C6-5353-CECB-A8FED4224DFF}"/>
                </a:ext>
              </a:extLst>
            </p:cNvPr>
            <p:cNvSpPr/>
            <p:nvPr/>
          </p:nvSpPr>
          <p:spPr>
            <a:xfrm>
              <a:off x="19450692" y="4869246"/>
              <a:ext cx="4079701" cy="5572350"/>
            </a:xfrm>
            <a:custGeom>
              <a:avLst/>
              <a:gdLst>
                <a:gd name="connsiteX0" fmla="*/ 0 w 4079701"/>
                <a:gd name="connsiteY0" fmla="*/ 0 h 5572350"/>
                <a:gd name="connsiteX1" fmla="*/ 4079701 w 4079701"/>
                <a:gd name="connsiteY1" fmla="*/ 0 h 5572350"/>
                <a:gd name="connsiteX2" fmla="*/ 4079701 w 4079701"/>
                <a:gd name="connsiteY2" fmla="*/ 5572350 h 5572350"/>
                <a:gd name="connsiteX3" fmla="*/ 0 w 4079701"/>
                <a:gd name="connsiteY3" fmla="*/ 5572350 h 5572350"/>
                <a:gd name="connsiteX4" fmla="*/ 0 w 4079701"/>
                <a:gd name="connsiteY4" fmla="*/ 0 h 557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9701" h="5572350">
                  <a:moveTo>
                    <a:pt x="0" y="0"/>
                  </a:moveTo>
                  <a:lnTo>
                    <a:pt x="4079701" y="0"/>
                  </a:lnTo>
                  <a:lnTo>
                    <a:pt x="4079701" y="5572350"/>
                  </a:lnTo>
                  <a:lnTo>
                    <a:pt x="0" y="5572350"/>
                  </a:lnTo>
                  <a:lnTo>
                    <a:pt x="0" y="0"/>
                  </a:lnTo>
                  <a:close/>
                </a:path>
              </a:pathLst>
            </a:custGeom>
          </p:spPr>
          <p:style>
            <a:lnRef idx="1">
              <a:schemeClr val="accent6">
                <a:tint val="40000"/>
                <a:alpha val="90000"/>
                <a:hueOff val="0"/>
                <a:satOff val="0"/>
                <a:lumOff val="0"/>
                <a:alphaOff val="0"/>
              </a:schemeClr>
            </a:lnRef>
            <a:fillRef idx="1">
              <a:schemeClr val="accent6">
                <a:tint val="40000"/>
                <a:alpha val="90000"/>
                <a:hueOff val="0"/>
                <a:satOff val="0"/>
                <a:lumOff val="0"/>
                <a:alphaOff val="0"/>
              </a:schemeClr>
            </a:fillRef>
            <a:effectRef idx="0">
              <a:schemeClr val="accent6">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44018" tIns="144018" rIns="192024" bIns="216027" numCol="1" spcCol="1270" anchor="t" anchorCtr="0">
              <a:noAutofit/>
            </a:bodyPr>
            <a:lstStyle/>
            <a:p>
              <a:pPr marL="228600" lvl="1" indent="-228600" algn="ctr" defTabSz="1200150">
                <a:lnSpc>
                  <a:spcPct val="90000"/>
                </a:lnSpc>
                <a:spcBef>
                  <a:spcPct val="0"/>
                </a:spcBef>
                <a:spcAft>
                  <a:spcPct val="15000"/>
                </a:spcAft>
                <a:buFontTx/>
                <a:buNone/>
              </a:pPr>
              <a:r>
                <a:rPr lang="cs-CZ" sz="2700" kern="1200" dirty="0">
                  <a:effectLst/>
                  <a:latin typeface="+mj-lt"/>
                  <a:ea typeface="Calibri" panose="020F0502020204030204" pitchFamily="34" charset="0"/>
                  <a:cs typeface="Times New Roman" panose="02020603050405020304" pitchFamily="18" charset="0"/>
                </a:rPr>
                <a:t>	Stále dokonalejší a</a:t>
              </a:r>
              <a:r>
                <a:rPr lang="cs-CZ" sz="2700" b="1" kern="1200" dirty="0">
                  <a:effectLst/>
                  <a:latin typeface="+mj-lt"/>
                  <a:ea typeface="Calibri" panose="020F0502020204030204" pitchFamily="34" charset="0"/>
                  <a:cs typeface="Times New Roman" panose="02020603050405020304" pitchFamily="18" charset="0"/>
                </a:rPr>
                <a:t> </a:t>
              </a:r>
              <a:r>
                <a:rPr lang="cs-CZ" sz="2700" kern="1200" dirty="0">
                  <a:effectLst/>
                  <a:latin typeface="+mj-lt"/>
                  <a:ea typeface="Calibri" panose="020F0502020204030204" pitchFamily="34" charset="0"/>
                  <a:cs typeface="Times New Roman" panose="02020603050405020304" pitchFamily="18" charset="0"/>
                </a:rPr>
                <a:t>složitě rozpoznatelné. Na první pohled již nemusíte najít podezřelé znaky.</a:t>
              </a:r>
              <a:endParaRPr lang="cs-CZ" sz="2700" kern="1200" dirty="0"/>
            </a:p>
          </p:txBody>
        </p:sp>
      </p:grpSp>
      <p:grpSp>
        <p:nvGrpSpPr>
          <p:cNvPr id="16" name="Group 15">
            <a:extLst>
              <a:ext uri="{FF2B5EF4-FFF2-40B4-BE49-F238E27FC236}">
                <a16:creationId xmlns:a16="http://schemas.microsoft.com/office/drawing/2014/main" id="{10FC3DD5-39DA-9649-741A-9B8E6BC7CD1F}"/>
              </a:ext>
            </a:extLst>
          </p:cNvPr>
          <p:cNvGrpSpPr/>
          <p:nvPr/>
        </p:nvGrpSpPr>
        <p:grpSpPr>
          <a:xfrm>
            <a:off x="2031143" y="11231270"/>
            <a:ext cx="1672141" cy="1674000"/>
            <a:chOff x="2031143" y="11231270"/>
            <a:chExt cx="1672141" cy="1674000"/>
          </a:xfrm>
        </p:grpSpPr>
        <p:pic>
          <p:nvPicPr>
            <p:cNvPr id="3" name="Graphic 2" descr="Speaker phone with solid fill">
              <a:extLst>
                <a:ext uri="{FF2B5EF4-FFF2-40B4-BE49-F238E27FC236}">
                  <a16:creationId xmlns:a16="http://schemas.microsoft.com/office/drawing/2014/main" id="{215F534E-C69B-FCA0-62A2-930761074A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20038" y="11421094"/>
              <a:ext cx="1294351" cy="1294351"/>
            </a:xfrm>
            <a:prstGeom prst="rect">
              <a:avLst/>
            </a:prstGeom>
          </p:spPr>
        </p:pic>
        <p:sp>
          <p:nvSpPr>
            <p:cNvPr id="15" name="Oval 14">
              <a:extLst>
                <a:ext uri="{FF2B5EF4-FFF2-40B4-BE49-F238E27FC236}">
                  <a16:creationId xmlns:a16="http://schemas.microsoft.com/office/drawing/2014/main" id="{B71BC1F4-DB68-44F1-F535-D1667AEAA63D}"/>
                </a:ext>
              </a:extLst>
            </p:cNvPr>
            <p:cNvSpPr/>
            <p:nvPr/>
          </p:nvSpPr>
          <p:spPr>
            <a:xfrm>
              <a:off x="2031143" y="11231270"/>
              <a:ext cx="1672141" cy="1674000"/>
            </a:xfrm>
            <a:prstGeom prst="ellipse">
              <a:avLst/>
            </a:prstGeom>
            <a:noFill/>
            <a:ln w="57150">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cs-CZ"/>
            </a:p>
          </p:txBody>
        </p:sp>
      </p:grpSp>
      <p:grpSp>
        <p:nvGrpSpPr>
          <p:cNvPr id="18" name="Group 17">
            <a:extLst>
              <a:ext uri="{FF2B5EF4-FFF2-40B4-BE49-F238E27FC236}">
                <a16:creationId xmlns:a16="http://schemas.microsoft.com/office/drawing/2014/main" id="{E58D1041-556C-F213-A318-6C39FCB7FE3C}"/>
              </a:ext>
            </a:extLst>
          </p:cNvPr>
          <p:cNvGrpSpPr/>
          <p:nvPr/>
        </p:nvGrpSpPr>
        <p:grpSpPr>
          <a:xfrm>
            <a:off x="6747704" y="11231269"/>
            <a:ext cx="1672141" cy="1674000"/>
            <a:chOff x="6747704" y="11170636"/>
            <a:chExt cx="1672141" cy="1674000"/>
          </a:xfrm>
        </p:grpSpPr>
        <p:pic>
          <p:nvPicPr>
            <p:cNvPr id="7" name="Graphic 6" descr="Linear Graph with solid fill">
              <a:extLst>
                <a:ext uri="{FF2B5EF4-FFF2-40B4-BE49-F238E27FC236}">
                  <a16:creationId xmlns:a16="http://schemas.microsoft.com/office/drawing/2014/main" id="{D6F5D02D-0F0F-21CC-0AF1-9BBC436617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36600" y="11360466"/>
              <a:ext cx="1294350" cy="1294350"/>
            </a:xfrm>
            <a:prstGeom prst="rect">
              <a:avLst/>
            </a:prstGeom>
          </p:spPr>
        </p:pic>
        <p:sp>
          <p:nvSpPr>
            <p:cNvPr id="17" name="Oval 16">
              <a:extLst>
                <a:ext uri="{FF2B5EF4-FFF2-40B4-BE49-F238E27FC236}">
                  <a16:creationId xmlns:a16="http://schemas.microsoft.com/office/drawing/2014/main" id="{51FA1D52-32AC-7E9E-C2DF-7FC732592B83}"/>
                </a:ext>
              </a:extLst>
            </p:cNvPr>
            <p:cNvSpPr/>
            <p:nvPr/>
          </p:nvSpPr>
          <p:spPr>
            <a:xfrm>
              <a:off x="6747704" y="11170636"/>
              <a:ext cx="1672141" cy="1674000"/>
            </a:xfrm>
            <a:prstGeom prst="ellipse">
              <a:avLst/>
            </a:prstGeom>
            <a:noFill/>
            <a:ln w="57150">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cs-CZ"/>
            </a:p>
          </p:txBody>
        </p:sp>
      </p:grpSp>
      <p:grpSp>
        <p:nvGrpSpPr>
          <p:cNvPr id="24" name="Group 23">
            <a:extLst>
              <a:ext uri="{FF2B5EF4-FFF2-40B4-BE49-F238E27FC236}">
                <a16:creationId xmlns:a16="http://schemas.microsoft.com/office/drawing/2014/main" id="{AED53DA9-3DA9-70A2-9774-09C8C78BD0B5}"/>
              </a:ext>
            </a:extLst>
          </p:cNvPr>
          <p:cNvGrpSpPr/>
          <p:nvPr/>
        </p:nvGrpSpPr>
        <p:grpSpPr>
          <a:xfrm>
            <a:off x="11332071" y="11231269"/>
            <a:ext cx="1672141" cy="1674000"/>
            <a:chOff x="11332071" y="11231269"/>
            <a:chExt cx="1672141" cy="1674000"/>
          </a:xfrm>
        </p:grpSpPr>
        <p:pic>
          <p:nvPicPr>
            <p:cNvPr id="10" name="Graphic 9" descr="Shopping bag with solid fill">
              <a:extLst>
                <a:ext uri="{FF2B5EF4-FFF2-40B4-BE49-F238E27FC236}">
                  <a16:creationId xmlns:a16="http://schemas.microsoft.com/office/drawing/2014/main" id="{8EB2D35B-F7F0-73F1-2C11-EDB7B5905C1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41650" y="11360466"/>
              <a:ext cx="1294349" cy="1294349"/>
            </a:xfrm>
            <a:prstGeom prst="rect">
              <a:avLst/>
            </a:prstGeom>
          </p:spPr>
        </p:pic>
        <p:sp>
          <p:nvSpPr>
            <p:cNvPr id="19" name="Oval 18">
              <a:extLst>
                <a:ext uri="{FF2B5EF4-FFF2-40B4-BE49-F238E27FC236}">
                  <a16:creationId xmlns:a16="http://schemas.microsoft.com/office/drawing/2014/main" id="{BA0B943F-A1A7-B865-1CA5-2085965ECC62}"/>
                </a:ext>
              </a:extLst>
            </p:cNvPr>
            <p:cNvSpPr/>
            <p:nvPr/>
          </p:nvSpPr>
          <p:spPr>
            <a:xfrm>
              <a:off x="11332071" y="11231269"/>
              <a:ext cx="1672141" cy="1674000"/>
            </a:xfrm>
            <a:prstGeom prst="ellipse">
              <a:avLst/>
            </a:prstGeom>
            <a:noFill/>
            <a:ln w="57150">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cs-CZ"/>
            </a:p>
          </p:txBody>
        </p:sp>
      </p:grpSp>
      <p:grpSp>
        <p:nvGrpSpPr>
          <p:cNvPr id="23" name="Group 22">
            <a:extLst>
              <a:ext uri="{FF2B5EF4-FFF2-40B4-BE49-F238E27FC236}">
                <a16:creationId xmlns:a16="http://schemas.microsoft.com/office/drawing/2014/main" id="{FF566467-D0C4-C876-F9F4-79B7E4B7591E}"/>
              </a:ext>
            </a:extLst>
          </p:cNvPr>
          <p:cNvGrpSpPr/>
          <p:nvPr/>
        </p:nvGrpSpPr>
        <p:grpSpPr>
          <a:xfrm>
            <a:off x="16180826" y="11231270"/>
            <a:ext cx="1672141" cy="1674000"/>
            <a:chOff x="16180826" y="11231270"/>
            <a:chExt cx="1672141" cy="1674000"/>
          </a:xfrm>
        </p:grpSpPr>
        <p:pic>
          <p:nvPicPr>
            <p:cNvPr id="12" name="Graphic 11" descr="Wedding rings with solid fill">
              <a:extLst>
                <a:ext uri="{FF2B5EF4-FFF2-40B4-BE49-F238E27FC236}">
                  <a16:creationId xmlns:a16="http://schemas.microsoft.com/office/drawing/2014/main" id="{9202463A-F3CE-8CB9-CC95-16D1D5A6406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369723" y="11360462"/>
              <a:ext cx="1294349" cy="1294349"/>
            </a:xfrm>
            <a:prstGeom prst="rect">
              <a:avLst/>
            </a:prstGeom>
          </p:spPr>
        </p:pic>
        <p:sp>
          <p:nvSpPr>
            <p:cNvPr id="20" name="Oval 19">
              <a:extLst>
                <a:ext uri="{FF2B5EF4-FFF2-40B4-BE49-F238E27FC236}">
                  <a16:creationId xmlns:a16="http://schemas.microsoft.com/office/drawing/2014/main" id="{668C88E9-A829-B884-EF18-18CB746AC5F4}"/>
                </a:ext>
              </a:extLst>
            </p:cNvPr>
            <p:cNvSpPr/>
            <p:nvPr/>
          </p:nvSpPr>
          <p:spPr>
            <a:xfrm>
              <a:off x="16180826" y="11231270"/>
              <a:ext cx="1672141" cy="1674000"/>
            </a:xfrm>
            <a:prstGeom prst="ellipse">
              <a:avLst/>
            </a:prstGeom>
            <a:noFill/>
            <a:ln w="57150">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cs-CZ"/>
            </a:p>
          </p:txBody>
        </p:sp>
      </p:grpSp>
      <p:grpSp>
        <p:nvGrpSpPr>
          <p:cNvPr id="22" name="Group 21">
            <a:extLst>
              <a:ext uri="{FF2B5EF4-FFF2-40B4-BE49-F238E27FC236}">
                <a16:creationId xmlns:a16="http://schemas.microsoft.com/office/drawing/2014/main" id="{739C6255-CAFC-62FC-9E61-B87852EB0E81}"/>
              </a:ext>
            </a:extLst>
          </p:cNvPr>
          <p:cNvGrpSpPr/>
          <p:nvPr/>
        </p:nvGrpSpPr>
        <p:grpSpPr>
          <a:xfrm>
            <a:off x="20908940" y="11231270"/>
            <a:ext cx="1672141" cy="1674000"/>
            <a:chOff x="20908940" y="11231270"/>
            <a:chExt cx="1672141" cy="1674000"/>
          </a:xfrm>
        </p:grpSpPr>
        <p:pic>
          <p:nvPicPr>
            <p:cNvPr id="14" name="Graphic 13" descr="Email with solid fill">
              <a:extLst>
                <a:ext uri="{FF2B5EF4-FFF2-40B4-BE49-F238E27FC236}">
                  <a16:creationId xmlns:a16="http://schemas.microsoft.com/office/drawing/2014/main" id="{F0A8E725-7602-4808-1471-E8DC94A2870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1097839" y="11360465"/>
              <a:ext cx="1294345" cy="1294345"/>
            </a:xfrm>
            <a:prstGeom prst="rect">
              <a:avLst/>
            </a:prstGeom>
          </p:spPr>
        </p:pic>
        <p:sp>
          <p:nvSpPr>
            <p:cNvPr id="21" name="Oval 20">
              <a:extLst>
                <a:ext uri="{FF2B5EF4-FFF2-40B4-BE49-F238E27FC236}">
                  <a16:creationId xmlns:a16="http://schemas.microsoft.com/office/drawing/2014/main" id="{1AD9A1D2-019B-D417-94CE-6E43BA3943EB}"/>
                </a:ext>
              </a:extLst>
            </p:cNvPr>
            <p:cNvSpPr/>
            <p:nvPr/>
          </p:nvSpPr>
          <p:spPr>
            <a:xfrm>
              <a:off x="20908940" y="11231270"/>
              <a:ext cx="1672141" cy="1674000"/>
            </a:xfrm>
            <a:prstGeom prst="ellipse">
              <a:avLst/>
            </a:prstGeom>
            <a:noFill/>
            <a:ln w="57150">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cs-CZ"/>
            </a:p>
          </p:txBody>
        </p:sp>
      </p:grpSp>
    </p:spTree>
    <p:extLst>
      <p:ext uri="{BB962C8B-B14F-4D97-AF65-F5344CB8AC3E}">
        <p14:creationId xmlns:p14="http://schemas.microsoft.com/office/powerpoint/2010/main" val="18675392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5">
            <a:extLst>
              <a:ext uri="{FF2B5EF4-FFF2-40B4-BE49-F238E27FC236}">
                <a16:creationId xmlns:a16="http://schemas.microsoft.com/office/drawing/2014/main" id="{8F55B5D7-A64F-3137-1000-EAFFB01E1009}"/>
              </a:ext>
            </a:extLst>
          </p:cNvPr>
          <p:cNvSpPr txBox="1"/>
          <p:nvPr/>
        </p:nvSpPr>
        <p:spPr>
          <a:xfrm>
            <a:off x="762000" y="1686103"/>
            <a:ext cx="22459561" cy="923330"/>
          </a:xfrm>
          <a:prstGeom prst="rect">
            <a:avLst/>
          </a:prstGeom>
          <a:noFill/>
        </p:spPr>
        <p:txBody>
          <a:bodyPr wrap="square" rtlCol="0">
            <a:spAutoFit/>
          </a:bodyPr>
          <a:lstStyle/>
          <a:p>
            <a:r>
              <a:rPr lang="cs-CZ" sz="5400" b="1" spc="600" dirty="0">
                <a:solidFill>
                  <a:schemeClr val="bg1"/>
                </a:solidFill>
                <a:latin typeface="Montserrat" charset="0"/>
              </a:rPr>
              <a:t>ZÁKLADNÍ RADY, JAK NENALETĚT</a:t>
            </a:r>
          </a:p>
        </p:txBody>
      </p:sp>
      <p:grpSp>
        <p:nvGrpSpPr>
          <p:cNvPr id="15" name="Skupina 14">
            <a:extLst>
              <a:ext uri="{FF2B5EF4-FFF2-40B4-BE49-F238E27FC236}">
                <a16:creationId xmlns:a16="http://schemas.microsoft.com/office/drawing/2014/main" id="{B35BC649-3D5D-6284-2087-3E2A97B9C92C}"/>
              </a:ext>
            </a:extLst>
          </p:cNvPr>
          <p:cNvGrpSpPr/>
          <p:nvPr/>
        </p:nvGrpSpPr>
        <p:grpSpPr>
          <a:xfrm>
            <a:off x="553418" y="3298530"/>
            <a:ext cx="23185814" cy="9331156"/>
            <a:chOff x="553417" y="3527135"/>
            <a:chExt cx="23824233" cy="9331156"/>
          </a:xfrm>
        </p:grpSpPr>
        <p:sp>
          <p:nvSpPr>
            <p:cNvPr id="4" name="TextovéPole 3">
              <a:extLst>
                <a:ext uri="{FF2B5EF4-FFF2-40B4-BE49-F238E27FC236}">
                  <a16:creationId xmlns:a16="http://schemas.microsoft.com/office/drawing/2014/main" id="{3AB0D4CD-DF8D-027C-F197-31D6C7720EE7}"/>
                </a:ext>
              </a:extLst>
            </p:cNvPr>
            <p:cNvSpPr txBox="1"/>
            <p:nvPr/>
          </p:nvSpPr>
          <p:spPr>
            <a:xfrm>
              <a:off x="1705708" y="3720566"/>
              <a:ext cx="22671942" cy="9081076"/>
            </a:xfrm>
            <a:prstGeom prst="rect">
              <a:avLst/>
            </a:prstGeom>
            <a:noFill/>
          </p:spPr>
          <p:txBody>
            <a:bodyPr wrap="square">
              <a:spAutoFit/>
            </a:bodyPr>
            <a:lstStyle/>
            <a:p>
              <a:pPr lvl="0">
                <a:lnSpc>
                  <a:spcPct val="107000"/>
                </a:lnSpc>
                <a:spcAft>
                  <a:spcPts val="3600"/>
                </a:spcAft>
              </a:pPr>
              <a:r>
                <a:rPr lang="cs-CZ" sz="3600" b="1" dirty="0">
                  <a:solidFill>
                    <a:schemeClr val="accent2"/>
                  </a:solidFill>
                  <a:effectLst/>
                  <a:latin typeface="+mj-lt"/>
                  <a:ea typeface="Calibri" panose="020F0502020204030204" pitchFamily="34" charset="0"/>
                  <a:cs typeface="Times New Roman" panose="02020603050405020304" pitchFamily="18" charset="0"/>
                </a:rPr>
                <a:t>Poznej</a:t>
              </a:r>
              <a:r>
                <a:rPr lang="cs-CZ" sz="3600" dirty="0">
                  <a:solidFill>
                    <a:schemeClr val="bg1"/>
                  </a:solidFill>
                  <a:effectLst/>
                  <a:latin typeface="+mj-lt"/>
                  <a:ea typeface="Calibri" panose="020F0502020204030204" pitchFamily="34" charset="0"/>
                  <a:cs typeface="Times New Roman" panose="02020603050405020304" pitchFamily="18" charset="0"/>
                </a:rPr>
                <a:t> svého nepřítele. Seznamuj se s aktuálními hrozbami a trendy v online podvodech.</a:t>
              </a:r>
            </a:p>
            <a:p>
              <a:pPr lvl="0">
                <a:lnSpc>
                  <a:spcPct val="107000"/>
                </a:lnSpc>
                <a:spcAft>
                  <a:spcPts val="3600"/>
                </a:spcAft>
              </a:pPr>
              <a:r>
                <a:rPr lang="cs-CZ" sz="3600" dirty="0">
                  <a:solidFill>
                    <a:schemeClr val="bg1"/>
                  </a:solidFill>
                  <a:effectLst/>
                  <a:latin typeface="+mj-lt"/>
                  <a:ea typeface="Calibri" panose="020F0502020204030204" pitchFamily="34" charset="0"/>
                  <a:cs typeface="Times New Roman" panose="02020603050405020304" pitchFamily="18" charset="0"/>
                </a:rPr>
                <a:t>Nikdy se nenech od pachatele do ničeho tlačit a vše si pečlivě </a:t>
              </a:r>
              <a:r>
                <a:rPr lang="cs-CZ" sz="3600" b="1" dirty="0">
                  <a:solidFill>
                    <a:schemeClr val="accent2"/>
                  </a:solidFill>
                  <a:effectLst/>
                  <a:latin typeface="+mj-lt"/>
                  <a:ea typeface="Calibri" panose="020F0502020204030204" pitchFamily="34" charset="0"/>
                  <a:cs typeface="Times New Roman" panose="02020603050405020304" pitchFamily="18" charset="0"/>
                </a:rPr>
                <a:t>promysli</a:t>
              </a:r>
              <a:r>
                <a:rPr lang="cs-CZ" sz="3600" dirty="0">
                  <a:solidFill>
                    <a:schemeClr val="bg1"/>
                  </a:solidFill>
                  <a:effectLst/>
                  <a:latin typeface="+mj-lt"/>
                  <a:ea typeface="Calibri" panose="020F0502020204030204" pitchFamily="34" charset="0"/>
                  <a:cs typeface="Times New Roman" panose="02020603050405020304" pitchFamily="18" charset="0"/>
                </a:rPr>
                <a:t>.</a:t>
              </a:r>
            </a:p>
            <a:p>
              <a:pPr lvl="0">
                <a:lnSpc>
                  <a:spcPct val="107000"/>
                </a:lnSpc>
                <a:spcAft>
                  <a:spcPts val="3600"/>
                </a:spcAft>
              </a:pPr>
              <a:r>
                <a:rPr lang="cs-CZ" sz="3600" b="1" dirty="0">
                  <a:solidFill>
                    <a:schemeClr val="accent2"/>
                  </a:solidFill>
                  <a:effectLst/>
                  <a:latin typeface="+mj-lt"/>
                  <a:ea typeface="Calibri" panose="020F0502020204030204" pitchFamily="34" charset="0"/>
                  <a:cs typeface="Times New Roman" panose="02020603050405020304" pitchFamily="18" charset="0"/>
                </a:rPr>
                <a:t>Předvídej</a:t>
              </a:r>
              <a:r>
                <a:rPr lang="cs-CZ" sz="3600" dirty="0">
                  <a:solidFill>
                    <a:schemeClr val="bg1"/>
                  </a:solidFill>
                  <a:effectLst/>
                  <a:latin typeface="+mj-lt"/>
                  <a:ea typeface="Calibri" panose="020F0502020204030204" pitchFamily="34" charset="0"/>
                  <a:cs typeface="Times New Roman" panose="02020603050405020304" pitchFamily="18" charset="0"/>
                </a:rPr>
                <a:t>. Jakmile je zpráva, e-mail, SMSka nebo telefonát neočekávaný, tak je podezřelý.</a:t>
              </a:r>
            </a:p>
            <a:p>
              <a:pPr lvl="0">
                <a:lnSpc>
                  <a:spcPct val="107000"/>
                </a:lnSpc>
                <a:spcAft>
                  <a:spcPts val="3600"/>
                </a:spcAft>
              </a:pPr>
              <a:r>
                <a:rPr lang="cs-CZ" sz="3600" dirty="0">
                  <a:solidFill>
                    <a:schemeClr val="bg1"/>
                  </a:solidFill>
                  <a:effectLst/>
                  <a:latin typeface="+mj-lt"/>
                  <a:ea typeface="Calibri" panose="020F0502020204030204" pitchFamily="34" charset="0"/>
                  <a:cs typeface="Times New Roman" panose="02020603050405020304" pitchFamily="18" charset="0"/>
                </a:rPr>
                <a:t>Vždy se </a:t>
              </a:r>
              <a:r>
                <a:rPr lang="cs-CZ" sz="3600" b="1" dirty="0">
                  <a:solidFill>
                    <a:schemeClr val="accent2"/>
                  </a:solidFill>
                  <a:effectLst/>
                  <a:latin typeface="+mj-lt"/>
                  <a:ea typeface="Calibri" panose="020F0502020204030204" pitchFamily="34" charset="0"/>
                  <a:cs typeface="Times New Roman" panose="02020603050405020304" pitchFamily="18" charset="0"/>
                </a:rPr>
                <a:t>zamysli</a:t>
              </a:r>
              <a:r>
                <a:rPr lang="cs-CZ" sz="3600" dirty="0">
                  <a:solidFill>
                    <a:schemeClr val="bg1"/>
                  </a:solidFill>
                  <a:effectLst/>
                  <a:latin typeface="+mj-lt"/>
                  <a:ea typeface="Calibri" panose="020F0502020204030204" pitchFamily="34" charset="0"/>
                  <a:cs typeface="Times New Roman" panose="02020603050405020304" pitchFamily="18" charset="0"/>
                </a:rPr>
                <a:t> nad tím, kam vypisuješ citlivé údaje, nebo přeposíláš peníze.</a:t>
              </a:r>
            </a:p>
            <a:p>
              <a:pPr lvl="0">
                <a:lnSpc>
                  <a:spcPct val="107000"/>
                </a:lnSpc>
                <a:spcAft>
                  <a:spcPts val="3600"/>
                </a:spcAft>
              </a:pPr>
              <a:r>
                <a:rPr lang="cs-CZ" sz="3600" dirty="0">
                  <a:solidFill>
                    <a:schemeClr val="bg1"/>
                  </a:solidFill>
                  <a:effectLst/>
                  <a:latin typeface="+mj-lt"/>
                  <a:ea typeface="Calibri" panose="020F0502020204030204" pitchFamily="34" charset="0"/>
                  <a:cs typeface="Times New Roman" panose="02020603050405020304" pitchFamily="18" charset="0"/>
                </a:rPr>
                <a:t>Když si nejsi absolutně jistý, tak vždy raději vše </a:t>
              </a:r>
              <a:r>
                <a:rPr lang="cs-CZ" sz="3600" b="1" dirty="0">
                  <a:solidFill>
                    <a:schemeClr val="accent2"/>
                  </a:solidFill>
                  <a:effectLst/>
                  <a:latin typeface="+mj-lt"/>
                  <a:ea typeface="Calibri" panose="020F0502020204030204" pitchFamily="34" charset="0"/>
                  <a:cs typeface="Times New Roman" panose="02020603050405020304" pitchFamily="18" charset="0"/>
                </a:rPr>
                <a:t>ověř</a:t>
              </a:r>
              <a:r>
                <a:rPr lang="cs-CZ" sz="3600" dirty="0">
                  <a:solidFill>
                    <a:schemeClr val="bg1"/>
                  </a:solidFill>
                  <a:effectLst/>
                  <a:latin typeface="+mj-lt"/>
                  <a:ea typeface="Calibri" panose="020F0502020204030204" pitchFamily="34" charset="0"/>
                  <a:cs typeface="Times New Roman" panose="02020603050405020304" pitchFamily="18" charset="0"/>
                </a:rPr>
                <a:t> jinou cestou.</a:t>
              </a:r>
            </a:p>
            <a:p>
              <a:pPr lvl="0">
                <a:lnSpc>
                  <a:spcPct val="107000"/>
                </a:lnSpc>
                <a:spcAft>
                  <a:spcPts val="3600"/>
                </a:spcAft>
              </a:pPr>
              <a:r>
                <a:rPr lang="cs-CZ" sz="3600" b="1" dirty="0">
                  <a:solidFill>
                    <a:schemeClr val="accent2"/>
                  </a:solidFill>
                  <a:effectLst/>
                  <a:latin typeface="+mj-lt"/>
                  <a:ea typeface="Calibri" panose="020F0502020204030204" pitchFamily="34" charset="0"/>
                  <a:cs typeface="Times New Roman" panose="02020603050405020304" pitchFamily="18" charset="0"/>
                </a:rPr>
                <a:t>Pamatuj</a:t>
              </a:r>
              <a:r>
                <a:rPr lang="cs-CZ" sz="3600" dirty="0">
                  <a:solidFill>
                    <a:schemeClr val="bg1"/>
                  </a:solidFill>
                  <a:effectLst/>
                  <a:latin typeface="+mj-lt"/>
                  <a:ea typeface="Calibri" panose="020F0502020204030204" pitchFamily="34" charset="0"/>
                  <a:cs typeface="Times New Roman" panose="02020603050405020304" pitchFamily="18" charset="0"/>
                </a:rPr>
                <a:t> si, že pachatel dokáže napodobit jakékoliv tel. číslo, či e-mailovou adresu.</a:t>
              </a:r>
            </a:p>
            <a:p>
              <a:pPr lvl="0">
                <a:lnSpc>
                  <a:spcPct val="107000"/>
                </a:lnSpc>
                <a:spcAft>
                  <a:spcPts val="3600"/>
                </a:spcAft>
              </a:pPr>
              <a:r>
                <a:rPr lang="cs-CZ" sz="3600" dirty="0">
                  <a:solidFill>
                    <a:schemeClr val="bg1"/>
                  </a:solidFill>
                  <a:effectLst/>
                  <a:latin typeface="+mj-lt"/>
                  <a:ea typeface="Calibri" panose="020F0502020204030204" pitchFamily="34" charset="0"/>
                  <a:cs typeface="Times New Roman" panose="02020603050405020304" pitchFamily="18" charset="0"/>
                </a:rPr>
                <a:t>Nikdy </a:t>
              </a:r>
              <a:r>
                <a:rPr lang="cs-CZ" sz="3600" b="1" dirty="0">
                  <a:solidFill>
                    <a:schemeClr val="accent2"/>
                  </a:solidFill>
                  <a:effectLst/>
                  <a:latin typeface="+mj-lt"/>
                  <a:ea typeface="Calibri" panose="020F0502020204030204" pitchFamily="34" charset="0"/>
                  <a:cs typeface="Times New Roman" panose="02020603050405020304" pitchFamily="18" charset="0"/>
                </a:rPr>
                <a:t>neumožňuj</a:t>
              </a:r>
              <a:r>
                <a:rPr lang="cs-CZ" sz="3600" dirty="0">
                  <a:solidFill>
                    <a:schemeClr val="bg1"/>
                  </a:solidFill>
                  <a:effectLst/>
                  <a:latin typeface="+mj-lt"/>
                  <a:ea typeface="Calibri" panose="020F0502020204030204" pitchFamily="34" charset="0"/>
                  <a:cs typeface="Times New Roman" panose="02020603050405020304" pitchFamily="18" charset="0"/>
                </a:rPr>
                <a:t> vzdálený přístup do svého zařízení nikomu, komu zcela nedůvěřuješ.</a:t>
              </a:r>
            </a:p>
            <a:p>
              <a:pPr lvl="0">
                <a:lnSpc>
                  <a:spcPct val="107000"/>
                </a:lnSpc>
                <a:spcAft>
                  <a:spcPts val="3600"/>
                </a:spcAft>
              </a:pPr>
              <a:r>
                <a:rPr lang="cs-CZ" b="1" dirty="0">
                  <a:solidFill>
                    <a:schemeClr val="accent2"/>
                  </a:solidFill>
                  <a:latin typeface="+mj-lt"/>
                  <a:ea typeface="Calibri" panose="020F0502020204030204" pitchFamily="34" charset="0"/>
                  <a:cs typeface="Times New Roman" panose="02020603050405020304" pitchFamily="18" charset="0"/>
                </a:rPr>
                <a:t>Nedávej</a:t>
              </a:r>
              <a:r>
                <a:rPr lang="cs-CZ" dirty="0">
                  <a:solidFill>
                    <a:schemeClr val="bg1"/>
                  </a:solidFill>
                  <a:latin typeface="+mj-lt"/>
                  <a:ea typeface="Calibri" panose="020F0502020204030204" pitchFamily="34" charset="0"/>
                  <a:cs typeface="Times New Roman" panose="02020603050405020304" pitchFamily="18" charset="0"/>
                </a:rPr>
                <a:t> k</a:t>
              </a:r>
              <a:r>
                <a:rPr lang="cs-CZ" sz="3600" dirty="0">
                  <a:solidFill>
                    <a:schemeClr val="bg1"/>
                  </a:solidFill>
                  <a:effectLst/>
                  <a:latin typeface="+mj-lt"/>
                  <a:ea typeface="Calibri" panose="020F0502020204030204" pitchFamily="34" charset="0"/>
                  <a:cs typeface="Times New Roman" panose="02020603050405020304" pitchFamily="18" charset="0"/>
                </a:rPr>
                <a:t>upujícímu na inzertních portálech citlivé údaje z tvé platební karty, nepotřebuje je. </a:t>
              </a:r>
            </a:p>
            <a:p>
              <a:pPr lvl="0">
                <a:lnSpc>
                  <a:spcPct val="107000"/>
                </a:lnSpc>
                <a:spcAft>
                  <a:spcPts val="3600"/>
                </a:spcAft>
              </a:pPr>
              <a:r>
                <a:rPr lang="cs-CZ" sz="3600" b="1" dirty="0">
                  <a:solidFill>
                    <a:schemeClr val="accent2"/>
                  </a:solidFill>
                  <a:effectLst/>
                  <a:latin typeface="+mj-lt"/>
                  <a:ea typeface="Calibri" panose="020F0502020204030204" pitchFamily="34" charset="0"/>
                  <a:cs typeface="Times New Roman" panose="02020603050405020304" pitchFamily="18" charset="0"/>
                </a:rPr>
                <a:t>Vyzkoušej</a:t>
              </a:r>
              <a:r>
                <a:rPr lang="cs-CZ" sz="3600" dirty="0">
                  <a:solidFill>
                    <a:schemeClr val="bg1"/>
                  </a:solidFill>
                  <a:effectLst/>
                  <a:latin typeface="+mj-lt"/>
                  <a:ea typeface="Calibri" panose="020F0502020204030204" pitchFamily="34" charset="0"/>
                  <a:cs typeface="Times New Roman" panose="02020603050405020304" pitchFamily="18" charset="0"/>
                </a:rPr>
                <a:t> si </a:t>
              </a:r>
              <a:r>
                <a:rPr lang="cs-CZ" dirty="0">
                  <a:solidFill>
                    <a:schemeClr val="bg1"/>
                  </a:solidFill>
                  <a:latin typeface="+mj-lt"/>
                  <a:ea typeface="Calibri" panose="020F0502020204030204" pitchFamily="34" charset="0"/>
                  <a:cs typeface="Times New Roman" panose="02020603050405020304" pitchFamily="18" charset="0"/>
                </a:rPr>
                <a:t>K</a:t>
              </a:r>
              <a:r>
                <a:rPr lang="cs-CZ" sz="3600" dirty="0">
                  <a:solidFill>
                    <a:schemeClr val="bg1"/>
                  </a:solidFill>
                  <a:effectLst/>
                  <a:latin typeface="+mj-lt"/>
                  <a:ea typeface="Calibri" panose="020F0502020204030204" pitchFamily="34" charset="0"/>
                  <a:cs typeface="Times New Roman" panose="02020603050405020304" pitchFamily="18" charset="0"/>
                </a:rPr>
                <a:t>ybertest a zjisti, kde máš mezery. Buď připraven.</a:t>
              </a:r>
            </a:p>
          </p:txBody>
        </p:sp>
        <p:sp>
          <p:nvSpPr>
            <p:cNvPr id="5" name="Ovál 4">
              <a:extLst>
                <a:ext uri="{FF2B5EF4-FFF2-40B4-BE49-F238E27FC236}">
                  <a16:creationId xmlns:a16="http://schemas.microsoft.com/office/drawing/2014/main" id="{1D188E1F-E212-E5CA-8147-6E87256C2862}"/>
                </a:ext>
              </a:extLst>
            </p:cNvPr>
            <p:cNvSpPr/>
            <p:nvPr/>
          </p:nvSpPr>
          <p:spPr>
            <a:xfrm>
              <a:off x="553417" y="3527135"/>
              <a:ext cx="900000" cy="900000"/>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cs-CZ" b="1" dirty="0">
                  <a:latin typeface="+mj-lt"/>
                </a:rPr>
                <a:t>1.</a:t>
              </a:r>
            </a:p>
          </p:txBody>
        </p:sp>
        <p:sp>
          <p:nvSpPr>
            <p:cNvPr id="6" name="Ovál 5">
              <a:extLst>
                <a:ext uri="{FF2B5EF4-FFF2-40B4-BE49-F238E27FC236}">
                  <a16:creationId xmlns:a16="http://schemas.microsoft.com/office/drawing/2014/main" id="{33EBDB21-885F-2053-3AA7-5F3256786F65}"/>
                </a:ext>
              </a:extLst>
            </p:cNvPr>
            <p:cNvSpPr/>
            <p:nvPr/>
          </p:nvSpPr>
          <p:spPr>
            <a:xfrm>
              <a:off x="553417" y="4585513"/>
              <a:ext cx="900000" cy="900000"/>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cs-CZ" b="1" dirty="0">
                  <a:latin typeface="+mj-lt"/>
                </a:rPr>
                <a:t>2.</a:t>
              </a:r>
            </a:p>
          </p:txBody>
        </p:sp>
        <p:sp>
          <p:nvSpPr>
            <p:cNvPr id="7" name="Ovál 6">
              <a:extLst>
                <a:ext uri="{FF2B5EF4-FFF2-40B4-BE49-F238E27FC236}">
                  <a16:creationId xmlns:a16="http://schemas.microsoft.com/office/drawing/2014/main" id="{F64B585E-041F-DF4D-9A53-15CA61FD593D}"/>
                </a:ext>
              </a:extLst>
            </p:cNvPr>
            <p:cNvSpPr/>
            <p:nvPr/>
          </p:nvSpPr>
          <p:spPr>
            <a:xfrm>
              <a:off x="553417" y="5643891"/>
              <a:ext cx="900000" cy="900000"/>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cs-CZ" b="1" dirty="0">
                  <a:latin typeface="+mj-lt"/>
                </a:rPr>
                <a:t>3.</a:t>
              </a:r>
            </a:p>
          </p:txBody>
        </p:sp>
        <p:sp>
          <p:nvSpPr>
            <p:cNvPr id="8" name="Ovál 7">
              <a:extLst>
                <a:ext uri="{FF2B5EF4-FFF2-40B4-BE49-F238E27FC236}">
                  <a16:creationId xmlns:a16="http://schemas.microsoft.com/office/drawing/2014/main" id="{E5EC971B-0827-FCF8-071A-270D7A0809CE}"/>
                </a:ext>
              </a:extLst>
            </p:cNvPr>
            <p:cNvSpPr/>
            <p:nvPr/>
          </p:nvSpPr>
          <p:spPr>
            <a:xfrm>
              <a:off x="553417" y="6696291"/>
              <a:ext cx="900000" cy="900000"/>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cs-CZ" b="1" dirty="0">
                  <a:latin typeface="+mj-lt"/>
                </a:rPr>
                <a:t>4.</a:t>
              </a:r>
            </a:p>
          </p:txBody>
        </p:sp>
        <p:sp>
          <p:nvSpPr>
            <p:cNvPr id="9" name="Ovál 8">
              <a:extLst>
                <a:ext uri="{FF2B5EF4-FFF2-40B4-BE49-F238E27FC236}">
                  <a16:creationId xmlns:a16="http://schemas.microsoft.com/office/drawing/2014/main" id="{E5763C9C-0893-E46A-B4FF-295A322E07CD}"/>
                </a:ext>
              </a:extLst>
            </p:cNvPr>
            <p:cNvSpPr/>
            <p:nvPr/>
          </p:nvSpPr>
          <p:spPr>
            <a:xfrm>
              <a:off x="553417" y="7748691"/>
              <a:ext cx="900000" cy="900000"/>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cs-CZ" b="1" dirty="0">
                  <a:latin typeface="+mj-lt"/>
                </a:rPr>
                <a:t>5.</a:t>
              </a:r>
            </a:p>
          </p:txBody>
        </p:sp>
        <p:sp>
          <p:nvSpPr>
            <p:cNvPr id="10" name="Ovál 9">
              <a:extLst>
                <a:ext uri="{FF2B5EF4-FFF2-40B4-BE49-F238E27FC236}">
                  <a16:creationId xmlns:a16="http://schemas.microsoft.com/office/drawing/2014/main" id="{9D0CEA2E-008F-74DD-C350-3B4AD8CFF2AB}"/>
                </a:ext>
              </a:extLst>
            </p:cNvPr>
            <p:cNvSpPr/>
            <p:nvPr/>
          </p:nvSpPr>
          <p:spPr>
            <a:xfrm>
              <a:off x="553417" y="8801091"/>
              <a:ext cx="900000" cy="900000"/>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cs-CZ" b="1" dirty="0">
                  <a:latin typeface="+mj-lt"/>
                </a:rPr>
                <a:t>6.</a:t>
              </a:r>
            </a:p>
          </p:txBody>
        </p:sp>
        <p:sp>
          <p:nvSpPr>
            <p:cNvPr id="11" name="Ovál 10">
              <a:extLst>
                <a:ext uri="{FF2B5EF4-FFF2-40B4-BE49-F238E27FC236}">
                  <a16:creationId xmlns:a16="http://schemas.microsoft.com/office/drawing/2014/main" id="{9A4D5BC2-7F72-84C7-7704-13BCB23C96C1}"/>
                </a:ext>
              </a:extLst>
            </p:cNvPr>
            <p:cNvSpPr/>
            <p:nvPr/>
          </p:nvSpPr>
          <p:spPr>
            <a:xfrm>
              <a:off x="553417" y="9853491"/>
              <a:ext cx="900000" cy="900000"/>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cs-CZ" b="1" dirty="0">
                  <a:latin typeface="+mj-lt"/>
                </a:rPr>
                <a:t>7.</a:t>
              </a:r>
            </a:p>
          </p:txBody>
        </p:sp>
        <p:sp>
          <p:nvSpPr>
            <p:cNvPr id="12" name="Ovál 11">
              <a:extLst>
                <a:ext uri="{FF2B5EF4-FFF2-40B4-BE49-F238E27FC236}">
                  <a16:creationId xmlns:a16="http://schemas.microsoft.com/office/drawing/2014/main" id="{447D7D6D-59F8-F274-134A-69759D2C4BB1}"/>
                </a:ext>
              </a:extLst>
            </p:cNvPr>
            <p:cNvSpPr/>
            <p:nvPr/>
          </p:nvSpPr>
          <p:spPr>
            <a:xfrm>
              <a:off x="553417" y="10905891"/>
              <a:ext cx="900000" cy="900000"/>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cs-CZ" b="1" dirty="0">
                  <a:latin typeface="+mj-lt"/>
                </a:rPr>
                <a:t>8.</a:t>
              </a:r>
            </a:p>
          </p:txBody>
        </p:sp>
        <p:sp>
          <p:nvSpPr>
            <p:cNvPr id="13" name="Ovál 12">
              <a:extLst>
                <a:ext uri="{FF2B5EF4-FFF2-40B4-BE49-F238E27FC236}">
                  <a16:creationId xmlns:a16="http://schemas.microsoft.com/office/drawing/2014/main" id="{1702A822-D6F1-0AAB-3E9A-DFC7D56CA7A3}"/>
                </a:ext>
              </a:extLst>
            </p:cNvPr>
            <p:cNvSpPr/>
            <p:nvPr/>
          </p:nvSpPr>
          <p:spPr>
            <a:xfrm>
              <a:off x="553417" y="11958291"/>
              <a:ext cx="900000" cy="900000"/>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cs-CZ" b="1" dirty="0">
                  <a:latin typeface="+mj-lt"/>
                </a:rPr>
                <a:t>9.</a:t>
              </a:r>
            </a:p>
          </p:txBody>
        </p:sp>
      </p:grpSp>
      <p:pic>
        <p:nvPicPr>
          <p:cNvPr id="14" name="Obrázek 13" descr="Obsah obrázku text&#10;&#10;Popis byl vytvořen automaticky">
            <a:extLst>
              <a:ext uri="{FF2B5EF4-FFF2-40B4-BE49-F238E27FC236}">
                <a16:creationId xmlns:a16="http://schemas.microsoft.com/office/drawing/2014/main" id="{E16B3DCE-BD49-652E-426A-B35B40E8753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460482" y="12198625"/>
            <a:ext cx="4155168" cy="1049180"/>
          </a:xfrm>
          <a:prstGeom prst="rect">
            <a:avLst/>
          </a:prstGeom>
        </p:spPr>
      </p:pic>
    </p:spTree>
    <p:extLst>
      <p:ext uri="{BB962C8B-B14F-4D97-AF65-F5344CB8AC3E}">
        <p14:creationId xmlns:p14="http://schemas.microsoft.com/office/powerpoint/2010/main" val="26017696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obrázku 5" descr="Obsah obrázku text, scéna&#10;&#10;Popis byl vytvořen automaticky">
            <a:extLst>
              <a:ext uri="{FF2B5EF4-FFF2-40B4-BE49-F238E27FC236}">
                <a16:creationId xmlns:a16="http://schemas.microsoft.com/office/drawing/2014/main" id="{A0E749AA-C219-F7C7-8E0C-512606527BAF}"/>
              </a:ext>
            </a:extLst>
          </p:cNvPr>
          <p:cNvPicPr>
            <a:picLocks noGrp="1" noChangeAspect="1"/>
          </p:cNvPicPr>
          <p:nvPr>
            <p:ph type="pic" sz="quarter" idx="14"/>
          </p:nvPr>
        </p:nvPicPr>
        <p:blipFill>
          <a:blip r:embed="rId2" cstate="email">
            <a:duotone>
              <a:prstClr val="black"/>
              <a:schemeClr val="accent3">
                <a:tint val="45000"/>
                <a:satMod val="400000"/>
              </a:schemeClr>
            </a:duotone>
            <a:extLst>
              <a:ext uri="{28A0092B-C50C-407E-A947-70E740481C1C}">
                <a14:useLocalDpi xmlns:a14="http://schemas.microsoft.com/office/drawing/2010/main" val="0"/>
              </a:ext>
            </a:extLst>
          </a:blip>
          <a:srcRect t="20724" b="20724"/>
          <a:stretch>
            <a:fillRect/>
          </a:stretch>
        </p:blipFill>
        <p:spPr/>
      </p:pic>
      <p:sp>
        <p:nvSpPr>
          <p:cNvPr id="8" name="TextBox 7">
            <a:extLst>
              <a:ext uri="{FF2B5EF4-FFF2-40B4-BE49-F238E27FC236}">
                <a16:creationId xmlns:a16="http://schemas.microsoft.com/office/drawing/2014/main" id="{CA0FFD5B-3E4B-FA40-85B1-861F12486F58}"/>
              </a:ext>
            </a:extLst>
          </p:cNvPr>
          <p:cNvSpPr txBox="1"/>
          <p:nvPr/>
        </p:nvSpPr>
        <p:spPr>
          <a:xfrm>
            <a:off x="2836635" y="1531260"/>
            <a:ext cx="13108213" cy="1323439"/>
          </a:xfrm>
          <a:prstGeom prst="rect">
            <a:avLst/>
          </a:prstGeom>
          <a:noFill/>
        </p:spPr>
        <p:txBody>
          <a:bodyPr wrap="square" rtlCol="0">
            <a:spAutoFit/>
          </a:bodyPr>
          <a:lstStyle/>
          <a:p>
            <a:r>
              <a:rPr lang="cs-CZ" sz="8000" b="1" spc="600" dirty="0">
                <a:solidFill>
                  <a:schemeClr val="accent1"/>
                </a:solidFill>
                <a:latin typeface="Montserrat" charset="0"/>
                <a:ea typeface="Montserrat" charset="0"/>
                <a:cs typeface="Montserrat" charset="0"/>
              </a:rPr>
              <a:t>KYBERKAMPAŇ 2023</a:t>
            </a:r>
            <a:endParaRPr lang="en-US" sz="8000" b="1" spc="600" dirty="0">
              <a:solidFill>
                <a:schemeClr val="accent1"/>
              </a:solidFill>
              <a:latin typeface="Montserrat" charset="0"/>
              <a:ea typeface="Montserrat" charset="0"/>
              <a:cs typeface="Montserrat" charset="0"/>
            </a:endParaRPr>
          </a:p>
        </p:txBody>
      </p:sp>
      <p:grpSp>
        <p:nvGrpSpPr>
          <p:cNvPr id="4" name="Group 3">
            <a:extLst>
              <a:ext uri="{FF2B5EF4-FFF2-40B4-BE49-F238E27FC236}">
                <a16:creationId xmlns:a16="http://schemas.microsoft.com/office/drawing/2014/main" id="{82A0FABD-E2EC-F848-8BB0-872AB48B7277}"/>
              </a:ext>
            </a:extLst>
          </p:cNvPr>
          <p:cNvGrpSpPr/>
          <p:nvPr/>
        </p:nvGrpSpPr>
        <p:grpSpPr>
          <a:xfrm>
            <a:off x="17683149" y="1727202"/>
            <a:ext cx="3006426" cy="11803557"/>
            <a:chOff x="3557659" y="1727202"/>
            <a:chExt cx="3006426" cy="11803557"/>
          </a:xfrm>
        </p:grpSpPr>
        <p:sp>
          <p:nvSpPr>
            <p:cNvPr id="18" name="Rectangle 17">
              <a:extLst>
                <a:ext uri="{FF2B5EF4-FFF2-40B4-BE49-F238E27FC236}">
                  <a16:creationId xmlns:a16="http://schemas.microsoft.com/office/drawing/2014/main" id="{AB645672-76F4-1644-9EFF-3721DE7B8158}"/>
                </a:ext>
              </a:extLst>
            </p:cNvPr>
            <p:cNvSpPr/>
            <p:nvPr/>
          </p:nvSpPr>
          <p:spPr>
            <a:xfrm>
              <a:off x="3557659" y="1727202"/>
              <a:ext cx="3006426" cy="1026159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4"/>
                </a:solidFill>
              </a:endParaRPr>
            </a:p>
          </p:txBody>
        </p:sp>
        <p:sp>
          <p:nvSpPr>
            <p:cNvPr id="14" name="TextBox 13">
              <a:extLst>
                <a:ext uri="{FF2B5EF4-FFF2-40B4-BE49-F238E27FC236}">
                  <a16:creationId xmlns:a16="http://schemas.microsoft.com/office/drawing/2014/main" id="{142DB108-2F9A-1D4C-8AD0-06981EB1C811}"/>
                </a:ext>
              </a:extLst>
            </p:cNvPr>
            <p:cNvSpPr txBox="1"/>
            <p:nvPr/>
          </p:nvSpPr>
          <p:spPr>
            <a:xfrm>
              <a:off x="3839480" y="9591219"/>
              <a:ext cx="2501750" cy="3939540"/>
            </a:xfrm>
            <a:prstGeom prst="rect">
              <a:avLst/>
            </a:prstGeom>
            <a:noFill/>
          </p:spPr>
          <p:txBody>
            <a:bodyPr wrap="square" rtlCol="0">
              <a:spAutoFit/>
            </a:bodyPr>
            <a:lstStyle/>
            <a:p>
              <a:pPr algn="ctr"/>
              <a:r>
                <a:rPr lang="cs-CZ" sz="25000" b="1" spc="600" dirty="0">
                  <a:solidFill>
                    <a:schemeClr val="accent4"/>
                  </a:solidFill>
                  <a:latin typeface="Montserrat" charset="0"/>
                  <a:ea typeface="Montserrat" charset="0"/>
                  <a:cs typeface="Montserrat" charset="0"/>
                </a:rPr>
                <a:t>3</a:t>
              </a:r>
              <a:endParaRPr lang="en-US" sz="25000" b="1" spc="600" dirty="0">
                <a:solidFill>
                  <a:schemeClr val="accent4"/>
                </a:solidFill>
                <a:latin typeface="Montserrat" charset="0"/>
                <a:ea typeface="Montserrat" charset="0"/>
                <a:cs typeface="Montserrat" charset="0"/>
              </a:endParaRPr>
            </a:p>
          </p:txBody>
        </p:sp>
      </p:grpSp>
      <p:cxnSp>
        <p:nvCxnSpPr>
          <p:cNvPr id="19" name="Straight Connector 18">
            <a:extLst>
              <a:ext uri="{FF2B5EF4-FFF2-40B4-BE49-F238E27FC236}">
                <a16:creationId xmlns:a16="http://schemas.microsoft.com/office/drawing/2014/main" id="{43113F1F-0572-D040-87D6-39D6911B1EDA}"/>
              </a:ext>
            </a:extLst>
          </p:cNvPr>
          <p:cNvCxnSpPr>
            <a:cxnSpLocks/>
          </p:cNvCxnSpPr>
          <p:nvPr/>
        </p:nvCxnSpPr>
        <p:spPr>
          <a:xfrm>
            <a:off x="1829565" y="1727202"/>
            <a:ext cx="0" cy="4222956"/>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DEB183AC-210A-6F40-BA08-D5481A6C7C41}"/>
              </a:ext>
            </a:extLst>
          </p:cNvPr>
          <p:cNvGrpSpPr/>
          <p:nvPr/>
        </p:nvGrpSpPr>
        <p:grpSpPr>
          <a:xfrm>
            <a:off x="704852" y="11560989"/>
            <a:ext cx="9715498" cy="855618"/>
            <a:chOff x="14625887" y="11315700"/>
            <a:chExt cx="7608939" cy="855618"/>
          </a:xfrm>
        </p:grpSpPr>
        <p:sp>
          <p:nvSpPr>
            <p:cNvPr id="20" name="Rectangle 19">
              <a:extLst>
                <a:ext uri="{FF2B5EF4-FFF2-40B4-BE49-F238E27FC236}">
                  <a16:creationId xmlns:a16="http://schemas.microsoft.com/office/drawing/2014/main" id="{DE4D0F6C-FFE0-A143-A9F0-C1ADA5EFEF98}"/>
                </a:ext>
              </a:extLst>
            </p:cNvPr>
            <p:cNvSpPr/>
            <p:nvPr/>
          </p:nvSpPr>
          <p:spPr>
            <a:xfrm>
              <a:off x="14625887" y="11315700"/>
              <a:ext cx="7608939" cy="8556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1" name="TextBox 20">
              <a:extLst>
                <a:ext uri="{FF2B5EF4-FFF2-40B4-BE49-F238E27FC236}">
                  <a16:creationId xmlns:a16="http://schemas.microsoft.com/office/drawing/2014/main" id="{F1B69AC1-A784-4E42-990F-D66CF905238F}"/>
                </a:ext>
              </a:extLst>
            </p:cNvPr>
            <p:cNvSpPr txBox="1"/>
            <p:nvPr/>
          </p:nvSpPr>
          <p:spPr>
            <a:xfrm>
              <a:off x="15762696" y="11550301"/>
              <a:ext cx="4979297" cy="400110"/>
            </a:xfrm>
            <a:prstGeom prst="rect">
              <a:avLst/>
            </a:prstGeom>
            <a:noFill/>
          </p:spPr>
          <p:txBody>
            <a:bodyPr wrap="none" rtlCol="0">
              <a:spAutoFit/>
            </a:bodyPr>
            <a:lstStyle/>
            <a:p>
              <a:pPr algn="ctr"/>
              <a:r>
                <a:rPr lang="cs-CZ" sz="2000" b="1" spc="600" dirty="0">
                  <a:solidFill>
                    <a:schemeClr val="bg1"/>
                  </a:solidFill>
                  <a:latin typeface="Montserrat SemiBold" pitchFamily="2" charset="77"/>
                </a:rPr>
                <a:t>JAN JUCHELKA, prezident ČBA</a:t>
              </a:r>
            </a:p>
          </p:txBody>
        </p:sp>
      </p:grpSp>
      <p:pic>
        <p:nvPicPr>
          <p:cNvPr id="7" name="Obrázek 6" descr="Obsah obrázku text&#10;&#10;Popis byl vytvořen automaticky">
            <a:extLst>
              <a:ext uri="{FF2B5EF4-FFF2-40B4-BE49-F238E27FC236}">
                <a16:creationId xmlns:a16="http://schemas.microsoft.com/office/drawing/2014/main" id="{E696CE6A-66A2-4827-BABB-581A3B4FFD4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280565" y="363305"/>
            <a:ext cx="3607533" cy="910902"/>
          </a:xfrm>
          <a:prstGeom prst="rect">
            <a:avLst/>
          </a:prstGeom>
        </p:spPr>
      </p:pic>
    </p:spTree>
    <p:extLst>
      <p:ext uri="{BB962C8B-B14F-4D97-AF65-F5344CB8AC3E}">
        <p14:creationId xmlns:p14="http://schemas.microsoft.com/office/powerpoint/2010/main" val="17380394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5">
            <a:extLst>
              <a:ext uri="{FF2B5EF4-FFF2-40B4-BE49-F238E27FC236}">
                <a16:creationId xmlns:a16="http://schemas.microsoft.com/office/drawing/2014/main" id="{9BF574D4-A4ED-E252-9445-E1AF91C63472}"/>
              </a:ext>
            </a:extLst>
          </p:cNvPr>
          <p:cNvSpPr txBox="1"/>
          <p:nvPr/>
        </p:nvSpPr>
        <p:spPr>
          <a:xfrm>
            <a:off x="761998" y="808940"/>
            <a:ext cx="22459561" cy="1754326"/>
          </a:xfrm>
          <a:prstGeom prst="rect">
            <a:avLst/>
          </a:prstGeom>
          <a:noFill/>
        </p:spPr>
        <p:txBody>
          <a:bodyPr wrap="square" rtlCol="0">
            <a:spAutoFit/>
          </a:bodyPr>
          <a:lstStyle/>
          <a:p>
            <a:r>
              <a:rPr lang="cs-CZ" sz="5400" b="1" spc="600" dirty="0">
                <a:solidFill>
                  <a:schemeClr val="bg1"/>
                </a:solidFill>
                <a:latin typeface="Montserrat" charset="0"/>
              </a:rPr>
              <a:t>POČET ÚTOKŮ NA KLIENTY BANK ROK OD ROKU ROSTE</a:t>
            </a:r>
          </a:p>
        </p:txBody>
      </p:sp>
      <p:sp>
        <p:nvSpPr>
          <p:cNvPr id="7" name="TextovéPole 6">
            <a:extLst>
              <a:ext uri="{FF2B5EF4-FFF2-40B4-BE49-F238E27FC236}">
                <a16:creationId xmlns:a16="http://schemas.microsoft.com/office/drawing/2014/main" id="{BF495588-7E1E-946B-AB6F-3394C797D4ED}"/>
              </a:ext>
            </a:extLst>
          </p:cNvPr>
          <p:cNvSpPr txBox="1"/>
          <p:nvPr/>
        </p:nvSpPr>
        <p:spPr>
          <a:xfrm>
            <a:off x="976231" y="2973872"/>
            <a:ext cx="22031093" cy="9537796"/>
          </a:xfrm>
          <a:prstGeom prst="rect">
            <a:avLst/>
          </a:prstGeom>
          <a:noFill/>
        </p:spPr>
        <p:txBody>
          <a:bodyPr wrap="square" rtlCol="0">
            <a:noAutofit/>
          </a:bodyPr>
          <a:lstStyle/>
          <a:p>
            <a:pPr marL="571500" indent="-571500">
              <a:lnSpc>
                <a:spcPct val="150000"/>
              </a:lnSpc>
              <a:spcBef>
                <a:spcPts val="600"/>
              </a:spcBef>
              <a:spcAft>
                <a:spcPts val="2400"/>
              </a:spcAft>
              <a:buFont typeface="Arial" panose="020B0604020202020204" pitchFamily="34" charset="0"/>
              <a:buChar char="•"/>
            </a:pPr>
            <a:r>
              <a:rPr lang="cs-CZ" sz="4000" spc="10" dirty="0">
                <a:solidFill>
                  <a:schemeClr val="bg1"/>
                </a:solidFill>
                <a:effectLst/>
                <a:latin typeface="+mj-lt"/>
                <a:ea typeface="Times New Roman" panose="02020603050405020304" pitchFamily="18" charset="0"/>
              </a:rPr>
              <a:t>Ke konci června 2023 banky evidovaly </a:t>
            </a:r>
            <a:r>
              <a:rPr lang="cs-CZ" sz="4000" b="1" spc="10" dirty="0">
                <a:solidFill>
                  <a:srgbClr val="F26BDC"/>
                </a:solidFill>
                <a:latin typeface="+mj-lt"/>
              </a:rPr>
              <a:t>31 323 napadených klientů</a:t>
            </a:r>
            <a:r>
              <a:rPr lang="cs-CZ" sz="4000" spc="10" dirty="0">
                <a:solidFill>
                  <a:schemeClr val="bg1"/>
                </a:solidFill>
                <a:effectLst/>
                <a:latin typeface="+mj-lt"/>
                <a:ea typeface="Times New Roman" panose="02020603050405020304" pitchFamily="18" charset="0"/>
              </a:rPr>
              <a:t>.*</a:t>
            </a:r>
          </a:p>
          <a:p>
            <a:pPr marL="571500" indent="-571500">
              <a:lnSpc>
                <a:spcPct val="150000"/>
              </a:lnSpc>
              <a:spcBef>
                <a:spcPts val="600"/>
              </a:spcBef>
              <a:spcAft>
                <a:spcPts val="2400"/>
              </a:spcAft>
              <a:buFont typeface="Arial" panose="020B0604020202020204" pitchFamily="34" charset="0"/>
              <a:buChar char="•"/>
            </a:pPr>
            <a:r>
              <a:rPr lang="cs-CZ" sz="4000" spc="10" dirty="0">
                <a:solidFill>
                  <a:schemeClr val="bg1"/>
                </a:solidFill>
                <a:latin typeface="+mj-lt"/>
              </a:rPr>
              <a:t>Celkový</a:t>
            </a:r>
            <a:r>
              <a:rPr lang="cs-CZ" sz="4000" b="1" spc="10" dirty="0">
                <a:solidFill>
                  <a:srgbClr val="F26BDC"/>
                </a:solidFill>
                <a:latin typeface="+mj-lt"/>
              </a:rPr>
              <a:t> součet odčerpaných prostředků</a:t>
            </a:r>
            <a:r>
              <a:rPr lang="cs-CZ" sz="4000" spc="10" dirty="0">
                <a:solidFill>
                  <a:schemeClr val="bg1"/>
                </a:solidFill>
                <a:latin typeface="+mj-lt"/>
              </a:rPr>
              <a:t>, který představuje sumu škod banky a klientů, byl </a:t>
            </a:r>
            <a:r>
              <a:rPr lang="cs-CZ" sz="4000" b="1" spc="10" dirty="0">
                <a:solidFill>
                  <a:srgbClr val="F26BDC"/>
                </a:solidFill>
                <a:latin typeface="+mj-lt"/>
              </a:rPr>
              <a:t>674 129 817 Kč</a:t>
            </a:r>
            <a:r>
              <a:rPr lang="cs-CZ" sz="4000" spc="10" dirty="0">
                <a:solidFill>
                  <a:schemeClr val="bg1"/>
                </a:solidFill>
                <a:latin typeface="+mj-lt"/>
              </a:rPr>
              <a:t>. </a:t>
            </a:r>
          </a:p>
          <a:p>
            <a:pPr marL="571500" indent="-571500">
              <a:lnSpc>
                <a:spcPct val="150000"/>
              </a:lnSpc>
              <a:spcBef>
                <a:spcPts val="600"/>
              </a:spcBef>
              <a:spcAft>
                <a:spcPts val="2400"/>
              </a:spcAft>
              <a:buFont typeface="Arial" panose="020B0604020202020204" pitchFamily="34" charset="0"/>
              <a:buChar char="•"/>
            </a:pPr>
            <a:r>
              <a:rPr lang="cs-CZ" sz="4000" spc="10" dirty="0">
                <a:solidFill>
                  <a:schemeClr val="bg1"/>
                </a:solidFill>
                <a:latin typeface="+mj-lt"/>
              </a:rPr>
              <a:t>Výše škody v přepočtu </a:t>
            </a:r>
            <a:r>
              <a:rPr lang="cs-CZ" sz="4000" b="1" spc="10" dirty="0">
                <a:solidFill>
                  <a:srgbClr val="F26BDC"/>
                </a:solidFill>
                <a:latin typeface="+mj-lt"/>
              </a:rPr>
              <a:t>na napadeného klienta činila 21 522 Kč</a:t>
            </a:r>
            <a:r>
              <a:rPr lang="cs-CZ" sz="4000" spc="10" dirty="0">
                <a:solidFill>
                  <a:schemeClr val="bg1"/>
                </a:solidFill>
                <a:latin typeface="+mj-lt"/>
              </a:rPr>
              <a:t>.</a:t>
            </a:r>
          </a:p>
          <a:p>
            <a:pPr marL="571500" indent="-571500">
              <a:lnSpc>
                <a:spcPct val="150000"/>
              </a:lnSpc>
              <a:spcBef>
                <a:spcPts val="600"/>
              </a:spcBef>
              <a:spcAft>
                <a:spcPts val="2400"/>
              </a:spcAft>
              <a:buFont typeface="Arial" panose="020B0604020202020204" pitchFamily="34" charset="0"/>
              <a:buChar char="•"/>
            </a:pPr>
            <a:r>
              <a:rPr lang="cs-CZ" sz="4000" spc="10" dirty="0">
                <a:solidFill>
                  <a:schemeClr val="bg1"/>
                </a:solidFill>
                <a:latin typeface="+mj-lt"/>
              </a:rPr>
              <a:t>Více než polovina finančních institucí </a:t>
            </a:r>
            <a:r>
              <a:rPr lang="cs-CZ" sz="4000" b="1" spc="10" dirty="0">
                <a:solidFill>
                  <a:srgbClr val="F26BDC"/>
                </a:solidFill>
                <a:latin typeface="+mj-lt"/>
              </a:rPr>
              <a:t>zvýšila v roce 2022 rozpočet </a:t>
            </a:r>
            <a:r>
              <a:rPr lang="cs-CZ" sz="4000" spc="10" dirty="0">
                <a:solidFill>
                  <a:schemeClr val="bg1"/>
                </a:solidFill>
                <a:latin typeface="+mj-lt"/>
              </a:rPr>
              <a:t>na kyberbezpečnost.**</a:t>
            </a:r>
            <a:endParaRPr lang="cs-CZ" sz="4000" b="1" spc="10" dirty="0">
              <a:solidFill>
                <a:schemeClr val="accent2">
                  <a:lumMod val="75000"/>
                </a:schemeClr>
              </a:solidFill>
              <a:latin typeface="+mj-lt"/>
            </a:endParaRPr>
          </a:p>
          <a:p>
            <a:pPr>
              <a:lnSpc>
                <a:spcPct val="114000"/>
              </a:lnSpc>
              <a:spcBef>
                <a:spcPts val="600"/>
              </a:spcBef>
              <a:spcAft>
                <a:spcPts val="2400"/>
              </a:spcAft>
            </a:pPr>
            <a:endParaRPr lang="cs-CZ" sz="1200" spc="10" dirty="0">
              <a:solidFill>
                <a:schemeClr val="bg1"/>
              </a:solidFill>
              <a:latin typeface="+mj-lt"/>
            </a:endParaRPr>
          </a:p>
          <a:p>
            <a:pPr>
              <a:lnSpc>
                <a:spcPct val="114000"/>
              </a:lnSpc>
              <a:spcBef>
                <a:spcPts val="600"/>
              </a:spcBef>
              <a:spcAft>
                <a:spcPts val="2400"/>
              </a:spcAft>
            </a:pPr>
            <a:r>
              <a:rPr lang="cs-CZ" sz="2000" dirty="0">
                <a:solidFill>
                  <a:schemeClr val="bg1"/>
                </a:solidFill>
                <a:latin typeface="+mj-lt"/>
              </a:rPr>
              <a:t>* Celkový počet napadených klientů - došlo ke kompromitaci klienta a ze strany útočníků bylo provedeno alespoň a) úspěšné přihlášení do elektronického bankovnictví/smartbankingu nebo b) zneužití platební karty. Jde o jakýkoliv způsob napadení - tedy i manipulace, kdy klient zadává nebo autorizuje platbu sám.</a:t>
            </a:r>
            <a:endParaRPr lang="cs-CZ" sz="4000" spc="10" dirty="0">
              <a:solidFill>
                <a:schemeClr val="bg1"/>
              </a:solidFill>
              <a:latin typeface="+mj-lt"/>
              <a:ea typeface="Times New Roman" panose="02020603050405020304" pitchFamily="18" charset="0"/>
            </a:endParaRPr>
          </a:p>
          <a:p>
            <a:r>
              <a:rPr lang="cs-CZ" sz="2000" dirty="0">
                <a:solidFill>
                  <a:schemeClr val="bg1"/>
                </a:solidFill>
                <a:latin typeface="+mj-lt"/>
              </a:rPr>
              <a:t>* * Zdroj: NÚKIB - Zpráva o stavu kybernetické bezpečnosti České republiky za rok 2022</a:t>
            </a:r>
            <a:endParaRPr lang="cs-CZ" sz="4000" spc="10" dirty="0">
              <a:solidFill>
                <a:schemeClr val="bg1"/>
              </a:solidFill>
              <a:latin typeface="+mj-lt"/>
              <a:ea typeface="Times New Roman" panose="02020603050405020304" pitchFamily="18" charset="0"/>
            </a:endParaRPr>
          </a:p>
        </p:txBody>
      </p:sp>
      <p:pic>
        <p:nvPicPr>
          <p:cNvPr id="8" name="Obrázek 7" descr="Obsah obrázku text&#10;&#10;Popis byl vytvořen automaticky">
            <a:extLst>
              <a:ext uri="{FF2B5EF4-FFF2-40B4-BE49-F238E27FC236}">
                <a16:creationId xmlns:a16="http://schemas.microsoft.com/office/drawing/2014/main" id="{EBDBDA7B-BB56-90E6-C232-5A6B68D434E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460482" y="12198625"/>
            <a:ext cx="4155168" cy="1049180"/>
          </a:xfrm>
          <a:prstGeom prst="rect">
            <a:avLst/>
          </a:prstGeom>
        </p:spPr>
      </p:pic>
    </p:spTree>
    <p:extLst>
      <p:ext uri="{BB962C8B-B14F-4D97-AF65-F5344CB8AC3E}">
        <p14:creationId xmlns:p14="http://schemas.microsoft.com/office/powerpoint/2010/main" val="35262498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5">
            <a:extLst>
              <a:ext uri="{FF2B5EF4-FFF2-40B4-BE49-F238E27FC236}">
                <a16:creationId xmlns:a16="http://schemas.microsoft.com/office/drawing/2014/main" id="{9BF574D4-A4ED-E252-9445-E1AF91C63472}"/>
              </a:ext>
            </a:extLst>
          </p:cNvPr>
          <p:cNvSpPr txBox="1"/>
          <p:nvPr/>
        </p:nvSpPr>
        <p:spPr>
          <a:xfrm>
            <a:off x="761998" y="808940"/>
            <a:ext cx="22459561" cy="1754326"/>
          </a:xfrm>
          <a:prstGeom prst="rect">
            <a:avLst/>
          </a:prstGeom>
          <a:noFill/>
        </p:spPr>
        <p:txBody>
          <a:bodyPr wrap="square" rtlCol="0">
            <a:spAutoFit/>
          </a:bodyPr>
          <a:lstStyle/>
          <a:p>
            <a:r>
              <a:rPr lang="cs-CZ" sz="5400" b="1" spc="600">
                <a:solidFill>
                  <a:schemeClr val="bg1"/>
                </a:solidFill>
                <a:latin typeface="Montserrat" charset="0"/>
              </a:rPr>
              <a:t>NEJČASTĚJŠÍMI TERČI ÚTOČNÍKŮ JSOU LIDÉ VE VĚKU 36 – 44 LET</a:t>
            </a:r>
            <a:endParaRPr lang="cs-CZ" sz="5400" b="1" spc="600" dirty="0">
              <a:solidFill>
                <a:schemeClr val="bg1"/>
              </a:solidFill>
              <a:latin typeface="Montserrat" charset="0"/>
            </a:endParaRPr>
          </a:p>
        </p:txBody>
      </p:sp>
      <p:sp>
        <p:nvSpPr>
          <p:cNvPr id="7" name="TextovéPole 6">
            <a:extLst>
              <a:ext uri="{FF2B5EF4-FFF2-40B4-BE49-F238E27FC236}">
                <a16:creationId xmlns:a16="http://schemas.microsoft.com/office/drawing/2014/main" id="{BF495588-7E1E-946B-AB6F-3394C797D4ED}"/>
              </a:ext>
            </a:extLst>
          </p:cNvPr>
          <p:cNvSpPr txBox="1"/>
          <p:nvPr/>
        </p:nvSpPr>
        <p:spPr>
          <a:xfrm>
            <a:off x="16189748" y="6342999"/>
            <a:ext cx="6601522" cy="630095"/>
          </a:xfrm>
          <a:prstGeom prst="rect">
            <a:avLst/>
          </a:prstGeom>
          <a:noFill/>
        </p:spPr>
        <p:txBody>
          <a:bodyPr wrap="square" rtlCol="0">
            <a:noAutofit/>
          </a:bodyPr>
          <a:lstStyle/>
          <a:p>
            <a:pPr>
              <a:lnSpc>
                <a:spcPct val="114000"/>
              </a:lnSpc>
              <a:spcBef>
                <a:spcPts val="600"/>
              </a:spcBef>
              <a:spcAft>
                <a:spcPts val="600"/>
              </a:spcAft>
            </a:pPr>
            <a:r>
              <a:rPr lang="cs-CZ" sz="4000" spc="10" dirty="0">
                <a:solidFill>
                  <a:schemeClr val="bg1"/>
                </a:solidFill>
                <a:latin typeface="+mj-lt"/>
                <a:ea typeface="Times New Roman" panose="02020603050405020304" pitchFamily="18" charset="0"/>
              </a:rPr>
              <a:t>vzdělání středoškolské</a:t>
            </a:r>
            <a:endParaRPr lang="cs-CZ" sz="4000" spc="10" dirty="0">
              <a:solidFill>
                <a:schemeClr val="bg1"/>
              </a:solidFill>
              <a:effectLst/>
              <a:latin typeface="+mj-lt"/>
              <a:ea typeface="Times New Roman" panose="02020603050405020304" pitchFamily="18" charset="0"/>
            </a:endParaRPr>
          </a:p>
        </p:txBody>
      </p:sp>
      <p:pic>
        <p:nvPicPr>
          <p:cNvPr id="8" name="Obrázek 7" descr="Obsah obrázku text&#10;&#10;Popis byl vytvořen automaticky">
            <a:extLst>
              <a:ext uri="{FF2B5EF4-FFF2-40B4-BE49-F238E27FC236}">
                <a16:creationId xmlns:a16="http://schemas.microsoft.com/office/drawing/2014/main" id="{EBDBDA7B-BB56-90E6-C232-5A6B68D434E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460482" y="12198625"/>
            <a:ext cx="4155168" cy="1049180"/>
          </a:xfrm>
          <a:prstGeom prst="rect">
            <a:avLst/>
          </a:prstGeom>
        </p:spPr>
      </p:pic>
      <p:pic>
        <p:nvPicPr>
          <p:cNvPr id="4" name="Graphic 3" descr="Man with solid fill">
            <a:extLst>
              <a:ext uri="{FF2B5EF4-FFF2-40B4-BE49-F238E27FC236}">
                <a16:creationId xmlns:a16="http://schemas.microsoft.com/office/drawing/2014/main" id="{1923DF42-1A26-574D-75E3-FEFC13189F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57238" y="4324440"/>
            <a:ext cx="6694931" cy="6694931"/>
          </a:xfrm>
          <a:prstGeom prst="rect">
            <a:avLst/>
          </a:prstGeom>
        </p:spPr>
      </p:pic>
      <p:pic>
        <p:nvPicPr>
          <p:cNvPr id="6" name="Graphic 5" descr="Woman with solid fill">
            <a:extLst>
              <a:ext uri="{FF2B5EF4-FFF2-40B4-BE49-F238E27FC236}">
                <a16:creationId xmlns:a16="http://schemas.microsoft.com/office/drawing/2014/main" id="{0975C03A-855A-41C6-1A32-159CC759D18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77284" y="4324439"/>
            <a:ext cx="6694931" cy="6694931"/>
          </a:xfrm>
          <a:prstGeom prst="rect">
            <a:avLst/>
          </a:prstGeom>
        </p:spPr>
      </p:pic>
      <p:pic>
        <p:nvPicPr>
          <p:cNvPr id="10" name="Graphic 9" descr="Graduation cap with solid fill">
            <a:extLst>
              <a:ext uri="{FF2B5EF4-FFF2-40B4-BE49-F238E27FC236}">
                <a16:creationId xmlns:a16="http://schemas.microsoft.com/office/drawing/2014/main" id="{70CBD765-25C5-8E79-DB26-5697FE10C83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272203" y="5848553"/>
            <a:ext cx="1823351" cy="1823351"/>
          </a:xfrm>
          <a:prstGeom prst="rect">
            <a:avLst/>
          </a:prstGeom>
        </p:spPr>
      </p:pic>
      <p:sp>
        <p:nvSpPr>
          <p:cNvPr id="13" name="TextovéPole 6">
            <a:extLst>
              <a:ext uri="{FF2B5EF4-FFF2-40B4-BE49-F238E27FC236}">
                <a16:creationId xmlns:a16="http://schemas.microsoft.com/office/drawing/2014/main" id="{E10AFC0C-9656-0362-64E7-C00168469854}"/>
              </a:ext>
            </a:extLst>
          </p:cNvPr>
          <p:cNvSpPr txBox="1"/>
          <p:nvPr/>
        </p:nvSpPr>
        <p:spPr>
          <a:xfrm>
            <a:off x="16084580" y="4155496"/>
            <a:ext cx="8524664" cy="630095"/>
          </a:xfrm>
          <a:prstGeom prst="rect">
            <a:avLst/>
          </a:prstGeom>
          <a:noFill/>
        </p:spPr>
        <p:txBody>
          <a:bodyPr wrap="square" rtlCol="0">
            <a:noAutofit/>
          </a:bodyPr>
          <a:lstStyle/>
          <a:p>
            <a:pPr>
              <a:lnSpc>
                <a:spcPct val="114000"/>
              </a:lnSpc>
              <a:spcBef>
                <a:spcPts val="600"/>
              </a:spcBef>
              <a:spcAft>
                <a:spcPts val="600"/>
              </a:spcAft>
            </a:pPr>
            <a:r>
              <a:rPr lang="cs-CZ" sz="4000" spc="10" dirty="0">
                <a:solidFill>
                  <a:schemeClr val="bg1"/>
                </a:solidFill>
                <a:latin typeface="+mj-lt"/>
                <a:ea typeface="Times New Roman" panose="02020603050405020304" pitchFamily="18" charset="0"/>
              </a:rPr>
              <a:t>ženy jsou častějším terčem, muži přicházejí o více peněz</a:t>
            </a:r>
            <a:endParaRPr lang="cs-CZ" sz="4000" spc="10" dirty="0">
              <a:solidFill>
                <a:schemeClr val="bg1"/>
              </a:solidFill>
              <a:effectLst/>
              <a:latin typeface="+mj-lt"/>
              <a:ea typeface="Times New Roman" panose="02020603050405020304" pitchFamily="18" charset="0"/>
            </a:endParaRPr>
          </a:p>
        </p:txBody>
      </p:sp>
      <p:grpSp>
        <p:nvGrpSpPr>
          <p:cNvPr id="19" name="Group 18">
            <a:extLst>
              <a:ext uri="{FF2B5EF4-FFF2-40B4-BE49-F238E27FC236}">
                <a16:creationId xmlns:a16="http://schemas.microsoft.com/office/drawing/2014/main" id="{A86B4A16-F216-80C0-1AE0-E4143CCDBAF8}"/>
              </a:ext>
            </a:extLst>
          </p:cNvPr>
          <p:cNvGrpSpPr/>
          <p:nvPr/>
        </p:nvGrpSpPr>
        <p:grpSpPr>
          <a:xfrm>
            <a:off x="14225106" y="4107477"/>
            <a:ext cx="1823351" cy="1638763"/>
            <a:chOff x="8310202" y="9505044"/>
            <a:chExt cx="1823351" cy="1638763"/>
          </a:xfrm>
        </p:grpSpPr>
        <p:pic>
          <p:nvPicPr>
            <p:cNvPr id="12" name="Graphic 11" descr="Female with solid fill">
              <a:extLst>
                <a:ext uri="{FF2B5EF4-FFF2-40B4-BE49-F238E27FC236}">
                  <a16:creationId xmlns:a16="http://schemas.microsoft.com/office/drawing/2014/main" id="{3F80E609-6F0E-F39E-3DF5-654BCB1F78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10202" y="9855077"/>
              <a:ext cx="1288730" cy="1288730"/>
            </a:xfrm>
            <a:prstGeom prst="rect">
              <a:avLst/>
            </a:prstGeom>
          </p:spPr>
        </p:pic>
        <p:pic>
          <p:nvPicPr>
            <p:cNvPr id="18" name="Graphic 17" descr="Male with solid fill">
              <a:extLst>
                <a:ext uri="{FF2B5EF4-FFF2-40B4-BE49-F238E27FC236}">
                  <a16:creationId xmlns:a16="http://schemas.microsoft.com/office/drawing/2014/main" id="{EA05ABD7-FEBF-39C9-96A7-7110808C2B6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844824" y="9505044"/>
              <a:ext cx="1288729" cy="1288729"/>
            </a:xfrm>
            <a:prstGeom prst="rect">
              <a:avLst/>
            </a:prstGeom>
          </p:spPr>
        </p:pic>
      </p:grpSp>
      <p:grpSp>
        <p:nvGrpSpPr>
          <p:cNvPr id="28" name="Group 27">
            <a:extLst>
              <a:ext uri="{FF2B5EF4-FFF2-40B4-BE49-F238E27FC236}">
                <a16:creationId xmlns:a16="http://schemas.microsoft.com/office/drawing/2014/main" id="{F6EEDC89-2C36-1BEE-66C8-D3C3FEDC0274}"/>
              </a:ext>
            </a:extLst>
          </p:cNvPr>
          <p:cNvGrpSpPr/>
          <p:nvPr/>
        </p:nvGrpSpPr>
        <p:grpSpPr>
          <a:xfrm>
            <a:off x="14272203" y="7774217"/>
            <a:ext cx="1917545" cy="1823351"/>
            <a:chOff x="5834639" y="11811539"/>
            <a:chExt cx="1823351" cy="1823351"/>
          </a:xfrm>
        </p:grpSpPr>
        <p:pic>
          <p:nvPicPr>
            <p:cNvPr id="26" name="Graphic 25" descr="Refresh outline">
              <a:extLst>
                <a:ext uri="{FF2B5EF4-FFF2-40B4-BE49-F238E27FC236}">
                  <a16:creationId xmlns:a16="http://schemas.microsoft.com/office/drawing/2014/main" id="{A0B1EC00-5848-9532-2B08-F6F26512A48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834639" y="11811539"/>
              <a:ext cx="1823351" cy="1823351"/>
            </a:xfrm>
            <a:prstGeom prst="rect">
              <a:avLst/>
            </a:prstGeom>
          </p:spPr>
        </p:pic>
        <p:sp>
          <p:nvSpPr>
            <p:cNvPr id="27" name="TextBox 26">
              <a:extLst>
                <a:ext uri="{FF2B5EF4-FFF2-40B4-BE49-F238E27FC236}">
                  <a16:creationId xmlns:a16="http://schemas.microsoft.com/office/drawing/2014/main" id="{36BA8588-B531-A209-E866-83D0BD5DB23E}"/>
                </a:ext>
              </a:extLst>
            </p:cNvPr>
            <p:cNvSpPr txBox="1"/>
            <p:nvPr/>
          </p:nvSpPr>
          <p:spPr>
            <a:xfrm>
              <a:off x="6262944" y="12455102"/>
              <a:ext cx="966740" cy="646331"/>
            </a:xfrm>
            <a:prstGeom prst="rect">
              <a:avLst/>
            </a:prstGeom>
            <a:noFill/>
          </p:spPr>
          <p:txBody>
            <a:bodyPr wrap="none" rtlCol="0">
              <a:spAutoFit/>
            </a:bodyPr>
            <a:lstStyle/>
            <a:p>
              <a:r>
                <a:rPr lang="cs-CZ" dirty="0">
                  <a:solidFill>
                    <a:schemeClr val="bg1"/>
                  </a:solidFill>
                </a:rPr>
                <a:t>AGE</a:t>
              </a:r>
            </a:p>
          </p:txBody>
        </p:sp>
      </p:grpSp>
      <p:sp>
        <p:nvSpPr>
          <p:cNvPr id="29" name="TextovéPole 6">
            <a:extLst>
              <a:ext uri="{FF2B5EF4-FFF2-40B4-BE49-F238E27FC236}">
                <a16:creationId xmlns:a16="http://schemas.microsoft.com/office/drawing/2014/main" id="{DF7BFA50-9828-1A82-D406-F4466F7558BA}"/>
              </a:ext>
            </a:extLst>
          </p:cNvPr>
          <p:cNvSpPr txBox="1"/>
          <p:nvPr/>
        </p:nvSpPr>
        <p:spPr>
          <a:xfrm>
            <a:off x="16189748" y="8370844"/>
            <a:ext cx="6601522" cy="630095"/>
          </a:xfrm>
          <a:prstGeom prst="rect">
            <a:avLst/>
          </a:prstGeom>
          <a:noFill/>
        </p:spPr>
        <p:txBody>
          <a:bodyPr wrap="square" rtlCol="0">
            <a:noAutofit/>
          </a:bodyPr>
          <a:lstStyle/>
          <a:p>
            <a:pPr>
              <a:lnSpc>
                <a:spcPct val="114000"/>
              </a:lnSpc>
              <a:spcBef>
                <a:spcPts val="600"/>
              </a:spcBef>
              <a:spcAft>
                <a:spcPts val="600"/>
              </a:spcAft>
            </a:pPr>
            <a:r>
              <a:rPr lang="cs-CZ" sz="4000" spc="10" dirty="0">
                <a:solidFill>
                  <a:schemeClr val="bg1"/>
                </a:solidFill>
                <a:latin typeface="+mj-lt"/>
                <a:ea typeface="Times New Roman" panose="02020603050405020304" pitchFamily="18" charset="0"/>
              </a:rPr>
              <a:t>věk 36 – 44 let</a:t>
            </a:r>
            <a:endParaRPr lang="cs-CZ" sz="4000" spc="10" dirty="0">
              <a:solidFill>
                <a:schemeClr val="bg1"/>
              </a:solidFill>
              <a:effectLst/>
              <a:latin typeface="+mj-lt"/>
              <a:ea typeface="Times New Roman" panose="02020603050405020304" pitchFamily="18" charset="0"/>
            </a:endParaRPr>
          </a:p>
        </p:txBody>
      </p:sp>
      <p:pic>
        <p:nvPicPr>
          <p:cNvPr id="33" name="Graphic 32" descr="City with solid fill">
            <a:extLst>
              <a:ext uri="{FF2B5EF4-FFF2-40B4-BE49-F238E27FC236}">
                <a16:creationId xmlns:a16="http://schemas.microsoft.com/office/drawing/2014/main" id="{231D43CA-7C58-7385-8EF8-AEC6A007ED0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4320796" y="9699881"/>
            <a:ext cx="1624440" cy="1624440"/>
          </a:xfrm>
          <a:prstGeom prst="rect">
            <a:avLst/>
          </a:prstGeom>
        </p:spPr>
      </p:pic>
      <p:sp>
        <p:nvSpPr>
          <p:cNvPr id="34" name="TextovéPole 6">
            <a:extLst>
              <a:ext uri="{FF2B5EF4-FFF2-40B4-BE49-F238E27FC236}">
                <a16:creationId xmlns:a16="http://schemas.microsoft.com/office/drawing/2014/main" id="{DC228A9F-BEC7-A43B-830B-BD929F6EDBEF}"/>
              </a:ext>
            </a:extLst>
          </p:cNvPr>
          <p:cNvSpPr txBox="1"/>
          <p:nvPr/>
        </p:nvSpPr>
        <p:spPr>
          <a:xfrm>
            <a:off x="16189748" y="10194194"/>
            <a:ext cx="6601522" cy="630095"/>
          </a:xfrm>
          <a:prstGeom prst="rect">
            <a:avLst/>
          </a:prstGeom>
          <a:noFill/>
        </p:spPr>
        <p:txBody>
          <a:bodyPr wrap="square" rtlCol="0">
            <a:noAutofit/>
          </a:bodyPr>
          <a:lstStyle/>
          <a:p>
            <a:pPr>
              <a:lnSpc>
                <a:spcPct val="114000"/>
              </a:lnSpc>
              <a:spcBef>
                <a:spcPts val="600"/>
              </a:spcBef>
              <a:spcAft>
                <a:spcPts val="600"/>
              </a:spcAft>
            </a:pPr>
            <a:r>
              <a:rPr lang="cs-CZ" sz="4000" spc="10" dirty="0">
                <a:solidFill>
                  <a:schemeClr val="bg1"/>
                </a:solidFill>
                <a:latin typeface="+mj-lt"/>
                <a:ea typeface="Times New Roman" panose="02020603050405020304" pitchFamily="18" charset="0"/>
              </a:rPr>
              <a:t>Praha, Středočeský kraj</a:t>
            </a:r>
            <a:endParaRPr lang="cs-CZ" sz="4000" spc="10" dirty="0">
              <a:solidFill>
                <a:schemeClr val="bg1"/>
              </a:solidFill>
              <a:effectLst/>
              <a:latin typeface="+mj-lt"/>
              <a:ea typeface="Times New Roman" panose="02020603050405020304" pitchFamily="18" charset="0"/>
            </a:endParaRPr>
          </a:p>
        </p:txBody>
      </p:sp>
      <p:sp>
        <p:nvSpPr>
          <p:cNvPr id="36" name="Obdélník: se zakulacenými rohy 3">
            <a:extLst>
              <a:ext uri="{FF2B5EF4-FFF2-40B4-BE49-F238E27FC236}">
                <a16:creationId xmlns:a16="http://schemas.microsoft.com/office/drawing/2014/main" id="{0FD7278E-C7F7-FFB1-E01C-4B9714AC1C62}"/>
              </a:ext>
            </a:extLst>
          </p:cNvPr>
          <p:cNvSpPr/>
          <p:nvPr/>
        </p:nvSpPr>
        <p:spPr>
          <a:xfrm>
            <a:off x="521273" y="3427717"/>
            <a:ext cx="5748452" cy="3936978"/>
          </a:xfrm>
          <a:prstGeom prst="roundRect">
            <a:avLst/>
          </a:prstGeom>
          <a:solidFill>
            <a:schemeClr val="accent1">
              <a:alpha val="58824"/>
            </a:schemeClr>
          </a:solidFill>
          <a:ln w="76200"/>
        </p:spPr>
        <p:style>
          <a:lnRef idx="3">
            <a:schemeClr val="lt1"/>
          </a:lnRef>
          <a:fillRef idx="1">
            <a:schemeClr val="accent1"/>
          </a:fillRef>
          <a:effectRef idx="1">
            <a:schemeClr val="accent1"/>
          </a:effectRef>
          <a:fontRef idx="minor">
            <a:schemeClr val="lt1"/>
          </a:fontRef>
        </p:style>
        <p:txBody>
          <a:bodyPr rtlCol="0" anchor="ctr"/>
          <a:lstStyle/>
          <a:p>
            <a:pPr algn="ctr"/>
            <a:r>
              <a:rPr lang="cs-CZ" sz="7200" b="1" dirty="0">
                <a:latin typeface="+mj-lt"/>
              </a:rPr>
              <a:t>15 000 000</a:t>
            </a:r>
          </a:p>
          <a:p>
            <a:pPr algn="ctr"/>
            <a:r>
              <a:rPr lang="cs-CZ" sz="2800" dirty="0">
                <a:latin typeface="+mj-lt"/>
              </a:rPr>
              <a:t>Nejvyšší škoda na klienta za historii sledování kyberpodvodů</a:t>
            </a:r>
          </a:p>
        </p:txBody>
      </p:sp>
      <p:sp>
        <p:nvSpPr>
          <p:cNvPr id="38" name="Obdélník: se zakulacenými rohy 3">
            <a:extLst>
              <a:ext uri="{FF2B5EF4-FFF2-40B4-BE49-F238E27FC236}">
                <a16:creationId xmlns:a16="http://schemas.microsoft.com/office/drawing/2014/main" id="{3EA0EED3-B201-FC9A-B40A-4BA997EFD90B}"/>
              </a:ext>
            </a:extLst>
          </p:cNvPr>
          <p:cNvSpPr/>
          <p:nvPr/>
        </p:nvSpPr>
        <p:spPr>
          <a:xfrm>
            <a:off x="521273" y="7731392"/>
            <a:ext cx="5748452" cy="3936978"/>
          </a:xfrm>
          <a:prstGeom prst="roundRect">
            <a:avLst/>
          </a:prstGeom>
          <a:solidFill>
            <a:schemeClr val="accent1">
              <a:alpha val="58824"/>
            </a:schemeClr>
          </a:solidFill>
          <a:ln w="76200"/>
        </p:spPr>
        <p:style>
          <a:lnRef idx="3">
            <a:schemeClr val="lt1"/>
          </a:lnRef>
          <a:fillRef idx="1">
            <a:schemeClr val="accent1"/>
          </a:fillRef>
          <a:effectRef idx="1">
            <a:schemeClr val="accent1"/>
          </a:effectRef>
          <a:fontRef idx="minor">
            <a:schemeClr val="lt1"/>
          </a:fontRef>
        </p:style>
        <p:txBody>
          <a:bodyPr rtlCol="0" anchor="ctr"/>
          <a:lstStyle/>
          <a:p>
            <a:pPr algn="ctr"/>
            <a:r>
              <a:rPr lang="cs-CZ" sz="7200" b="1" dirty="0">
                <a:latin typeface="+mj-lt"/>
              </a:rPr>
              <a:t>13 000 000</a:t>
            </a:r>
          </a:p>
          <a:p>
            <a:pPr algn="ctr"/>
            <a:r>
              <a:rPr lang="cs-CZ" sz="2800" dirty="0">
                <a:latin typeface="+mj-lt"/>
              </a:rPr>
              <a:t>Nejvyšší zachráněná částka  na klienta za historii sledování kyberpodvodů</a:t>
            </a:r>
          </a:p>
        </p:txBody>
      </p:sp>
    </p:spTree>
    <p:extLst>
      <p:ext uri="{BB962C8B-B14F-4D97-AF65-F5344CB8AC3E}">
        <p14:creationId xmlns:p14="http://schemas.microsoft.com/office/powerpoint/2010/main" val="12892430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5">
            <a:extLst>
              <a:ext uri="{FF2B5EF4-FFF2-40B4-BE49-F238E27FC236}">
                <a16:creationId xmlns:a16="http://schemas.microsoft.com/office/drawing/2014/main" id="{9BF574D4-A4ED-E252-9445-E1AF91C63472}"/>
              </a:ext>
            </a:extLst>
          </p:cNvPr>
          <p:cNvSpPr txBox="1"/>
          <p:nvPr/>
        </p:nvSpPr>
        <p:spPr>
          <a:xfrm>
            <a:off x="761998" y="808940"/>
            <a:ext cx="23369241" cy="1754326"/>
          </a:xfrm>
          <a:prstGeom prst="rect">
            <a:avLst/>
          </a:prstGeom>
          <a:noFill/>
        </p:spPr>
        <p:txBody>
          <a:bodyPr wrap="square" rtlCol="0">
            <a:spAutoFit/>
          </a:bodyPr>
          <a:lstStyle/>
          <a:p>
            <a:r>
              <a:rPr lang="cs-CZ" sz="5400" b="1" spc="600" dirty="0">
                <a:solidFill>
                  <a:schemeClr val="bg1"/>
                </a:solidFill>
                <a:latin typeface="Montserrat" charset="0"/>
              </a:rPr>
              <a:t>ZBRANĚ PODVODNÍKŮ - STRACH ALE I VIDINA RYCHLÉHO ZBOHATNUTÍ </a:t>
            </a:r>
          </a:p>
        </p:txBody>
      </p:sp>
      <p:sp>
        <p:nvSpPr>
          <p:cNvPr id="7" name="TextovéPole 6">
            <a:extLst>
              <a:ext uri="{FF2B5EF4-FFF2-40B4-BE49-F238E27FC236}">
                <a16:creationId xmlns:a16="http://schemas.microsoft.com/office/drawing/2014/main" id="{BF495588-7E1E-946B-AB6F-3394C797D4ED}"/>
              </a:ext>
            </a:extLst>
          </p:cNvPr>
          <p:cNvSpPr txBox="1"/>
          <p:nvPr/>
        </p:nvSpPr>
        <p:spPr>
          <a:xfrm>
            <a:off x="869116" y="2823354"/>
            <a:ext cx="22639417" cy="8814146"/>
          </a:xfrm>
          <a:prstGeom prst="rect">
            <a:avLst/>
          </a:prstGeom>
          <a:noFill/>
        </p:spPr>
        <p:txBody>
          <a:bodyPr wrap="square" rtlCol="0">
            <a:noAutofit/>
          </a:bodyPr>
          <a:lstStyle/>
          <a:p>
            <a:pPr marL="571500" indent="-571500">
              <a:lnSpc>
                <a:spcPct val="114000"/>
              </a:lnSpc>
              <a:spcBef>
                <a:spcPts val="600"/>
              </a:spcBef>
              <a:spcAft>
                <a:spcPts val="600"/>
              </a:spcAft>
              <a:buFont typeface="Arial" panose="020B0604020202020204" pitchFamily="34" charset="0"/>
              <a:buChar char="•"/>
            </a:pPr>
            <a:r>
              <a:rPr lang="cs-CZ" sz="4000" spc="10" dirty="0">
                <a:solidFill>
                  <a:schemeClr val="bg1"/>
                </a:solidFill>
                <a:latin typeface="+mj-lt"/>
              </a:rPr>
              <a:t>Jednání pachatelů je velmi nebezpečné, používají mnoho </a:t>
            </a:r>
            <a:r>
              <a:rPr lang="cs-CZ" sz="4000" b="1" spc="10" dirty="0">
                <a:solidFill>
                  <a:srgbClr val="F26BDC"/>
                </a:solidFill>
                <a:latin typeface="+mj-lt"/>
              </a:rPr>
              <a:t>manipulativních technik sociálního inženýrství</a:t>
            </a:r>
            <a:r>
              <a:rPr lang="cs-CZ" sz="4000" spc="10" dirty="0">
                <a:solidFill>
                  <a:schemeClr val="bg1"/>
                </a:solidFill>
                <a:latin typeface="+mj-lt"/>
              </a:rPr>
              <a:t>. Výrazný je </a:t>
            </a:r>
            <a:r>
              <a:rPr lang="cs-CZ" sz="4000" b="1" spc="10" dirty="0">
                <a:solidFill>
                  <a:srgbClr val="F26BDC"/>
                </a:solidFill>
                <a:latin typeface="+mj-lt"/>
              </a:rPr>
              <a:t>apel na strach </a:t>
            </a:r>
            <a:r>
              <a:rPr lang="cs-CZ" sz="4000" spc="10" dirty="0">
                <a:solidFill>
                  <a:schemeClr val="bg1"/>
                </a:solidFill>
                <a:latin typeface="+mj-lt"/>
              </a:rPr>
              <a:t>o peníze/úspory, </a:t>
            </a:r>
            <a:r>
              <a:rPr lang="cs-CZ" sz="4000" b="1" spc="10" dirty="0">
                <a:solidFill>
                  <a:srgbClr val="F26BDC"/>
                </a:solidFill>
                <a:latin typeface="+mj-lt"/>
              </a:rPr>
              <a:t>zastrašování</a:t>
            </a:r>
            <a:r>
              <a:rPr lang="cs-CZ" sz="4000" b="1" spc="10" dirty="0">
                <a:solidFill>
                  <a:srgbClr val="F69CE7"/>
                </a:solidFill>
                <a:latin typeface="+mj-lt"/>
              </a:rPr>
              <a:t> </a:t>
            </a:r>
            <a:r>
              <a:rPr lang="cs-CZ" sz="4000" spc="10" dirty="0">
                <a:solidFill>
                  <a:schemeClr val="bg1"/>
                </a:solidFill>
                <a:latin typeface="+mj-lt"/>
              </a:rPr>
              <a:t>sankcemi, </a:t>
            </a:r>
            <a:r>
              <a:rPr lang="cs-CZ" sz="4000" b="1" spc="10" dirty="0">
                <a:solidFill>
                  <a:srgbClr val="F26BDC"/>
                </a:solidFill>
                <a:latin typeface="+mj-lt"/>
              </a:rPr>
              <a:t>časový nátlak </a:t>
            </a:r>
            <a:r>
              <a:rPr lang="cs-CZ" sz="4000" spc="10" dirty="0">
                <a:solidFill>
                  <a:schemeClr val="bg1"/>
                </a:solidFill>
                <a:latin typeface="+mj-lt"/>
              </a:rPr>
              <a:t>nebo vidina rychlého </a:t>
            </a:r>
            <a:r>
              <a:rPr lang="cs-CZ" sz="4000" b="1" spc="10" dirty="0">
                <a:solidFill>
                  <a:srgbClr val="F26BDC"/>
                </a:solidFill>
                <a:latin typeface="+mj-lt"/>
              </a:rPr>
              <a:t>zbohatnutí</a:t>
            </a:r>
            <a:r>
              <a:rPr lang="cs-CZ" sz="4000" spc="10" dirty="0">
                <a:solidFill>
                  <a:schemeClr val="bg1"/>
                </a:solidFill>
                <a:latin typeface="+mj-lt"/>
              </a:rPr>
              <a:t>. </a:t>
            </a:r>
          </a:p>
          <a:p>
            <a:pPr>
              <a:lnSpc>
                <a:spcPct val="114000"/>
              </a:lnSpc>
              <a:spcBef>
                <a:spcPts val="600"/>
              </a:spcBef>
              <a:spcAft>
                <a:spcPts val="600"/>
              </a:spcAft>
            </a:pPr>
            <a:endParaRPr lang="cs-CZ" sz="1800" spc="10" dirty="0">
              <a:solidFill>
                <a:schemeClr val="bg1"/>
              </a:solidFill>
              <a:latin typeface="+mj-lt"/>
            </a:endParaRPr>
          </a:p>
          <a:p>
            <a:pPr>
              <a:lnSpc>
                <a:spcPct val="114000"/>
              </a:lnSpc>
              <a:spcBef>
                <a:spcPts val="600"/>
              </a:spcBef>
              <a:spcAft>
                <a:spcPts val="600"/>
              </a:spcAft>
            </a:pPr>
            <a:r>
              <a:rPr lang="cs-CZ" sz="4000" spc="10" dirty="0">
                <a:solidFill>
                  <a:schemeClr val="bg1"/>
                </a:solidFill>
                <a:latin typeface="+mj-lt"/>
              </a:rPr>
              <a:t>Příběhy ze života:</a:t>
            </a:r>
          </a:p>
          <a:p>
            <a:pPr lvl="2">
              <a:lnSpc>
                <a:spcPct val="114000"/>
              </a:lnSpc>
              <a:spcBef>
                <a:spcPts val="600"/>
              </a:spcBef>
              <a:spcAft>
                <a:spcPts val="600"/>
              </a:spcAft>
            </a:pPr>
            <a:r>
              <a:rPr lang="cs-CZ" sz="2600" spc="10" dirty="0">
                <a:solidFill>
                  <a:schemeClr val="bg1"/>
                </a:solidFill>
                <a:latin typeface="+mj-lt"/>
              </a:rPr>
              <a:t>Klient  banky reagoval na kryptopodvody od listopadu 2019. Bankou byl několikrát varován, do současnosti banka pozdržela  28 podezřelých transakcí. Přesto klient vyžadoval jejich schválení a i přes veškeré úsilí banky podvodníkům naposílal přes 300 tisíc korun. </a:t>
            </a:r>
          </a:p>
          <a:p>
            <a:pPr lvl="2">
              <a:lnSpc>
                <a:spcPct val="114000"/>
              </a:lnSpc>
              <a:spcBef>
                <a:spcPts val="600"/>
              </a:spcBef>
              <a:spcAft>
                <a:spcPts val="600"/>
              </a:spcAft>
            </a:pPr>
            <a:endParaRPr lang="cs-CZ" sz="2600" spc="10" dirty="0">
              <a:solidFill>
                <a:schemeClr val="bg1"/>
              </a:solidFill>
              <a:latin typeface="+mj-lt"/>
            </a:endParaRPr>
          </a:p>
          <a:p>
            <a:pPr lvl="2">
              <a:lnSpc>
                <a:spcPct val="114000"/>
              </a:lnSpc>
              <a:spcBef>
                <a:spcPts val="600"/>
              </a:spcBef>
              <a:spcAft>
                <a:spcPts val="600"/>
              </a:spcAft>
            </a:pPr>
            <a:r>
              <a:rPr lang="cs-CZ" sz="2600" spc="10" dirty="0">
                <a:solidFill>
                  <a:schemeClr val="bg1"/>
                </a:solidFill>
                <a:latin typeface="+mj-lt"/>
              </a:rPr>
              <a:t>Klientka umožnila podvodníkům přístup do internetového bankovnictví a následně schválila podvodníkům transakce ve výši stovek tisíc korun. Ty se nepodařilo uskutečnit, nicméně podvodníci přinutili ženu, aby peníze vybrala, a to nejen ze svého účtu, ale i z účtu kamarádky, ke kterému měla dispoziční právo. Celkem přes 3 330 000 korun pak žena předala cizímu muži na ulici před obchodním domem. </a:t>
            </a:r>
          </a:p>
          <a:p>
            <a:pPr lvl="2">
              <a:lnSpc>
                <a:spcPct val="114000"/>
              </a:lnSpc>
              <a:spcBef>
                <a:spcPts val="600"/>
              </a:spcBef>
              <a:spcAft>
                <a:spcPts val="600"/>
              </a:spcAft>
            </a:pPr>
            <a:endParaRPr lang="cs-CZ" sz="2600" spc="10" dirty="0">
              <a:solidFill>
                <a:schemeClr val="bg1"/>
              </a:solidFill>
              <a:latin typeface="+mj-lt"/>
            </a:endParaRPr>
          </a:p>
          <a:p>
            <a:pPr lvl="2">
              <a:lnSpc>
                <a:spcPct val="114000"/>
              </a:lnSpc>
              <a:spcBef>
                <a:spcPts val="600"/>
              </a:spcBef>
              <a:spcAft>
                <a:spcPts val="600"/>
              </a:spcAft>
            </a:pPr>
            <a:r>
              <a:rPr lang="cs-CZ" sz="2600" spc="10" dirty="0">
                <a:solidFill>
                  <a:schemeClr val="bg1"/>
                </a:solidFill>
                <a:latin typeface="+mj-lt"/>
              </a:rPr>
              <a:t>Klientka reagovala na několik podvodných jednání najednou - reagovala na doplatek cla za balíček, na podvodné půjčky - potřebovala si půjčit a obrátila se na inzeráty z různých soc. sítí, kam následně taktéž zasílala finance (aby obdržela půjčku). Celkem  přišla o peníze v celkové výši přes půl milionu korun a  během dvou měsíců uskutečnila 30 transakcí.</a:t>
            </a:r>
          </a:p>
          <a:p>
            <a:pPr marL="571500" indent="-571500">
              <a:lnSpc>
                <a:spcPct val="114000"/>
              </a:lnSpc>
              <a:spcBef>
                <a:spcPts val="600"/>
              </a:spcBef>
              <a:spcAft>
                <a:spcPts val="600"/>
              </a:spcAft>
              <a:buFont typeface="Arial" panose="020B0604020202020204" pitchFamily="34" charset="0"/>
              <a:buChar char="•"/>
            </a:pPr>
            <a:endParaRPr lang="cs-CZ" sz="4000" spc="10" dirty="0">
              <a:solidFill>
                <a:schemeClr val="bg1"/>
              </a:solidFill>
              <a:latin typeface="+mj-lt"/>
            </a:endParaRPr>
          </a:p>
        </p:txBody>
      </p:sp>
      <p:pic>
        <p:nvPicPr>
          <p:cNvPr id="8" name="Obrázek 7" descr="Obsah obrázku text&#10;&#10;Popis byl vytvořen automaticky">
            <a:extLst>
              <a:ext uri="{FF2B5EF4-FFF2-40B4-BE49-F238E27FC236}">
                <a16:creationId xmlns:a16="http://schemas.microsoft.com/office/drawing/2014/main" id="{EBDBDA7B-BB56-90E6-C232-5A6B68D434E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597906" y="12467304"/>
            <a:ext cx="3533333" cy="892167"/>
          </a:xfrm>
          <a:prstGeom prst="rect">
            <a:avLst/>
          </a:prstGeom>
        </p:spPr>
      </p:pic>
      <p:pic>
        <p:nvPicPr>
          <p:cNvPr id="4" name="Graphic 3" descr="Bitcoin with solid fill">
            <a:extLst>
              <a:ext uri="{FF2B5EF4-FFF2-40B4-BE49-F238E27FC236}">
                <a16:creationId xmlns:a16="http://schemas.microsoft.com/office/drawing/2014/main" id="{9E63317D-55F9-8F83-1ACD-16A453E55F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94805" y="6393035"/>
            <a:ext cx="1122249" cy="1122249"/>
          </a:xfrm>
          <a:prstGeom prst="rect">
            <a:avLst/>
          </a:prstGeom>
        </p:spPr>
      </p:pic>
      <p:pic>
        <p:nvPicPr>
          <p:cNvPr id="10" name="Graphic 9" descr="Flying Money with solid fill">
            <a:extLst>
              <a:ext uri="{FF2B5EF4-FFF2-40B4-BE49-F238E27FC236}">
                <a16:creationId xmlns:a16="http://schemas.microsoft.com/office/drawing/2014/main" id="{377E218C-F000-C799-3617-9485C40B411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94803" y="8734705"/>
            <a:ext cx="1122249" cy="1122249"/>
          </a:xfrm>
          <a:prstGeom prst="rect">
            <a:avLst/>
          </a:prstGeom>
        </p:spPr>
      </p:pic>
      <p:pic>
        <p:nvPicPr>
          <p:cNvPr id="12" name="Graphic 11" descr="Loan with solid fill">
            <a:extLst>
              <a:ext uri="{FF2B5EF4-FFF2-40B4-BE49-F238E27FC236}">
                <a16:creationId xmlns:a16="http://schemas.microsoft.com/office/drawing/2014/main" id="{977F5AB6-674E-3832-4AF4-1C2E802AEAF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94804" y="11076376"/>
            <a:ext cx="1122249" cy="1122249"/>
          </a:xfrm>
          <a:prstGeom prst="rect">
            <a:avLst/>
          </a:prstGeom>
        </p:spPr>
      </p:pic>
    </p:spTree>
    <p:extLst>
      <p:ext uri="{BB962C8B-B14F-4D97-AF65-F5344CB8AC3E}">
        <p14:creationId xmlns:p14="http://schemas.microsoft.com/office/powerpoint/2010/main" val="15240802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5">
            <a:extLst>
              <a:ext uri="{FF2B5EF4-FFF2-40B4-BE49-F238E27FC236}">
                <a16:creationId xmlns:a16="http://schemas.microsoft.com/office/drawing/2014/main" id="{9BF574D4-A4ED-E252-9445-E1AF91C63472}"/>
              </a:ext>
            </a:extLst>
          </p:cNvPr>
          <p:cNvSpPr txBox="1"/>
          <p:nvPr/>
        </p:nvSpPr>
        <p:spPr>
          <a:xfrm>
            <a:off x="246411" y="808940"/>
            <a:ext cx="24131239" cy="1754326"/>
          </a:xfrm>
          <a:prstGeom prst="rect">
            <a:avLst/>
          </a:prstGeom>
          <a:noFill/>
        </p:spPr>
        <p:txBody>
          <a:bodyPr wrap="square" rtlCol="0">
            <a:spAutoFit/>
          </a:bodyPr>
          <a:lstStyle/>
          <a:p>
            <a:r>
              <a:rPr lang="cs-CZ" sz="5350" b="1" spc="600" dirty="0">
                <a:solidFill>
                  <a:schemeClr val="bg1"/>
                </a:solidFill>
                <a:latin typeface="Montserrat" charset="0"/>
              </a:rPr>
              <a:t>ČR JE VE VYUŽÍVÁNÍ INTERNETBANKINGU NA 10. MÍSTĚ, V KYBERBEPEČNOSTI MÁME ALE STÁLE MEZERY</a:t>
            </a:r>
          </a:p>
        </p:txBody>
      </p:sp>
      <p:sp>
        <p:nvSpPr>
          <p:cNvPr id="7" name="TextovéPole 6">
            <a:extLst>
              <a:ext uri="{FF2B5EF4-FFF2-40B4-BE49-F238E27FC236}">
                <a16:creationId xmlns:a16="http://schemas.microsoft.com/office/drawing/2014/main" id="{BF495588-7E1E-946B-AB6F-3394C797D4ED}"/>
              </a:ext>
            </a:extLst>
          </p:cNvPr>
          <p:cNvSpPr txBox="1"/>
          <p:nvPr/>
        </p:nvSpPr>
        <p:spPr>
          <a:xfrm>
            <a:off x="1183113" y="3384479"/>
            <a:ext cx="22639417" cy="6807736"/>
          </a:xfrm>
          <a:prstGeom prst="rect">
            <a:avLst/>
          </a:prstGeom>
          <a:noFill/>
        </p:spPr>
        <p:txBody>
          <a:bodyPr wrap="square" rtlCol="0">
            <a:noAutofit/>
          </a:bodyPr>
          <a:lstStyle/>
          <a:p>
            <a:pPr marL="571500" indent="-571500">
              <a:lnSpc>
                <a:spcPct val="114000"/>
              </a:lnSpc>
              <a:spcBef>
                <a:spcPts val="600"/>
              </a:spcBef>
              <a:spcAft>
                <a:spcPts val="600"/>
              </a:spcAft>
              <a:buFont typeface="Arial" panose="020B0604020202020204" pitchFamily="34" charset="0"/>
              <a:buChar char="•"/>
            </a:pPr>
            <a:endParaRPr lang="cs-CZ" sz="4000" spc="10" dirty="0">
              <a:solidFill>
                <a:schemeClr val="bg1"/>
              </a:solidFill>
              <a:latin typeface="+mj-lt"/>
            </a:endParaRPr>
          </a:p>
        </p:txBody>
      </p:sp>
      <p:pic>
        <p:nvPicPr>
          <p:cNvPr id="8" name="Obrázek 7" descr="Obsah obrázku text&#10;&#10;Popis byl vytvořen automaticky">
            <a:extLst>
              <a:ext uri="{FF2B5EF4-FFF2-40B4-BE49-F238E27FC236}">
                <a16:creationId xmlns:a16="http://schemas.microsoft.com/office/drawing/2014/main" id="{EBDBDA7B-BB56-90E6-C232-5A6B68D434E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460482" y="12198625"/>
            <a:ext cx="4155168" cy="1049180"/>
          </a:xfrm>
          <a:prstGeom prst="rect">
            <a:avLst/>
          </a:prstGeom>
        </p:spPr>
      </p:pic>
      <p:graphicFrame>
        <p:nvGraphicFramePr>
          <p:cNvPr id="3" name="Chart 2">
            <a:extLst>
              <a:ext uri="{FF2B5EF4-FFF2-40B4-BE49-F238E27FC236}">
                <a16:creationId xmlns:a16="http://schemas.microsoft.com/office/drawing/2014/main" id="{A1F97FAE-6B6E-FEC4-60CF-4733C00A85DD}"/>
              </a:ext>
            </a:extLst>
          </p:cNvPr>
          <p:cNvGraphicFramePr>
            <a:graphicFrameLocks/>
          </p:cNvGraphicFramePr>
          <p:nvPr>
            <p:extLst>
              <p:ext uri="{D42A27DB-BD31-4B8C-83A1-F6EECF244321}">
                <p14:modId xmlns:p14="http://schemas.microsoft.com/office/powerpoint/2010/main" val="4111794633"/>
              </p:ext>
            </p:extLst>
          </p:nvPr>
        </p:nvGraphicFramePr>
        <p:xfrm>
          <a:off x="13191151" y="2758903"/>
          <a:ext cx="10424500" cy="8936307"/>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04825860-2BE1-0F6C-0AB2-4EC054C0819D}"/>
              </a:ext>
            </a:extLst>
          </p:cNvPr>
          <p:cNvSpPr txBox="1"/>
          <p:nvPr/>
        </p:nvSpPr>
        <p:spPr>
          <a:xfrm>
            <a:off x="14314619" y="11736958"/>
            <a:ext cx="8775159" cy="307777"/>
          </a:xfrm>
          <a:prstGeom prst="rect">
            <a:avLst/>
          </a:prstGeom>
          <a:noFill/>
        </p:spPr>
        <p:txBody>
          <a:bodyPr wrap="square" rtlCol="0">
            <a:spAutoFit/>
          </a:bodyPr>
          <a:lstStyle/>
          <a:p>
            <a:r>
              <a:rPr lang="cs-CZ" sz="1400" dirty="0">
                <a:solidFill>
                  <a:schemeClr val="bg1"/>
                </a:solidFill>
                <a:latin typeface="+mj-lt"/>
              </a:rPr>
              <a:t>Zdroj: Eurostat, https://ec.europa.eu/eurostat/databrowser/view/isoc_ci_ac_i/default/bar?lang=en</a:t>
            </a:r>
          </a:p>
        </p:txBody>
      </p:sp>
      <p:sp>
        <p:nvSpPr>
          <p:cNvPr id="9" name="Obdélník: se zakulacenými rohy 3">
            <a:extLst>
              <a:ext uri="{FF2B5EF4-FFF2-40B4-BE49-F238E27FC236}">
                <a16:creationId xmlns:a16="http://schemas.microsoft.com/office/drawing/2014/main" id="{2604EC98-3A68-0952-74AB-A5AB35E5F1B5}"/>
              </a:ext>
            </a:extLst>
          </p:cNvPr>
          <p:cNvSpPr/>
          <p:nvPr/>
        </p:nvSpPr>
        <p:spPr>
          <a:xfrm>
            <a:off x="1143000" y="4081020"/>
            <a:ext cx="10043502" cy="3117934"/>
          </a:xfrm>
          <a:prstGeom prst="roundRect">
            <a:avLst/>
          </a:prstGeom>
          <a:solidFill>
            <a:schemeClr val="accent1">
              <a:alpha val="58824"/>
            </a:schemeClr>
          </a:solidFill>
          <a:ln w="76200"/>
        </p:spPr>
        <p:style>
          <a:lnRef idx="3">
            <a:schemeClr val="lt1"/>
          </a:lnRef>
          <a:fillRef idx="1">
            <a:schemeClr val="accent1"/>
          </a:fillRef>
          <a:effectRef idx="1">
            <a:schemeClr val="accent1"/>
          </a:effectRef>
          <a:fontRef idx="minor">
            <a:schemeClr val="lt1"/>
          </a:fontRef>
        </p:style>
        <p:txBody>
          <a:bodyPr rtlCol="0" anchor="ctr"/>
          <a:lstStyle/>
          <a:p>
            <a:pPr algn="ctr"/>
            <a:r>
              <a:rPr lang="cs-CZ" sz="9600" b="1" dirty="0">
                <a:latin typeface="+mj-lt"/>
              </a:rPr>
              <a:t>250 000</a:t>
            </a:r>
          </a:p>
          <a:p>
            <a:pPr algn="ctr"/>
            <a:r>
              <a:rPr lang="cs-CZ" dirty="0">
                <a:latin typeface="+mj-lt"/>
              </a:rPr>
              <a:t>Lidí si za posledních 12 měsíců vyzkoušelo Kybertest</a:t>
            </a:r>
          </a:p>
        </p:txBody>
      </p:sp>
      <p:sp>
        <p:nvSpPr>
          <p:cNvPr id="11" name="Obdélník: se zakulacenými rohy 6">
            <a:extLst>
              <a:ext uri="{FF2B5EF4-FFF2-40B4-BE49-F238E27FC236}">
                <a16:creationId xmlns:a16="http://schemas.microsoft.com/office/drawing/2014/main" id="{465A4029-3637-0EDF-7CAF-EE65FEC3146A}"/>
              </a:ext>
            </a:extLst>
          </p:cNvPr>
          <p:cNvSpPr/>
          <p:nvPr/>
        </p:nvSpPr>
        <p:spPr>
          <a:xfrm>
            <a:off x="1142998" y="7471748"/>
            <a:ext cx="10043502" cy="3117934"/>
          </a:xfrm>
          <a:prstGeom prst="roundRect">
            <a:avLst/>
          </a:prstGeom>
          <a:solidFill>
            <a:schemeClr val="accent1">
              <a:alpha val="58824"/>
            </a:schemeClr>
          </a:solidFill>
          <a:ln w="76200"/>
        </p:spPr>
        <p:style>
          <a:lnRef idx="3">
            <a:schemeClr val="lt1"/>
          </a:lnRef>
          <a:fillRef idx="1">
            <a:schemeClr val="accent1"/>
          </a:fillRef>
          <a:effectRef idx="1">
            <a:schemeClr val="accent1"/>
          </a:effectRef>
          <a:fontRef idx="minor">
            <a:schemeClr val="lt1"/>
          </a:fontRef>
        </p:style>
        <p:txBody>
          <a:bodyPr rtlCol="0" anchor="ctr"/>
          <a:lstStyle/>
          <a:p>
            <a:pPr algn="ctr"/>
            <a:r>
              <a:rPr lang="cs-CZ" sz="9600" b="1" dirty="0">
                <a:latin typeface="+mj-lt"/>
              </a:rPr>
              <a:t>74 %</a:t>
            </a:r>
          </a:p>
          <a:p>
            <a:pPr algn="ctr"/>
            <a:r>
              <a:rPr lang="cs-CZ" dirty="0">
                <a:latin typeface="+mj-lt"/>
              </a:rPr>
              <a:t>Celkové dosažené skóre v Kybertestu</a:t>
            </a:r>
          </a:p>
        </p:txBody>
      </p:sp>
    </p:spTree>
    <p:extLst>
      <p:ext uri="{BB962C8B-B14F-4D97-AF65-F5344CB8AC3E}">
        <p14:creationId xmlns:p14="http://schemas.microsoft.com/office/powerpoint/2010/main" val="39289360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5">
            <a:extLst>
              <a:ext uri="{FF2B5EF4-FFF2-40B4-BE49-F238E27FC236}">
                <a16:creationId xmlns:a16="http://schemas.microsoft.com/office/drawing/2014/main" id="{9BF574D4-A4ED-E252-9445-E1AF91C63472}"/>
              </a:ext>
            </a:extLst>
          </p:cNvPr>
          <p:cNvSpPr txBox="1"/>
          <p:nvPr/>
        </p:nvSpPr>
        <p:spPr>
          <a:xfrm>
            <a:off x="761998" y="808940"/>
            <a:ext cx="23369241" cy="1754326"/>
          </a:xfrm>
          <a:prstGeom prst="rect">
            <a:avLst/>
          </a:prstGeom>
          <a:noFill/>
        </p:spPr>
        <p:txBody>
          <a:bodyPr wrap="square" rtlCol="0">
            <a:spAutoFit/>
          </a:bodyPr>
          <a:lstStyle/>
          <a:p>
            <a:r>
              <a:rPr lang="cs-CZ" sz="5400" b="1" spc="600" dirty="0">
                <a:solidFill>
                  <a:schemeClr val="bg1"/>
                </a:solidFill>
                <a:latin typeface="Montserrat" charset="0"/>
              </a:rPr>
              <a:t>ČESKÁ BANKOVNÍ ASOCIACE SE ROZVOJI EDUKACE V OBLASTI FINANCÍ VĚNUJE SOUSTAVNĚ</a:t>
            </a:r>
          </a:p>
        </p:txBody>
      </p:sp>
      <p:pic>
        <p:nvPicPr>
          <p:cNvPr id="8" name="Obrázek 7" descr="Obsah obrázku text&#10;&#10;Popis byl vytvořen automaticky">
            <a:extLst>
              <a:ext uri="{FF2B5EF4-FFF2-40B4-BE49-F238E27FC236}">
                <a16:creationId xmlns:a16="http://schemas.microsoft.com/office/drawing/2014/main" id="{EBDBDA7B-BB56-90E6-C232-5A6B68D434E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597906" y="12467304"/>
            <a:ext cx="3533333" cy="892167"/>
          </a:xfrm>
          <a:prstGeom prst="rect">
            <a:avLst/>
          </a:prstGeom>
        </p:spPr>
      </p:pic>
      <p:sp>
        <p:nvSpPr>
          <p:cNvPr id="6" name="TextBox 5">
            <a:extLst>
              <a:ext uri="{FF2B5EF4-FFF2-40B4-BE49-F238E27FC236}">
                <a16:creationId xmlns:a16="http://schemas.microsoft.com/office/drawing/2014/main" id="{5381EE32-173B-2620-18FE-C491FF48BFF7}"/>
              </a:ext>
            </a:extLst>
          </p:cNvPr>
          <p:cNvSpPr txBox="1"/>
          <p:nvPr/>
        </p:nvSpPr>
        <p:spPr>
          <a:xfrm>
            <a:off x="3166946" y="2822790"/>
            <a:ext cx="20072194" cy="1754326"/>
          </a:xfrm>
          <a:prstGeom prst="rect">
            <a:avLst/>
          </a:prstGeom>
          <a:noFill/>
        </p:spPr>
        <p:txBody>
          <a:bodyPr wrap="square" rtlCol="0">
            <a:spAutoFit/>
          </a:bodyPr>
          <a:lstStyle/>
          <a:p>
            <a:pPr algn="l"/>
            <a:r>
              <a:rPr lang="cs-CZ" b="1" dirty="0">
                <a:solidFill>
                  <a:schemeClr val="accent1"/>
                </a:solidFill>
                <a:latin typeface="+mj-lt"/>
              </a:rPr>
              <a:t>Bankéři do škol </a:t>
            </a:r>
            <a:r>
              <a:rPr lang="cs-CZ" dirty="0">
                <a:solidFill>
                  <a:schemeClr val="bg1"/>
                </a:solidFill>
                <a:latin typeface="+mj-lt"/>
              </a:rPr>
              <a:t>- </a:t>
            </a:r>
            <a:r>
              <a:rPr lang="cs-CZ" b="0" i="0" dirty="0">
                <a:solidFill>
                  <a:srgbClr val="FFFFFF"/>
                </a:solidFill>
                <a:effectLst/>
                <a:latin typeface="+mj-lt"/>
              </a:rPr>
              <a:t>vzdělávací projekt je založen na </a:t>
            </a:r>
            <a:r>
              <a:rPr lang="cs-CZ" i="0" dirty="0">
                <a:solidFill>
                  <a:srgbClr val="FFFFFF"/>
                </a:solidFill>
                <a:effectLst/>
                <a:latin typeface="+mj-lt"/>
              </a:rPr>
              <a:t>osobním setkání bankéřů </a:t>
            </a:r>
            <a:r>
              <a:rPr lang="cs-CZ" b="0" i="0" dirty="0">
                <a:solidFill>
                  <a:srgbClr val="FFFFFF"/>
                </a:solidFill>
                <a:effectLst/>
                <a:latin typeface="+mj-lt"/>
              </a:rPr>
              <a:t>s žáky 8. a 9. tříd základních škol a se studenty 1. a 2. ročníku středních škol, vč. gymnázií.</a:t>
            </a:r>
            <a:r>
              <a:rPr lang="cs-CZ" dirty="0">
                <a:solidFill>
                  <a:srgbClr val="79B7AE"/>
                </a:solidFill>
                <a:latin typeface="+mj-lt"/>
              </a:rPr>
              <a:t> </a:t>
            </a:r>
            <a:r>
              <a:rPr lang="cs-CZ" b="0" i="0" dirty="0">
                <a:solidFill>
                  <a:srgbClr val="FFFFFF"/>
                </a:solidFill>
                <a:effectLst/>
                <a:latin typeface="+mj-lt"/>
              </a:rPr>
              <a:t>Jeho cílem je rozvoj obecných znalostí žáků z oblasti financí a kyberbezpečnosti. </a:t>
            </a:r>
            <a:endParaRPr lang="cs-CZ" dirty="0">
              <a:solidFill>
                <a:schemeClr val="bg1"/>
              </a:solidFill>
              <a:latin typeface="+mj-lt"/>
            </a:endParaRPr>
          </a:p>
        </p:txBody>
      </p:sp>
      <p:pic>
        <p:nvPicPr>
          <p:cNvPr id="11" name="Picture 10" descr="A logo with a tie and a book&#10;&#10;Description automatically generated">
            <a:extLst>
              <a:ext uri="{FF2B5EF4-FFF2-40B4-BE49-F238E27FC236}">
                <a16:creationId xmlns:a16="http://schemas.microsoft.com/office/drawing/2014/main" id="{3EB0E31F-786E-745F-C652-8C5C1FB9846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315844" y="2822790"/>
            <a:ext cx="1500124" cy="1492623"/>
          </a:xfrm>
          <a:prstGeom prst="rect">
            <a:avLst/>
          </a:prstGeom>
        </p:spPr>
      </p:pic>
      <p:sp>
        <p:nvSpPr>
          <p:cNvPr id="15" name="TextBox 14">
            <a:extLst>
              <a:ext uri="{FF2B5EF4-FFF2-40B4-BE49-F238E27FC236}">
                <a16:creationId xmlns:a16="http://schemas.microsoft.com/office/drawing/2014/main" id="{985771E2-A243-4143-A267-214442368E53}"/>
              </a:ext>
            </a:extLst>
          </p:cNvPr>
          <p:cNvSpPr txBox="1"/>
          <p:nvPr/>
        </p:nvSpPr>
        <p:spPr>
          <a:xfrm>
            <a:off x="3166946" y="4623240"/>
            <a:ext cx="20072194" cy="2308324"/>
          </a:xfrm>
          <a:prstGeom prst="rect">
            <a:avLst/>
          </a:prstGeom>
          <a:noFill/>
        </p:spPr>
        <p:txBody>
          <a:bodyPr wrap="square" rtlCol="0">
            <a:spAutoFit/>
          </a:bodyPr>
          <a:lstStyle/>
          <a:p>
            <a:pPr algn="l"/>
            <a:r>
              <a:rPr lang="cs-CZ" b="1" dirty="0" err="1">
                <a:solidFill>
                  <a:schemeClr val="accent1"/>
                </a:solidFill>
                <a:latin typeface="+mj-lt"/>
              </a:rPr>
              <a:t>European</a:t>
            </a:r>
            <a:r>
              <a:rPr lang="cs-CZ" b="1" dirty="0">
                <a:solidFill>
                  <a:schemeClr val="accent1"/>
                </a:solidFill>
                <a:latin typeface="+mj-lt"/>
              </a:rPr>
              <a:t> Money </a:t>
            </a:r>
            <a:r>
              <a:rPr lang="cs-CZ" b="1" dirty="0" err="1">
                <a:solidFill>
                  <a:schemeClr val="accent1"/>
                </a:solidFill>
                <a:latin typeface="+mj-lt"/>
              </a:rPr>
              <a:t>Quiz</a:t>
            </a:r>
            <a:r>
              <a:rPr lang="cs-CZ" b="1" dirty="0">
                <a:solidFill>
                  <a:schemeClr val="accent1"/>
                </a:solidFill>
                <a:latin typeface="+mj-lt"/>
              </a:rPr>
              <a:t> </a:t>
            </a:r>
            <a:r>
              <a:rPr lang="cs-CZ" dirty="0">
                <a:solidFill>
                  <a:schemeClr val="bg1"/>
                </a:solidFill>
                <a:latin typeface="+mj-lt"/>
              </a:rPr>
              <a:t>-  je </a:t>
            </a:r>
            <a:r>
              <a:rPr lang="cs-CZ" dirty="0">
                <a:solidFill>
                  <a:srgbClr val="FFFFFF"/>
                </a:solidFill>
                <a:latin typeface="+mj-lt"/>
              </a:rPr>
              <a:t>celoevropská soutěž, jejímž cílem je zlepšit finanční gramotnost 13 až 15letých studentů. Účastí v soutěži si studenti prohloubí své znalosti o osobních financích a ekonomice, což je klíčové pro úspěšné řízení každodenních výdajů, odhalení případných podvodů a budování své budoucnosti</a:t>
            </a:r>
            <a:r>
              <a:rPr lang="cs-CZ" b="0" i="0" dirty="0">
                <a:solidFill>
                  <a:srgbClr val="4E586E"/>
                </a:solidFill>
                <a:effectLst/>
                <a:latin typeface="Metropolis"/>
              </a:rPr>
              <a:t>. </a:t>
            </a:r>
            <a:endParaRPr lang="cs-CZ" dirty="0">
              <a:solidFill>
                <a:schemeClr val="bg1"/>
              </a:solidFill>
              <a:latin typeface="+mj-lt"/>
            </a:endParaRPr>
          </a:p>
        </p:txBody>
      </p:sp>
      <p:pic>
        <p:nvPicPr>
          <p:cNvPr id="1028" name="Picture 4" descr="EMQ - EBF">
            <a:extLst>
              <a:ext uri="{FF2B5EF4-FFF2-40B4-BE49-F238E27FC236}">
                <a16:creationId xmlns:a16="http://schemas.microsoft.com/office/drawing/2014/main" id="{0952F758-C2A3-A3EF-66EE-4AF70E19A2E8}"/>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38510" y="4931251"/>
            <a:ext cx="1869074" cy="149262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8D28197-CAB1-3BAD-4C33-C091D4C580F4}"/>
              </a:ext>
            </a:extLst>
          </p:cNvPr>
          <p:cNvSpPr txBox="1"/>
          <p:nvPr/>
        </p:nvSpPr>
        <p:spPr>
          <a:xfrm>
            <a:off x="3166946" y="7040702"/>
            <a:ext cx="20072194" cy="1754326"/>
          </a:xfrm>
          <a:prstGeom prst="rect">
            <a:avLst/>
          </a:prstGeom>
          <a:noFill/>
        </p:spPr>
        <p:txBody>
          <a:bodyPr wrap="square" rtlCol="0">
            <a:spAutoFit/>
          </a:bodyPr>
          <a:lstStyle/>
          <a:p>
            <a:pPr algn="l"/>
            <a:r>
              <a:rPr lang="cs-CZ" b="1" dirty="0">
                <a:solidFill>
                  <a:schemeClr val="accent1"/>
                </a:solidFill>
                <a:latin typeface="+mj-lt"/>
              </a:rPr>
              <a:t>Edukativní seriály </a:t>
            </a:r>
            <a:r>
              <a:rPr lang="cs-CZ" dirty="0">
                <a:solidFill>
                  <a:schemeClr val="bg1"/>
                </a:solidFill>
                <a:latin typeface="+mj-lt"/>
              </a:rPr>
              <a:t>–</a:t>
            </a:r>
            <a:r>
              <a:rPr lang="cs-CZ" b="1" dirty="0">
                <a:solidFill>
                  <a:schemeClr val="accent1"/>
                </a:solidFill>
                <a:latin typeface="+mj-lt"/>
              </a:rPr>
              <a:t> </a:t>
            </a:r>
            <a:r>
              <a:rPr lang="cs-CZ" dirty="0">
                <a:solidFill>
                  <a:schemeClr val="bg1"/>
                </a:solidFill>
                <a:latin typeface="+mj-lt"/>
              </a:rPr>
              <a:t>ČBA pravidelně spolupracuje s médii na přípravě edukativních seriálů a pořadů pro všechny věkové kategorie od seniorů (i60.cz) až po náctileté (spolupráce s youtubery  a </a:t>
            </a:r>
            <a:r>
              <a:rPr lang="cs-CZ" dirty="0" err="1">
                <a:solidFill>
                  <a:schemeClr val="bg1"/>
                </a:solidFill>
                <a:latin typeface="+mj-lt"/>
              </a:rPr>
              <a:t>influencery</a:t>
            </a:r>
            <a:r>
              <a:rPr lang="cs-CZ" dirty="0">
                <a:solidFill>
                  <a:schemeClr val="bg1"/>
                </a:solidFill>
                <a:latin typeface="+mj-lt"/>
              </a:rPr>
              <a:t>) a děti (spolupráce se Seznam.cz).</a:t>
            </a:r>
          </a:p>
        </p:txBody>
      </p:sp>
      <p:sp>
        <p:nvSpPr>
          <p:cNvPr id="17" name="TextBox 16">
            <a:extLst>
              <a:ext uri="{FF2B5EF4-FFF2-40B4-BE49-F238E27FC236}">
                <a16:creationId xmlns:a16="http://schemas.microsoft.com/office/drawing/2014/main" id="{A0242285-766A-9A93-6095-1A50F11CA971}"/>
              </a:ext>
            </a:extLst>
          </p:cNvPr>
          <p:cNvSpPr txBox="1"/>
          <p:nvPr/>
        </p:nvSpPr>
        <p:spPr>
          <a:xfrm>
            <a:off x="3166946" y="9445713"/>
            <a:ext cx="20072194" cy="1754326"/>
          </a:xfrm>
          <a:prstGeom prst="rect">
            <a:avLst/>
          </a:prstGeom>
          <a:noFill/>
        </p:spPr>
        <p:txBody>
          <a:bodyPr wrap="square" rtlCol="0">
            <a:spAutoFit/>
          </a:bodyPr>
          <a:lstStyle/>
          <a:p>
            <a:pPr algn="l"/>
            <a:r>
              <a:rPr lang="cs-CZ" b="1" dirty="0">
                <a:solidFill>
                  <a:schemeClr val="accent1"/>
                </a:solidFill>
                <a:latin typeface="+mj-lt"/>
              </a:rPr>
              <a:t>Vzdělávací semináře </a:t>
            </a:r>
            <a:r>
              <a:rPr lang="cs-CZ" dirty="0">
                <a:solidFill>
                  <a:schemeClr val="bg1"/>
                </a:solidFill>
                <a:latin typeface="+mj-lt"/>
              </a:rPr>
              <a:t>–</a:t>
            </a:r>
            <a:r>
              <a:rPr lang="cs-CZ" b="1" dirty="0">
                <a:solidFill>
                  <a:schemeClr val="accent1"/>
                </a:solidFill>
                <a:latin typeface="+mj-lt"/>
              </a:rPr>
              <a:t> </a:t>
            </a:r>
            <a:r>
              <a:rPr lang="cs-CZ" dirty="0">
                <a:solidFill>
                  <a:schemeClr val="bg1"/>
                </a:solidFill>
                <a:latin typeface="+mj-lt"/>
              </a:rPr>
              <a:t>ČBA EDUCA organizuje řadu vzdělávacích seminářů. Mimo jiné zaměřených i na kyberbezpečnost. Semináře a </a:t>
            </a:r>
            <a:r>
              <a:rPr lang="cs-CZ" dirty="0" err="1">
                <a:solidFill>
                  <a:schemeClr val="bg1"/>
                </a:solidFill>
                <a:latin typeface="+mj-lt"/>
              </a:rPr>
              <a:t>worshopy</a:t>
            </a:r>
            <a:r>
              <a:rPr lang="cs-CZ" dirty="0">
                <a:solidFill>
                  <a:schemeClr val="bg1"/>
                </a:solidFill>
                <a:latin typeface="+mj-lt"/>
              </a:rPr>
              <a:t> jsou určeny bankéřům, ale profesionálům mimo finanční obory. </a:t>
            </a:r>
          </a:p>
        </p:txBody>
      </p:sp>
      <p:sp>
        <p:nvSpPr>
          <p:cNvPr id="18" name="TextBox 17">
            <a:extLst>
              <a:ext uri="{FF2B5EF4-FFF2-40B4-BE49-F238E27FC236}">
                <a16:creationId xmlns:a16="http://schemas.microsoft.com/office/drawing/2014/main" id="{380FB564-C117-0D27-C475-C8684CCDC36F}"/>
              </a:ext>
            </a:extLst>
          </p:cNvPr>
          <p:cNvSpPr txBox="1"/>
          <p:nvPr/>
        </p:nvSpPr>
        <p:spPr>
          <a:xfrm>
            <a:off x="3166946" y="11296726"/>
            <a:ext cx="20072194" cy="1754326"/>
          </a:xfrm>
          <a:prstGeom prst="rect">
            <a:avLst/>
          </a:prstGeom>
          <a:noFill/>
        </p:spPr>
        <p:txBody>
          <a:bodyPr wrap="square" rtlCol="0">
            <a:spAutoFit/>
          </a:bodyPr>
          <a:lstStyle/>
          <a:p>
            <a:pPr algn="l"/>
            <a:r>
              <a:rPr lang="cs-CZ" b="1" dirty="0" err="1">
                <a:solidFill>
                  <a:schemeClr val="accent1"/>
                </a:solidFill>
                <a:latin typeface="+mj-lt"/>
              </a:rPr>
              <a:t>Kybertest</a:t>
            </a:r>
            <a:r>
              <a:rPr lang="cs-CZ" dirty="0">
                <a:solidFill>
                  <a:schemeClr val="bg1"/>
                </a:solidFill>
                <a:latin typeface="+mj-lt"/>
              </a:rPr>
              <a:t> - již druhým rokem ČBA realizuje jednu z nejrozsáhlejších vzdělávacích kampaní v ČR v oblasti kyberbezpečnosti – </a:t>
            </a:r>
            <a:r>
              <a:rPr lang="cs-CZ" dirty="0" err="1">
                <a:solidFill>
                  <a:schemeClr val="bg1"/>
                </a:solidFill>
                <a:latin typeface="+mj-lt"/>
              </a:rPr>
              <a:t>nePINdej</a:t>
            </a:r>
            <a:r>
              <a:rPr lang="cs-CZ" dirty="0">
                <a:solidFill>
                  <a:schemeClr val="bg1"/>
                </a:solidFill>
                <a:latin typeface="+mj-lt"/>
              </a:rPr>
              <a:t>!, která je zaměřená na širokou veřejnost od 12 let. </a:t>
            </a:r>
          </a:p>
        </p:txBody>
      </p:sp>
      <p:pic>
        <p:nvPicPr>
          <p:cNvPr id="23" name="Picture 22" descr="A white text on a black background&#10;&#10;Description automatically generated">
            <a:extLst>
              <a:ext uri="{FF2B5EF4-FFF2-40B4-BE49-F238E27FC236}">
                <a16:creationId xmlns:a16="http://schemas.microsoft.com/office/drawing/2014/main" id="{1C219161-811F-85AD-595E-2D80672C0914}"/>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73980" y="9468500"/>
            <a:ext cx="2133604" cy="1533147"/>
          </a:xfrm>
          <a:prstGeom prst="rect">
            <a:avLst/>
          </a:prstGeom>
        </p:spPr>
      </p:pic>
      <p:pic>
        <p:nvPicPr>
          <p:cNvPr id="25" name="Picture 24" descr="A black and white logo&#10;&#10;Description automatically generated">
            <a:extLst>
              <a:ext uri="{FF2B5EF4-FFF2-40B4-BE49-F238E27FC236}">
                <a16:creationId xmlns:a16="http://schemas.microsoft.com/office/drawing/2014/main" id="{3E70E64E-3187-994A-C0B0-F3A318A01721}"/>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61998" y="11811628"/>
            <a:ext cx="2245586" cy="567010"/>
          </a:xfrm>
          <a:prstGeom prst="rect">
            <a:avLst/>
          </a:prstGeom>
        </p:spPr>
      </p:pic>
      <p:pic>
        <p:nvPicPr>
          <p:cNvPr id="5" name="Picture 4" descr="A black arrow on a white background&#10;&#10;Description automatically generated">
            <a:extLst>
              <a:ext uri="{FF2B5EF4-FFF2-40B4-BE49-F238E27FC236}">
                <a16:creationId xmlns:a16="http://schemas.microsoft.com/office/drawing/2014/main" id="{E1157EFB-79A6-3F2B-E621-533CD80DE11B}"/>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351774" y="7536456"/>
            <a:ext cx="1442545" cy="1018036"/>
          </a:xfrm>
          <a:prstGeom prst="rect">
            <a:avLst/>
          </a:prstGeom>
        </p:spPr>
      </p:pic>
    </p:spTree>
    <p:extLst>
      <p:ext uri="{BB962C8B-B14F-4D97-AF65-F5344CB8AC3E}">
        <p14:creationId xmlns:p14="http://schemas.microsoft.com/office/powerpoint/2010/main" val="8525526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obrázku 5" descr="Obsah obrázku text, scéna&#10;&#10;Popis byl vytvořen automaticky">
            <a:extLst>
              <a:ext uri="{FF2B5EF4-FFF2-40B4-BE49-F238E27FC236}">
                <a16:creationId xmlns:a16="http://schemas.microsoft.com/office/drawing/2014/main" id="{A0E749AA-C219-F7C7-8E0C-512606527BAF}"/>
              </a:ext>
            </a:extLst>
          </p:cNvPr>
          <p:cNvPicPr>
            <a:picLocks noGrp="1" noChangeAspect="1"/>
          </p:cNvPicPr>
          <p:nvPr>
            <p:ph type="pic" sz="quarter" idx="14"/>
          </p:nvPr>
        </p:nvPicPr>
        <p:blipFill>
          <a:blip r:embed="rId3" cstate="email">
            <a:duotone>
              <a:prstClr val="black"/>
              <a:schemeClr val="accent3">
                <a:tint val="45000"/>
                <a:satMod val="400000"/>
              </a:schemeClr>
            </a:duotone>
            <a:extLst>
              <a:ext uri="{28A0092B-C50C-407E-A947-70E740481C1C}">
                <a14:useLocalDpi xmlns:a14="http://schemas.microsoft.com/office/drawing/2010/main" val="0"/>
              </a:ext>
            </a:extLst>
          </a:blip>
          <a:srcRect t="20724" b="20724"/>
          <a:stretch>
            <a:fillRect/>
          </a:stretch>
        </p:blipFill>
        <p:spPr/>
      </p:pic>
      <p:sp>
        <p:nvSpPr>
          <p:cNvPr id="8" name="TextBox 7">
            <a:extLst>
              <a:ext uri="{FF2B5EF4-FFF2-40B4-BE49-F238E27FC236}">
                <a16:creationId xmlns:a16="http://schemas.microsoft.com/office/drawing/2014/main" id="{CA0FFD5B-3E4B-FA40-85B1-861F12486F58}"/>
              </a:ext>
            </a:extLst>
          </p:cNvPr>
          <p:cNvSpPr txBox="1"/>
          <p:nvPr/>
        </p:nvSpPr>
        <p:spPr>
          <a:xfrm>
            <a:off x="2836635" y="1531260"/>
            <a:ext cx="13108213" cy="1323439"/>
          </a:xfrm>
          <a:prstGeom prst="rect">
            <a:avLst/>
          </a:prstGeom>
          <a:noFill/>
        </p:spPr>
        <p:txBody>
          <a:bodyPr wrap="square" rtlCol="0">
            <a:spAutoFit/>
          </a:bodyPr>
          <a:lstStyle/>
          <a:p>
            <a:r>
              <a:rPr lang="cs-CZ" sz="8000" b="1" spc="600" dirty="0">
                <a:solidFill>
                  <a:schemeClr val="accent1"/>
                </a:solidFill>
                <a:latin typeface="Montserrat" charset="0"/>
                <a:ea typeface="Montserrat" charset="0"/>
                <a:cs typeface="Montserrat" charset="0"/>
              </a:rPr>
              <a:t>KYBERTEST 2023</a:t>
            </a:r>
            <a:endParaRPr lang="en-US" sz="8000" b="1" spc="600" dirty="0">
              <a:solidFill>
                <a:schemeClr val="accent1"/>
              </a:solidFill>
              <a:latin typeface="Montserrat" charset="0"/>
              <a:ea typeface="Montserrat" charset="0"/>
              <a:cs typeface="Montserrat" charset="0"/>
            </a:endParaRPr>
          </a:p>
        </p:txBody>
      </p:sp>
      <p:grpSp>
        <p:nvGrpSpPr>
          <p:cNvPr id="4" name="Group 3">
            <a:extLst>
              <a:ext uri="{FF2B5EF4-FFF2-40B4-BE49-F238E27FC236}">
                <a16:creationId xmlns:a16="http://schemas.microsoft.com/office/drawing/2014/main" id="{82A0FABD-E2EC-F848-8BB0-872AB48B7277}"/>
              </a:ext>
            </a:extLst>
          </p:cNvPr>
          <p:cNvGrpSpPr/>
          <p:nvPr/>
        </p:nvGrpSpPr>
        <p:grpSpPr>
          <a:xfrm>
            <a:off x="17683149" y="1727202"/>
            <a:ext cx="3006426" cy="11803557"/>
            <a:chOff x="3557659" y="1727202"/>
            <a:chExt cx="3006426" cy="11803557"/>
          </a:xfrm>
        </p:grpSpPr>
        <p:sp>
          <p:nvSpPr>
            <p:cNvPr id="18" name="Rectangle 17">
              <a:extLst>
                <a:ext uri="{FF2B5EF4-FFF2-40B4-BE49-F238E27FC236}">
                  <a16:creationId xmlns:a16="http://schemas.microsoft.com/office/drawing/2014/main" id="{AB645672-76F4-1644-9EFF-3721DE7B8158}"/>
                </a:ext>
              </a:extLst>
            </p:cNvPr>
            <p:cNvSpPr/>
            <p:nvPr/>
          </p:nvSpPr>
          <p:spPr>
            <a:xfrm>
              <a:off x="3557659" y="1727202"/>
              <a:ext cx="3006426" cy="1026159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4"/>
                </a:solidFill>
              </a:endParaRPr>
            </a:p>
          </p:txBody>
        </p:sp>
        <p:sp>
          <p:nvSpPr>
            <p:cNvPr id="14" name="TextBox 13">
              <a:extLst>
                <a:ext uri="{FF2B5EF4-FFF2-40B4-BE49-F238E27FC236}">
                  <a16:creationId xmlns:a16="http://schemas.microsoft.com/office/drawing/2014/main" id="{142DB108-2F9A-1D4C-8AD0-06981EB1C811}"/>
                </a:ext>
              </a:extLst>
            </p:cNvPr>
            <p:cNvSpPr txBox="1"/>
            <p:nvPr/>
          </p:nvSpPr>
          <p:spPr>
            <a:xfrm>
              <a:off x="3839480" y="9591219"/>
              <a:ext cx="2501750" cy="3939540"/>
            </a:xfrm>
            <a:prstGeom prst="rect">
              <a:avLst/>
            </a:prstGeom>
            <a:noFill/>
          </p:spPr>
          <p:txBody>
            <a:bodyPr wrap="square" rtlCol="0">
              <a:spAutoFit/>
            </a:bodyPr>
            <a:lstStyle/>
            <a:p>
              <a:pPr algn="ctr"/>
              <a:r>
                <a:rPr lang="cs-CZ" sz="25000" b="1" spc="600" dirty="0">
                  <a:solidFill>
                    <a:schemeClr val="accent4"/>
                  </a:solidFill>
                  <a:latin typeface="Montserrat" charset="0"/>
                  <a:ea typeface="Montserrat" charset="0"/>
                  <a:cs typeface="Montserrat" charset="0"/>
                </a:rPr>
                <a:t>4</a:t>
              </a:r>
              <a:endParaRPr lang="en-US" sz="25000" b="1" spc="600" dirty="0">
                <a:solidFill>
                  <a:schemeClr val="accent4"/>
                </a:solidFill>
                <a:latin typeface="Montserrat" charset="0"/>
                <a:ea typeface="Montserrat" charset="0"/>
                <a:cs typeface="Montserrat" charset="0"/>
              </a:endParaRPr>
            </a:p>
          </p:txBody>
        </p:sp>
      </p:grpSp>
      <p:cxnSp>
        <p:nvCxnSpPr>
          <p:cNvPr id="19" name="Straight Connector 18">
            <a:extLst>
              <a:ext uri="{FF2B5EF4-FFF2-40B4-BE49-F238E27FC236}">
                <a16:creationId xmlns:a16="http://schemas.microsoft.com/office/drawing/2014/main" id="{43113F1F-0572-D040-87D6-39D6911B1EDA}"/>
              </a:ext>
            </a:extLst>
          </p:cNvPr>
          <p:cNvCxnSpPr>
            <a:cxnSpLocks/>
          </p:cNvCxnSpPr>
          <p:nvPr/>
        </p:nvCxnSpPr>
        <p:spPr>
          <a:xfrm>
            <a:off x="1829565" y="1727202"/>
            <a:ext cx="0" cy="4222956"/>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DEB183AC-210A-6F40-BA08-D5481A6C7C41}"/>
              </a:ext>
            </a:extLst>
          </p:cNvPr>
          <p:cNvGrpSpPr/>
          <p:nvPr/>
        </p:nvGrpSpPr>
        <p:grpSpPr>
          <a:xfrm>
            <a:off x="767485" y="11560989"/>
            <a:ext cx="10901846" cy="855618"/>
            <a:chOff x="14625887" y="11315700"/>
            <a:chExt cx="7608939" cy="855618"/>
          </a:xfrm>
        </p:grpSpPr>
        <p:sp>
          <p:nvSpPr>
            <p:cNvPr id="20" name="Rectangle 19">
              <a:extLst>
                <a:ext uri="{FF2B5EF4-FFF2-40B4-BE49-F238E27FC236}">
                  <a16:creationId xmlns:a16="http://schemas.microsoft.com/office/drawing/2014/main" id="{DE4D0F6C-FFE0-A143-A9F0-C1ADA5EFEF98}"/>
                </a:ext>
              </a:extLst>
            </p:cNvPr>
            <p:cNvSpPr/>
            <p:nvPr/>
          </p:nvSpPr>
          <p:spPr>
            <a:xfrm>
              <a:off x="14625887" y="11315700"/>
              <a:ext cx="7608939" cy="8556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1" name="TextBox 20">
              <a:extLst>
                <a:ext uri="{FF2B5EF4-FFF2-40B4-BE49-F238E27FC236}">
                  <a16:creationId xmlns:a16="http://schemas.microsoft.com/office/drawing/2014/main" id="{F1B69AC1-A784-4E42-990F-D66CF905238F}"/>
                </a:ext>
              </a:extLst>
            </p:cNvPr>
            <p:cNvSpPr txBox="1"/>
            <p:nvPr/>
          </p:nvSpPr>
          <p:spPr>
            <a:xfrm>
              <a:off x="15025004" y="11550301"/>
              <a:ext cx="6454670" cy="400110"/>
            </a:xfrm>
            <a:prstGeom prst="rect">
              <a:avLst/>
            </a:prstGeom>
            <a:noFill/>
          </p:spPr>
          <p:txBody>
            <a:bodyPr wrap="none" rtlCol="0">
              <a:spAutoFit/>
            </a:bodyPr>
            <a:lstStyle/>
            <a:p>
              <a:pPr algn="ctr"/>
              <a:r>
                <a:rPr lang="cs-CZ" sz="2000" b="1" spc="600" dirty="0">
                  <a:solidFill>
                    <a:schemeClr val="bg1"/>
                  </a:solidFill>
                  <a:latin typeface="Montserrat SemiBold" pitchFamily="2" charset="77"/>
                </a:rPr>
                <a:t>MONIKA ZAHÁLKOVÁ, výkonná ředitelka ČBA</a:t>
              </a:r>
            </a:p>
          </p:txBody>
        </p:sp>
      </p:grpSp>
      <p:pic>
        <p:nvPicPr>
          <p:cNvPr id="7" name="Obrázek 6" descr="Obsah obrázku text&#10;&#10;Popis byl vytvořen automaticky">
            <a:extLst>
              <a:ext uri="{FF2B5EF4-FFF2-40B4-BE49-F238E27FC236}">
                <a16:creationId xmlns:a16="http://schemas.microsoft.com/office/drawing/2014/main" id="{E696CE6A-66A2-4827-BABB-581A3B4FFD4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0280565" y="363305"/>
            <a:ext cx="3607533" cy="910902"/>
          </a:xfrm>
          <a:prstGeom prst="rect">
            <a:avLst/>
          </a:prstGeom>
        </p:spPr>
      </p:pic>
    </p:spTree>
    <p:extLst>
      <p:ext uri="{BB962C8B-B14F-4D97-AF65-F5344CB8AC3E}">
        <p14:creationId xmlns:p14="http://schemas.microsoft.com/office/powerpoint/2010/main" val="35889627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4E9B289-9CD7-2B49-8D49-307379C4E11A}"/>
              </a:ext>
            </a:extLst>
          </p:cNvPr>
          <p:cNvGrpSpPr/>
          <p:nvPr/>
        </p:nvGrpSpPr>
        <p:grpSpPr>
          <a:xfrm>
            <a:off x="1778907" y="4076352"/>
            <a:ext cx="21555878" cy="8098836"/>
            <a:chOff x="1778907" y="3515212"/>
            <a:chExt cx="21555878" cy="8098836"/>
          </a:xfrm>
        </p:grpSpPr>
        <p:sp>
          <p:nvSpPr>
            <p:cNvPr id="88" name="Rectangle 87">
              <a:extLst>
                <a:ext uri="{FF2B5EF4-FFF2-40B4-BE49-F238E27FC236}">
                  <a16:creationId xmlns:a16="http://schemas.microsoft.com/office/drawing/2014/main" id="{B4F8B345-443B-C641-BF8A-29CF78F3C05D}"/>
                </a:ext>
              </a:extLst>
            </p:cNvPr>
            <p:cNvSpPr/>
            <p:nvPr/>
          </p:nvSpPr>
          <p:spPr>
            <a:xfrm>
              <a:off x="1778907" y="3515212"/>
              <a:ext cx="21555878" cy="30278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a:extLst>
                <a:ext uri="{FF2B5EF4-FFF2-40B4-BE49-F238E27FC236}">
                  <a16:creationId xmlns:a16="http://schemas.microsoft.com/office/drawing/2014/main" id="{30CE2837-03E3-F64F-8B9F-A2F4207B1936}"/>
                </a:ext>
              </a:extLst>
            </p:cNvPr>
            <p:cNvGrpSpPr/>
            <p:nvPr/>
          </p:nvGrpSpPr>
          <p:grpSpPr>
            <a:xfrm>
              <a:off x="2142323" y="9551945"/>
              <a:ext cx="20669501" cy="2062103"/>
              <a:chOff x="2955213" y="5658135"/>
              <a:chExt cx="20669501" cy="2062103"/>
            </a:xfrm>
          </p:grpSpPr>
          <p:sp>
            <p:nvSpPr>
              <p:cNvPr id="80" name="Subtitle 2">
                <a:extLst>
                  <a:ext uri="{FF2B5EF4-FFF2-40B4-BE49-F238E27FC236}">
                    <a16:creationId xmlns:a16="http://schemas.microsoft.com/office/drawing/2014/main" id="{73961E6E-3E72-5A4E-AF35-DC149B8FDC53}"/>
                  </a:ext>
                </a:extLst>
              </p:cNvPr>
              <p:cNvSpPr txBox="1">
                <a:spLocks/>
              </p:cNvSpPr>
              <p:nvPr/>
            </p:nvSpPr>
            <p:spPr>
              <a:xfrm>
                <a:off x="2955213" y="6306978"/>
                <a:ext cx="5347537" cy="1270681"/>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4299"/>
                  </a:lnSpc>
                </a:pPr>
                <a:r>
                  <a:rPr lang="en-US" sz="2800" spc="300" dirty="0">
                    <a:solidFill>
                      <a:schemeClr val="tx1"/>
                    </a:solidFill>
                    <a:latin typeface="Lato Light" panose="020F0502020204030203" pitchFamily="34" charset="0"/>
                    <a:ea typeface="Lato Light" panose="020F0502020204030203" pitchFamily="34" charset="0"/>
                    <a:cs typeface="Lato Light" panose="020F0502020204030203" pitchFamily="34" charset="0"/>
                  </a:rPr>
                  <a:t>That’s why we provide point and click solutions.</a:t>
                </a:r>
                <a:endParaRPr lang="en-US" sz="2800" spc="300" dirty="0">
                  <a:solidFill>
                    <a:schemeClr val="tx1"/>
                  </a:solidFill>
                  <a:latin typeface="Roboto Light" panose="02000000000000000000" pitchFamily="2" charset="0"/>
                  <a:ea typeface="Roboto Light" panose="02000000000000000000" pitchFamily="2" charset="0"/>
                  <a:cs typeface="Lato Light" panose="020F0502020204030203" pitchFamily="34" charset="0"/>
                </a:endParaRPr>
              </a:p>
            </p:txBody>
          </p:sp>
          <p:sp>
            <p:nvSpPr>
              <p:cNvPr id="81" name="Rectangle 80">
                <a:extLst>
                  <a:ext uri="{FF2B5EF4-FFF2-40B4-BE49-F238E27FC236}">
                    <a16:creationId xmlns:a16="http://schemas.microsoft.com/office/drawing/2014/main" id="{57638A20-244D-6B44-9B40-EB248216CB32}"/>
                  </a:ext>
                </a:extLst>
              </p:cNvPr>
              <p:cNvSpPr/>
              <p:nvPr/>
            </p:nvSpPr>
            <p:spPr>
              <a:xfrm>
                <a:off x="19291253" y="5658135"/>
                <a:ext cx="4333461" cy="2062103"/>
              </a:xfrm>
              <a:prstGeom prst="rect">
                <a:avLst/>
              </a:prstGeom>
            </p:spPr>
            <p:txBody>
              <a:bodyPr wrap="square">
                <a:spAutoFit/>
              </a:bodyPr>
              <a:lstStyle/>
              <a:p>
                <a:pPr algn="ctr"/>
                <a:r>
                  <a:rPr lang="cs-CZ" sz="3200" b="1" spc="600" dirty="0">
                    <a:solidFill>
                      <a:schemeClr val="bg1"/>
                    </a:solidFill>
                    <a:latin typeface="Montserrat SemiBold" pitchFamily="2" charset="77"/>
                    <a:ea typeface="Montserrat" charset="0"/>
                    <a:cs typeface="Montserrat" charset="0"/>
                  </a:rPr>
                  <a:t>MONIKA ZAHÁLKOVÁ výkonná ředitelka ČBA</a:t>
                </a:r>
                <a:endParaRPr lang="en-US" sz="3200" b="1" spc="600" dirty="0">
                  <a:solidFill>
                    <a:schemeClr val="bg1"/>
                  </a:solidFill>
                  <a:latin typeface="Montserrat SemiBold" pitchFamily="2" charset="77"/>
                  <a:ea typeface="Montserrat" charset="0"/>
                  <a:cs typeface="Montserrat" charset="0"/>
                </a:endParaRPr>
              </a:p>
            </p:txBody>
          </p:sp>
        </p:grpSp>
        <p:sp>
          <p:nvSpPr>
            <p:cNvPr id="84" name="Rectangle 83">
              <a:extLst>
                <a:ext uri="{FF2B5EF4-FFF2-40B4-BE49-F238E27FC236}">
                  <a16:creationId xmlns:a16="http://schemas.microsoft.com/office/drawing/2014/main" id="{B382DE0D-AB4C-1E44-A0D6-E40E8C0F8D75}"/>
                </a:ext>
              </a:extLst>
            </p:cNvPr>
            <p:cNvSpPr/>
            <p:nvPr/>
          </p:nvSpPr>
          <p:spPr>
            <a:xfrm>
              <a:off x="7669212" y="9518707"/>
              <a:ext cx="4333875" cy="2062103"/>
            </a:xfrm>
            <a:prstGeom prst="rect">
              <a:avLst/>
            </a:prstGeom>
          </p:spPr>
          <p:txBody>
            <a:bodyPr wrap="square">
              <a:spAutoFit/>
            </a:bodyPr>
            <a:lstStyle/>
            <a:p>
              <a:pPr algn="ctr"/>
              <a:r>
                <a:rPr lang="cs-CZ" sz="3200" b="1" spc="600" dirty="0">
                  <a:solidFill>
                    <a:schemeClr val="bg1"/>
                  </a:solidFill>
                  <a:latin typeface="Montserrat SemiBold" pitchFamily="2" charset="77"/>
                </a:rPr>
                <a:t>MARTIN VONDRÁŠEK</a:t>
              </a:r>
            </a:p>
            <a:p>
              <a:pPr algn="ctr"/>
              <a:r>
                <a:rPr lang="cs-CZ" sz="3200" b="1" spc="600" dirty="0">
                  <a:solidFill>
                    <a:schemeClr val="bg1"/>
                  </a:solidFill>
                  <a:latin typeface="Montserrat SemiBold" pitchFamily="2" charset="77"/>
                </a:rPr>
                <a:t>policejní prezident</a:t>
              </a:r>
            </a:p>
          </p:txBody>
        </p:sp>
        <p:sp>
          <p:nvSpPr>
            <p:cNvPr id="87" name="Rectangle 86">
              <a:extLst>
                <a:ext uri="{FF2B5EF4-FFF2-40B4-BE49-F238E27FC236}">
                  <a16:creationId xmlns:a16="http://schemas.microsoft.com/office/drawing/2014/main" id="{0AC489B5-7A1A-7D4B-A390-455429F042D6}"/>
                </a:ext>
              </a:extLst>
            </p:cNvPr>
            <p:cNvSpPr/>
            <p:nvPr/>
          </p:nvSpPr>
          <p:spPr>
            <a:xfrm>
              <a:off x="2417003" y="9555807"/>
              <a:ext cx="4333461" cy="1077218"/>
            </a:xfrm>
            <a:prstGeom prst="rect">
              <a:avLst/>
            </a:prstGeom>
          </p:spPr>
          <p:txBody>
            <a:bodyPr wrap="square">
              <a:spAutoFit/>
            </a:bodyPr>
            <a:lstStyle/>
            <a:p>
              <a:pPr algn="ctr"/>
              <a:r>
                <a:rPr lang="cs-CZ" sz="3200" b="1" spc="600" dirty="0">
                  <a:solidFill>
                    <a:schemeClr val="bg1"/>
                  </a:solidFill>
                  <a:latin typeface="Montserrat SemiBold" pitchFamily="2" charset="77"/>
                </a:rPr>
                <a:t>LUKÁŠ KINTR ředitel NÚKIB</a:t>
              </a:r>
            </a:p>
          </p:txBody>
        </p:sp>
      </p:grpSp>
      <p:pic>
        <p:nvPicPr>
          <p:cNvPr id="22" name="Obrázek 21" descr="Obsah obrázku text&#10;&#10;Popis byl vytvořen automaticky">
            <a:extLst>
              <a:ext uri="{FF2B5EF4-FFF2-40B4-BE49-F238E27FC236}">
                <a16:creationId xmlns:a16="http://schemas.microsoft.com/office/drawing/2014/main" id="{5D7E3788-63FD-02FC-E8F3-598A83B75EA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087135" y="609489"/>
            <a:ext cx="3607533" cy="910902"/>
          </a:xfrm>
          <a:prstGeom prst="rect">
            <a:avLst/>
          </a:prstGeom>
        </p:spPr>
      </p:pic>
      <p:pic>
        <p:nvPicPr>
          <p:cNvPr id="1040" name="Picture 16">
            <a:extLst>
              <a:ext uri="{FF2B5EF4-FFF2-40B4-BE49-F238E27FC236}">
                <a16:creationId xmlns:a16="http://schemas.microsoft.com/office/drawing/2014/main" id="{1A8D28EA-8A03-83A3-2518-9815390C370A}"/>
              </a:ext>
            </a:extLst>
          </p:cNvPr>
          <p:cNvPicPr>
            <a:picLocks noGrp="1" noChangeAspect="1" noChangeArrowheads="1"/>
          </p:cNvPicPr>
          <p:nvPr>
            <p:ph type="pic" sz="quarter" idx="17"/>
          </p:nvPr>
        </p:nvPicPr>
        <p:blipFill rotWithShape="1">
          <a:blip r:embed="rId4">
            <a:extLst>
              <a:ext uri="{28A0092B-C50C-407E-A947-70E740481C1C}">
                <a14:useLocalDpi xmlns:a14="http://schemas.microsoft.com/office/drawing/2010/main" val="0"/>
              </a:ext>
            </a:extLst>
          </a:blip>
          <a:srcRect l="5128" t="39131" r="49200" b="21852"/>
          <a:stretch/>
        </p:blipFill>
        <p:spPr bwMode="auto">
          <a:xfrm>
            <a:off x="2419097" y="5225789"/>
            <a:ext cx="4333461" cy="4333461"/>
          </a:xfrm>
          <a:prstGeom prst="rect">
            <a:avLst/>
          </a:prstGeom>
          <a:noFill/>
          <a:effectLst>
            <a:outerShdw blurRad="50800" dist="1524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6341C00-3DD4-902C-350F-3847AE2F831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436" t="1" r="17651" b="43039"/>
          <a:stretch/>
        </p:blipFill>
        <p:spPr bwMode="auto">
          <a:xfrm>
            <a:off x="12924239" y="5225788"/>
            <a:ext cx="4333462" cy="4333462"/>
          </a:xfrm>
          <a:prstGeom prst="rect">
            <a:avLst/>
          </a:prstGeom>
          <a:noFill/>
          <a:effectLst>
            <a:outerShdw blurRad="50800" dist="1524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209139F-AD4E-9B0C-3642-B5214A073E55}"/>
              </a:ext>
            </a:extLst>
          </p:cNvPr>
          <p:cNvSpPr/>
          <p:nvPr/>
        </p:nvSpPr>
        <p:spPr>
          <a:xfrm>
            <a:off x="12921835" y="10093501"/>
            <a:ext cx="4333461" cy="1569660"/>
          </a:xfrm>
          <a:prstGeom prst="rect">
            <a:avLst/>
          </a:prstGeom>
        </p:spPr>
        <p:txBody>
          <a:bodyPr wrap="square">
            <a:spAutoFit/>
          </a:bodyPr>
          <a:lstStyle/>
          <a:p>
            <a:pPr algn="ctr"/>
            <a:r>
              <a:rPr lang="cs-CZ" sz="3200" b="1" spc="600" dirty="0">
                <a:solidFill>
                  <a:schemeClr val="bg1"/>
                </a:solidFill>
                <a:latin typeface="Montserrat SemiBold" pitchFamily="2" charset="77"/>
                <a:ea typeface="Montserrat" charset="0"/>
                <a:cs typeface="Montserrat" charset="0"/>
              </a:rPr>
              <a:t>JAN JUCHELKA prezident ČBA</a:t>
            </a:r>
            <a:endParaRPr lang="en-US" sz="3200" b="1" spc="600" dirty="0">
              <a:solidFill>
                <a:schemeClr val="bg1"/>
              </a:solidFill>
              <a:latin typeface="Montserrat SemiBold" pitchFamily="2" charset="77"/>
              <a:ea typeface="Montserrat" charset="0"/>
              <a:cs typeface="Montserrat" charset="0"/>
            </a:endParaRPr>
          </a:p>
        </p:txBody>
      </p:sp>
      <p:pic>
        <p:nvPicPr>
          <p:cNvPr id="8" name="Picture 7">
            <a:extLst>
              <a:ext uri="{FF2B5EF4-FFF2-40B4-BE49-F238E27FC236}">
                <a16:creationId xmlns:a16="http://schemas.microsoft.com/office/drawing/2014/main" id="{6CACEEAE-6DDF-8244-5C3F-E3D5BCE5811B}"/>
              </a:ext>
            </a:extLst>
          </p:cNvPr>
          <p:cNvPicPr>
            <a:picLocks noChangeAspect="1"/>
          </p:cNvPicPr>
          <p:nvPr/>
        </p:nvPicPr>
        <p:blipFill rotWithShape="1">
          <a:blip r:embed="rId6"/>
          <a:srcRect l="21542" t="10725" r="6787" b="41430"/>
          <a:stretch/>
        </p:blipFill>
        <p:spPr>
          <a:xfrm>
            <a:off x="18178852" y="5224850"/>
            <a:ext cx="4334400" cy="4334400"/>
          </a:xfrm>
          <a:prstGeom prst="rect">
            <a:avLst/>
          </a:prstGeom>
          <a:effectLst>
            <a:outerShdw blurRad="50800" dist="152400" dir="18900000" algn="bl" rotWithShape="0">
              <a:prstClr val="black">
                <a:alpha val="40000"/>
              </a:prstClr>
            </a:outerShdw>
          </a:effectLst>
        </p:spPr>
      </p:pic>
      <p:pic>
        <p:nvPicPr>
          <p:cNvPr id="7" name="Picture Placeholder 6" descr="A person in a uniform&#10;&#10;Description automatically generated">
            <a:extLst>
              <a:ext uri="{FF2B5EF4-FFF2-40B4-BE49-F238E27FC236}">
                <a16:creationId xmlns:a16="http://schemas.microsoft.com/office/drawing/2014/main" id="{A48A4813-BF07-10FD-FB38-1E6B5B08B464}"/>
              </a:ext>
            </a:extLst>
          </p:cNvPr>
          <p:cNvPicPr>
            <a:picLocks noGrp="1" noChangeAspect="1"/>
          </p:cNvPicPr>
          <p:nvPr>
            <p:ph type="pic" sz="quarter" idx="16"/>
          </p:nvPr>
        </p:nvPicPr>
        <p:blipFill>
          <a:blip r:embed="rId7" cstate="email">
            <a:extLst>
              <a:ext uri="{28A0092B-C50C-407E-A947-70E740481C1C}">
                <a14:useLocalDpi xmlns:a14="http://schemas.microsoft.com/office/drawing/2010/main" val="0"/>
              </a:ext>
            </a:extLst>
          </a:blip>
          <a:srcRect t="16662" b="16662"/>
          <a:stretch>
            <a:fillRect/>
          </a:stretch>
        </p:blipFill>
        <p:spPr>
          <a:xfrm>
            <a:off x="7855364" y="5224850"/>
            <a:ext cx="4333461" cy="4333461"/>
          </a:xfrm>
          <a:effectLst>
            <a:outerShdw blurRad="50800" dist="152400" dir="18900000" algn="l" rotWithShape="0">
              <a:prstClr val="black">
                <a:alpha val="40000"/>
              </a:prstClr>
            </a:outerShdw>
          </a:effectLst>
        </p:spPr>
      </p:pic>
    </p:spTree>
    <p:extLst>
      <p:ext uri="{BB962C8B-B14F-4D97-AF65-F5344CB8AC3E}">
        <p14:creationId xmlns:p14="http://schemas.microsoft.com/office/powerpoint/2010/main" val="40065518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01D8CD85-5419-B572-B9BD-616DA8D2DF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31" y="4746171"/>
            <a:ext cx="23640391" cy="4288971"/>
          </a:xfrm>
          <a:prstGeom prst="rect">
            <a:avLst/>
          </a:prstGeom>
        </p:spPr>
      </p:pic>
      <p:pic>
        <p:nvPicPr>
          <p:cNvPr id="5" name="Obrázek 4" descr="Obsah obrázku text&#10;&#10;Popis byl vytvořen automaticky">
            <a:extLst>
              <a:ext uri="{FF2B5EF4-FFF2-40B4-BE49-F238E27FC236}">
                <a16:creationId xmlns:a16="http://schemas.microsoft.com/office/drawing/2014/main" id="{D8E55E99-19D0-DBC3-0B53-EA9C75285F4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460482" y="12198625"/>
            <a:ext cx="4155168" cy="1049180"/>
          </a:xfrm>
          <a:prstGeom prst="rect">
            <a:avLst/>
          </a:prstGeom>
        </p:spPr>
      </p:pic>
    </p:spTree>
    <p:extLst>
      <p:ext uri="{BB962C8B-B14F-4D97-AF65-F5344CB8AC3E}">
        <p14:creationId xmlns:p14="http://schemas.microsoft.com/office/powerpoint/2010/main" val="21907411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5">
            <a:extLst>
              <a:ext uri="{FF2B5EF4-FFF2-40B4-BE49-F238E27FC236}">
                <a16:creationId xmlns:a16="http://schemas.microsoft.com/office/drawing/2014/main" id="{F3C6C0A3-5EBA-F6DD-BEFA-F086FB470999}"/>
              </a:ext>
            </a:extLst>
          </p:cNvPr>
          <p:cNvSpPr txBox="1"/>
          <p:nvPr/>
        </p:nvSpPr>
        <p:spPr>
          <a:xfrm>
            <a:off x="1006864" y="887705"/>
            <a:ext cx="22459561" cy="923330"/>
          </a:xfrm>
          <a:prstGeom prst="rect">
            <a:avLst/>
          </a:prstGeom>
          <a:noFill/>
        </p:spPr>
        <p:txBody>
          <a:bodyPr wrap="square" rtlCol="0">
            <a:spAutoFit/>
          </a:bodyPr>
          <a:lstStyle/>
          <a:p>
            <a:r>
              <a:rPr lang="cs-CZ" sz="5400" b="1" spc="600" dirty="0">
                <a:solidFill>
                  <a:schemeClr val="bg1"/>
                </a:solidFill>
                <a:latin typeface="Montserrat" charset="0"/>
              </a:rPr>
              <a:t>KYBERKAMPAŇ 2023 - </a:t>
            </a:r>
            <a:r>
              <a:rPr lang="cs-CZ" sz="5400" b="1" spc="600" dirty="0">
                <a:solidFill>
                  <a:schemeClr val="accent2">
                    <a:lumMod val="75000"/>
                  </a:schemeClr>
                </a:solidFill>
                <a:latin typeface="Montserrat" charset="0"/>
              </a:rPr>
              <a:t>#ne</a:t>
            </a:r>
            <a:r>
              <a:rPr lang="cs-CZ" sz="5400" b="1" spc="600" dirty="0">
                <a:solidFill>
                  <a:schemeClr val="accent4"/>
                </a:solidFill>
                <a:latin typeface="Montserrat" charset="0"/>
              </a:rPr>
              <a:t>PIN</a:t>
            </a:r>
            <a:r>
              <a:rPr lang="cs-CZ" sz="5400" b="1" spc="600" dirty="0">
                <a:solidFill>
                  <a:schemeClr val="accent2">
                    <a:lumMod val="75000"/>
                  </a:schemeClr>
                </a:solidFill>
                <a:latin typeface="Montserrat" charset="0"/>
              </a:rPr>
              <a:t>dej!</a:t>
            </a:r>
          </a:p>
        </p:txBody>
      </p:sp>
      <p:sp>
        <p:nvSpPr>
          <p:cNvPr id="5" name="TextovéPole 4">
            <a:extLst>
              <a:ext uri="{FF2B5EF4-FFF2-40B4-BE49-F238E27FC236}">
                <a16:creationId xmlns:a16="http://schemas.microsoft.com/office/drawing/2014/main" id="{AEDC58BE-F2E6-622F-5B2F-7077AA5539E2}"/>
              </a:ext>
            </a:extLst>
          </p:cNvPr>
          <p:cNvSpPr txBox="1"/>
          <p:nvPr/>
        </p:nvSpPr>
        <p:spPr>
          <a:xfrm>
            <a:off x="1006864" y="2553873"/>
            <a:ext cx="22853391" cy="8811899"/>
          </a:xfrm>
          <a:prstGeom prst="rect">
            <a:avLst/>
          </a:prstGeom>
          <a:noFill/>
        </p:spPr>
        <p:txBody>
          <a:bodyPr wrap="square" rtlCol="0">
            <a:spAutoFit/>
          </a:bodyPr>
          <a:lstStyle/>
          <a:p>
            <a:pPr marL="685800" indent="-685800">
              <a:lnSpc>
                <a:spcPct val="200000"/>
              </a:lnSpc>
              <a:spcBef>
                <a:spcPts val="1200"/>
              </a:spcBef>
              <a:spcAft>
                <a:spcPts val="1200"/>
              </a:spcAft>
              <a:buClr>
                <a:schemeClr val="bg1"/>
              </a:buClr>
              <a:buFont typeface="Arial" panose="020B0604020202020204" pitchFamily="34" charset="0"/>
              <a:buChar char="•"/>
            </a:pPr>
            <a:r>
              <a:rPr lang="cs-CZ" sz="5400" dirty="0">
                <a:solidFill>
                  <a:schemeClr val="bg1"/>
                </a:solidFill>
                <a:latin typeface="+mj-lt"/>
              </a:rPr>
              <a:t>3. ročník celonárodní </a:t>
            </a:r>
            <a:r>
              <a:rPr lang="cs-CZ" sz="5400" b="1" dirty="0">
                <a:solidFill>
                  <a:schemeClr val="accent2"/>
                </a:solidFill>
                <a:latin typeface="+mj-lt"/>
              </a:rPr>
              <a:t>vzdělávací</a:t>
            </a:r>
            <a:r>
              <a:rPr lang="cs-CZ" sz="5400" dirty="0">
                <a:solidFill>
                  <a:schemeClr val="bg1"/>
                </a:solidFill>
                <a:latin typeface="+mj-lt"/>
              </a:rPr>
              <a:t> kampaně</a:t>
            </a:r>
          </a:p>
          <a:p>
            <a:pPr marL="685800" indent="-685800">
              <a:lnSpc>
                <a:spcPct val="200000"/>
              </a:lnSpc>
              <a:spcBef>
                <a:spcPts val="1200"/>
              </a:spcBef>
              <a:spcAft>
                <a:spcPts val="1200"/>
              </a:spcAft>
              <a:buClr>
                <a:schemeClr val="bg1"/>
              </a:buClr>
              <a:buFont typeface="Arial" panose="020B0604020202020204" pitchFamily="34" charset="0"/>
              <a:buChar char="•"/>
            </a:pPr>
            <a:r>
              <a:rPr lang="cs-CZ" sz="5400" b="1" dirty="0">
                <a:solidFill>
                  <a:schemeClr val="accent2"/>
                </a:solidFill>
                <a:latin typeface="+mj-lt"/>
              </a:rPr>
              <a:t>Září – prosinec </a:t>
            </a:r>
            <a:r>
              <a:rPr lang="cs-CZ" sz="5400" dirty="0">
                <a:solidFill>
                  <a:schemeClr val="bg1"/>
                </a:solidFill>
                <a:latin typeface="+mj-lt"/>
              </a:rPr>
              <a:t>2023</a:t>
            </a:r>
          </a:p>
          <a:p>
            <a:pPr marL="685800" indent="-685800">
              <a:lnSpc>
                <a:spcPct val="200000"/>
              </a:lnSpc>
              <a:spcBef>
                <a:spcPts val="1200"/>
              </a:spcBef>
              <a:spcAft>
                <a:spcPts val="1200"/>
              </a:spcAft>
              <a:buClr>
                <a:schemeClr val="bg1"/>
              </a:buClr>
              <a:buFont typeface="Arial" panose="020B0604020202020204" pitchFamily="34" charset="0"/>
              <a:buChar char="•"/>
            </a:pPr>
            <a:r>
              <a:rPr lang="cs-CZ" sz="5400" dirty="0">
                <a:solidFill>
                  <a:schemeClr val="bg1"/>
                </a:solidFill>
                <a:latin typeface="+mj-lt"/>
              </a:rPr>
              <a:t>Široká veřejnost </a:t>
            </a:r>
            <a:r>
              <a:rPr lang="cs-CZ" sz="5400" b="1" dirty="0">
                <a:solidFill>
                  <a:schemeClr val="accent2"/>
                </a:solidFill>
                <a:latin typeface="+mj-lt"/>
              </a:rPr>
              <a:t>od 12 let </a:t>
            </a:r>
          </a:p>
          <a:p>
            <a:pPr marL="685800" indent="-685800">
              <a:lnSpc>
                <a:spcPct val="200000"/>
              </a:lnSpc>
              <a:spcBef>
                <a:spcPts val="1200"/>
              </a:spcBef>
              <a:spcAft>
                <a:spcPts val="1200"/>
              </a:spcAft>
              <a:buClr>
                <a:schemeClr val="bg1"/>
              </a:buClr>
              <a:buFont typeface="Arial" panose="020B0604020202020204" pitchFamily="34" charset="0"/>
              <a:buChar char="•"/>
            </a:pPr>
            <a:r>
              <a:rPr lang="cs-CZ" sz="5400" dirty="0">
                <a:solidFill>
                  <a:schemeClr val="bg1"/>
                </a:solidFill>
                <a:latin typeface="+mj-lt"/>
              </a:rPr>
              <a:t>Klíčový prvek - </a:t>
            </a:r>
            <a:r>
              <a:rPr lang="cs-CZ" sz="5400" b="1" dirty="0">
                <a:solidFill>
                  <a:schemeClr val="accent2"/>
                </a:solidFill>
                <a:latin typeface="+mj-lt"/>
              </a:rPr>
              <a:t>interaktivní vzdělávací test </a:t>
            </a:r>
            <a:br>
              <a:rPr lang="cs-CZ" sz="5400" b="1" dirty="0">
                <a:solidFill>
                  <a:schemeClr val="accent2"/>
                </a:solidFill>
                <a:latin typeface="+mj-lt"/>
              </a:rPr>
            </a:br>
            <a:r>
              <a:rPr lang="cs-CZ" sz="4400" dirty="0">
                <a:solidFill>
                  <a:schemeClr val="bg1"/>
                </a:solidFill>
                <a:latin typeface="+mj-lt"/>
              </a:rPr>
              <a:t>(</a:t>
            </a:r>
            <a:r>
              <a:rPr lang="cs-CZ" sz="4400" dirty="0">
                <a:solidFill>
                  <a:schemeClr val="bg1"/>
                </a:solidFill>
                <a:latin typeface="+mj-lt"/>
                <a:hlinkClick r:id="rId3"/>
              </a:rPr>
              <a:t>www.kybertest.cz</a:t>
            </a:r>
            <a:r>
              <a:rPr lang="cs-CZ" sz="4400" dirty="0">
                <a:solidFill>
                  <a:schemeClr val="bg1"/>
                </a:solidFill>
                <a:latin typeface="+mj-lt"/>
              </a:rPr>
              <a:t>, pro školy </a:t>
            </a:r>
            <a:r>
              <a:rPr lang="cs-CZ" sz="4400" dirty="0">
                <a:solidFill>
                  <a:schemeClr val="bg1"/>
                </a:solidFill>
                <a:latin typeface="+mj-lt"/>
                <a:hlinkClick r:id="rId4"/>
              </a:rPr>
              <a:t>www.kyberhra.cz</a:t>
            </a:r>
            <a:r>
              <a:rPr lang="cs-CZ" sz="4400" dirty="0">
                <a:solidFill>
                  <a:schemeClr val="bg1"/>
                </a:solidFill>
                <a:latin typeface="+mj-lt"/>
              </a:rPr>
              <a:t>)</a:t>
            </a:r>
            <a:endParaRPr lang="cs-CZ" sz="5400" dirty="0">
              <a:solidFill>
                <a:schemeClr val="bg1"/>
              </a:solidFill>
              <a:latin typeface="+mj-lt"/>
            </a:endParaRPr>
          </a:p>
        </p:txBody>
      </p:sp>
      <p:pic>
        <p:nvPicPr>
          <p:cNvPr id="7" name="Obrázek 6" descr="Obsah obrázku text&#10;&#10;Popis byl vytvořen automaticky">
            <a:extLst>
              <a:ext uri="{FF2B5EF4-FFF2-40B4-BE49-F238E27FC236}">
                <a16:creationId xmlns:a16="http://schemas.microsoft.com/office/drawing/2014/main" id="{A1590B21-18BF-3ACF-8A48-61D0A37AAAC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9311257" y="11828358"/>
            <a:ext cx="4155168" cy="1049180"/>
          </a:xfrm>
          <a:prstGeom prst="rect">
            <a:avLst/>
          </a:prstGeom>
        </p:spPr>
      </p:pic>
    </p:spTree>
    <p:extLst>
      <p:ext uri="{BB962C8B-B14F-4D97-AF65-F5344CB8AC3E}">
        <p14:creationId xmlns:p14="http://schemas.microsoft.com/office/powerpoint/2010/main" val="6743308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5">
            <a:extLst>
              <a:ext uri="{FF2B5EF4-FFF2-40B4-BE49-F238E27FC236}">
                <a16:creationId xmlns:a16="http://schemas.microsoft.com/office/drawing/2014/main" id="{F3C6C0A3-5EBA-F6DD-BEFA-F086FB470999}"/>
              </a:ext>
            </a:extLst>
          </p:cNvPr>
          <p:cNvSpPr txBox="1"/>
          <p:nvPr/>
        </p:nvSpPr>
        <p:spPr>
          <a:xfrm>
            <a:off x="1006864" y="887705"/>
            <a:ext cx="22459561" cy="923330"/>
          </a:xfrm>
          <a:prstGeom prst="rect">
            <a:avLst/>
          </a:prstGeom>
          <a:noFill/>
        </p:spPr>
        <p:txBody>
          <a:bodyPr wrap="square" rtlCol="0">
            <a:spAutoFit/>
          </a:bodyPr>
          <a:lstStyle/>
          <a:p>
            <a:r>
              <a:rPr lang="cs-CZ" sz="5400" b="1" spc="600" dirty="0">
                <a:solidFill>
                  <a:schemeClr val="accent2">
                    <a:lumMod val="75000"/>
                  </a:schemeClr>
                </a:solidFill>
                <a:latin typeface="Montserrat" charset="0"/>
              </a:rPr>
              <a:t>#ne</a:t>
            </a:r>
            <a:r>
              <a:rPr lang="cs-CZ" sz="5400" b="1" spc="600" dirty="0">
                <a:solidFill>
                  <a:schemeClr val="accent4"/>
                </a:solidFill>
                <a:latin typeface="Montserrat" charset="0"/>
              </a:rPr>
              <a:t>PIN</a:t>
            </a:r>
            <a:r>
              <a:rPr lang="cs-CZ" sz="5400" b="1" spc="600" dirty="0">
                <a:solidFill>
                  <a:schemeClr val="accent2">
                    <a:lumMod val="75000"/>
                  </a:schemeClr>
                </a:solidFill>
                <a:latin typeface="Montserrat" charset="0"/>
              </a:rPr>
              <a:t>dej! </a:t>
            </a:r>
            <a:r>
              <a:rPr lang="cs-CZ" sz="5400" b="1" spc="600" dirty="0">
                <a:solidFill>
                  <a:schemeClr val="bg1"/>
                </a:solidFill>
                <a:latin typeface="Montserrat" charset="0"/>
              </a:rPr>
              <a:t>2023 - NOVINKY</a:t>
            </a:r>
          </a:p>
        </p:txBody>
      </p:sp>
      <p:sp>
        <p:nvSpPr>
          <p:cNvPr id="5" name="TextovéPole 4">
            <a:extLst>
              <a:ext uri="{FF2B5EF4-FFF2-40B4-BE49-F238E27FC236}">
                <a16:creationId xmlns:a16="http://schemas.microsoft.com/office/drawing/2014/main" id="{AEDC58BE-F2E6-622F-5B2F-7077AA5539E2}"/>
              </a:ext>
            </a:extLst>
          </p:cNvPr>
          <p:cNvSpPr txBox="1"/>
          <p:nvPr/>
        </p:nvSpPr>
        <p:spPr>
          <a:xfrm>
            <a:off x="1006864" y="2421842"/>
            <a:ext cx="22459561" cy="9754722"/>
          </a:xfrm>
          <a:prstGeom prst="rect">
            <a:avLst/>
          </a:prstGeom>
          <a:noFill/>
        </p:spPr>
        <p:txBody>
          <a:bodyPr wrap="square" rtlCol="0">
            <a:spAutoFit/>
          </a:bodyPr>
          <a:lstStyle/>
          <a:p>
            <a:pPr marL="685800" indent="-685800">
              <a:lnSpc>
                <a:spcPct val="150000"/>
              </a:lnSpc>
              <a:spcBef>
                <a:spcPts val="600"/>
              </a:spcBef>
              <a:spcAft>
                <a:spcPts val="600"/>
              </a:spcAft>
              <a:buClr>
                <a:schemeClr val="bg1"/>
              </a:buClr>
              <a:buFont typeface="Arial" panose="020B0604020202020204" pitchFamily="34" charset="0"/>
              <a:buChar char="•"/>
            </a:pPr>
            <a:r>
              <a:rPr lang="cs-CZ" sz="4800" b="1" dirty="0">
                <a:solidFill>
                  <a:schemeClr val="accent2"/>
                </a:solidFill>
                <a:latin typeface="+mj-lt"/>
              </a:rPr>
              <a:t>Nové ukázky i typy podvodů, vč. investičních podvodů</a:t>
            </a:r>
          </a:p>
          <a:p>
            <a:pPr marL="685800" indent="-685800">
              <a:lnSpc>
                <a:spcPct val="150000"/>
              </a:lnSpc>
              <a:spcBef>
                <a:spcPts val="600"/>
              </a:spcBef>
              <a:spcAft>
                <a:spcPts val="600"/>
              </a:spcAft>
              <a:buClr>
                <a:schemeClr val="bg1"/>
              </a:buClr>
              <a:buFont typeface="Arial" panose="020B0604020202020204" pitchFamily="34" charset="0"/>
              <a:buChar char="•"/>
            </a:pPr>
            <a:r>
              <a:rPr lang="cs-CZ" sz="4800" b="1" dirty="0">
                <a:solidFill>
                  <a:schemeClr val="accent2"/>
                </a:solidFill>
                <a:latin typeface="+mj-lt"/>
              </a:rPr>
              <a:t>Zapojení AI </a:t>
            </a:r>
            <a:r>
              <a:rPr lang="cs-CZ" sz="4800" dirty="0">
                <a:solidFill>
                  <a:schemeClr val="bg1"/>
                </a:solidFill>
                <a:latin typeface="+mj-lt"/>
              </a:rPr>
              <a:t>do tvorby otázek </a:t>
            </a:r>
          </a:p>
          <a:p>
            <a:pPr marL="685800" indent="-685800">
              <a:lnSpc>
                <a:spcPct val="150000"/>
              </a:lnSpc>
              <a:spcBef>
                <a:spcPts val="600"/>
              </a:spcBef>
              <a:spcAft>
                <a:spcPts val="600"/>
              </a:spcAft>
              <a:buClr>
                <a:schemeClr val="bg1"/>
              </a:buClr>
              <a:buFont typeface="Arial" panose="020B0604020202020204" pitchFamily="34" charset="0"/>
              <a:buChar char="•"/>
            </a:pPr>
            <a:r>
              <a:rPr lang="cs-CZ" sz="4800" dirty="0">
                <a:solidFill>
                  <a:schemeClr val="bg1"/>
                </a:solidFill>
                <a:latin typeface="+mj-lt"/>
              </a:rPr>
              <a:t>Technické vylepšení testu za účelem </a:t>
            </a:r>
            <a:r>
              <a:rPr lang="cs-CZ" sz="4800" b="1" dirty="0">
                <a:solidFill>
                  <a:schemeClr val="accent2"/>
                </a:solidFill>
                <a:latin typeface="+mj-lt"/>
              </a:rPr>
              <a:t>zvýšení uživatelského komfortu</a:t>
            </a:r>
          </a:p>
          <a:p>
            <a:pPr marL="685800" indent="-685800">
              <a:lnSpc>
                <a:spcPct val="150000"/>
              </a:lnSpc>
              <a:spcBef>
                <a:spcPts val="600"/>
              </a:spcBef>
              <a:spcAft>
                <a:spcPts val="600"/>
              </a:spcAft>
              <a:buClr>
                <a:schemeClr val="bg1"/>
              </a:buClr>
              <a:buFont typeface="Arial" panose="020B0604020202020204" pitchFamily="34" charset="0"/>
              <a:buChar char="•"/>
            </a:pPr>
            <a:r>
              <a:rPr lang="cs-CZ" sz="4800" b="1" dirty="0">
                <a:solidFill>
                  <a:srgbClr val="F26BDC"/>
                </a:solidFill>
                <a:latin typeface="+mj-lt"/>
              </a:rPr>
              <a:t>Edukativní spoty </a:t>
            </a:r>
            <a:r>
              <a:rPr lang="cs-CZ" sz="4800" dirty="0">
                <a:solidFill>
                  <a:schemeClr val="bg1"/>
                </a:solidFill>
                <a:latin typeface="+mj-lt"/>
              </a:rPr>
              <a:t>v České televizi</a:t>
            </a:r>
          </a:p>
          <a:p>
            <a:pPr marL="685800" indent="-685800">
              <a:lnSpc>
                <a:spcPct val="150000"/>
              </a:lnSpc>
              <a:spcBef>
                <a:spcPts val="600"/>
              </a:spcBef>
              <a:spcAft>
                <a:spcPts val="600"/>
              </a:spcAft>
              <a:buClr>
                <a:schemeClr val="bg1"/>
              </a:buClr>
              <a:buFont typeface="Arial" panose="020B0604020202020204" pitchFamily="34" charset="0"/>
              <a:buChar char="•"/>
            </a:pPr>
            <a:r>
              <a:rPr lang="cs-CZ" sz="4800" dirty="0">
                <a:solidFill>
                  <a:schemeClr val="bg1"/>
                </a:solidFill>
                <a:latin typeface="+mj-lt"/>
              </a:rPr>
              <a:t>Spoty </a:t>
            </a:r>
            <a:r>
              <a:rPr lang="cs-CZ" sz="4800" b="1" dirty="0">
                <a:solidFill>
                  <a:schemeClr val="accent2"/>
                </a:solidFill>
                <a:latin typeface="+mj-lt"/>
              </a:rPr>
              <a:t>na Nově a na Primě</a:t>
            </a:r>
          </a:p>
          <a:p>
            <a:pPr marL="685800" indent="-685800">
              <a:lnSpc>
                <a:spcPct val="150000"/>
              </a:lnSpc>
              <a:spcBef>
                <a:spcPts val="600"/>
              </a:spcBef>
              <a:spcAft>
                <a:spcPts val="600"/>
              </a:spcAft>
              <a:buClr>
                <a:schemeClr val="bg1"/>
              </a:buClr>
              <a:buFont typeface="Arial" panose="020B0604020202020204" pitchFamily="34" charset="0"/>
              <a:buChar char="•"/>
            </a:pPr>
            <a:r>
              <a:rPr lang="cs-CZ" sz="4800" dirty="0">
                <a:solidFill>
                  <a:schemeClr val="bg1"/>
                </a:solidFill>
                <a:latin typeface="+mj-lt"/>
              </a:rPr>
              <a:t>Účast na </a:t>
            </a:r>
            <a:r>
              <a:rPr lang="cs-CZ" sz="4800" b="1" dirty="0">
                <a:solidFill>
                  <a:schemeClr val="accent2"/>
                </a:solidFill>
                <a:latin typeface="+mj-lt"/>
              </a:rPr>
              <a:t>hudebních festivalech a na vzdělávacích veletrzích </a:t>
            </a:r>
            <a:br>
              <a:rPr lang="cs-CZ" sz="4800" b="1" dirty="0">
                <a:solidFill>
                  <a:schemeClr val="accent2"/>
                </a:solidFill>
                <a:latin typeface="+mj-lt"/>
              </a:rPr>
            </a:br>
            <a:r>
              <a:rPr lang="cs-CZ" sz="4800" dirty="0">
                <a:solidFill>
                  <a:schemeClr val="bg1"/>
                </a:solidFill>
                <a:latin typeface="+mj-lt"/>
              </a:rPr>
              <a:t>(Rock for People, Colours of Ostrava, Týden hrdinů)</a:t>
            </a:r>
          </a:p>
          <a:p>
            <a:pPr marL="685800" indent="-685800">
              <a:lnSpc>
                <a:spcPct val="150000"/>
              </a:lnSpc>
              <a:spcBef>
                <a:spcPts val="600"/>
              </a:spcBef>
              <a:spcAft>
                <a:spcPts val="600"/>
              </a:spcAft>
              <a:buClr>
                <a:schemeClr val="bg1"/>
              </a:buClr>
              <a:buFont typeface="Arial" panose="020B0604020202020204" pitchFamily="34" charset="0"/>
              <a:buChar char="•"/>
            </a:pPr>
            <a:r>
              <a:rPr lang="cs-CZ" sz="4800" b="1" dirty="0">
                <a:solidFill>
                  <a:schemeClr val="accent2"/>
                </a:solidFill>
                <a:latin typeface="+mj-lt"/>
              </a:rPr>
              <a:t>Noví partneři</a:t>
            </a:r>
          </a:p>
        </p:txBody>
      </p:sp>
      <p:pic>
        <p:nvPicPr>
          <p:cNvPr id="7" name="Obrázek 6" descr="Obsah obrázku text&#10;&#10;Popis byl vytvořen automaticky">
            <a:extLst>
              <a:ext uri="{FF2B5EF4-FFF2-40B4-BE49-F238E27FC236}">
                <a16:creationId xmlns:a16="http://schemas.microsoft.com/office/drawing/2014/main" id="{A1590B21-18BF-3ACF-8A48-61D0A37AAAC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311257" y="11828358"/>
            <a:ext cx="4155168" cy="1049180"/>
          </a:xfrm>
          <a:prstGeom prst="rect">
            <a:avLst/>
          </a:prstGeom>
        </p:spPr>
      </p:pic>
    </p:spTree>
    <p:extLst>
      <p:ext uri="{BB962C8B-B14F-4D97-AF65-F5344CB8AC3E}">
        <p14:creationId xmlns:p14="http://schemas.microsoft.com/office/powerpoint/2010/main" val="24986060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urple text with white text&#10;&#10;Description automatically generated with medium confidence">
            <a:extLst>
              <a:ext uri="{FF2B5EF4-FFF2-40B4-BE49-F238E27FC236}">
                <a16:creationId xmlns:a16="http://schemas.microsoft.com/office/drawing/2014/main" id="{4343F1B9-EA29-FB00-020B-37B67D4596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 y="0"/>
            <a:ext cx="24384000" cy="13716000"/>
          </a:xfrm>
          <a:prstGeom prst="rect">
            <a:avLst/>
          </a:prstGeom>
        </p:spPr>
      </p:pic>
    </p:spTree>
    <p:extLst>
      <p:ext uri="{BB962C8B-B14F-4D97-AF65-F5344CB8AC3E}">
        <p14:creationId xmlns:p14="http://schemas.microsoft.com/office/powerpoint/2010/main" val="37426677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5">
            <a:extLst>
              <a:ext uri="{FF2B5EF4-FFF2-40B4-BE49-F238E27FC236}">
                <a16:creationId xmlns:a16="http://schemas.microsoft.com/office/drawing/2014/main" id="{D3847D52-7FB6-0E3D-733D-A1642B3939D1}"/>
              </a:ext>
            </a:extLst>
          </p:cNvPr>
          <p:cNvSpPr txBox="1"/>
          <p:nvPr/>
        </p:nvSpPr>
        <p:spPr>
          <a:xfrm>
            <a:off x="762000" y="1686103"/>
            <a:ext cx="22459561" cy="923330"/>
          </a:xfrm>
          <a:prstGeom prst="rect">
            <a:avLst/>
          </a:prstGeom>
          <a:noFill/>
        </p:spPr>
        <p:txBody>
          <a:bodyPr wrap="square" rtlCol="0">
            <a:spAutoFit/>
          </a:bodyPr>
          <a:lstStyle/>
          <a:p>
            <a:r>
              <a:rPr lang="cs-CZ" sz="5400" b="1" spc="600" dirty="0">
                <a:solidFill>
                  <a:schemeClr val="bg1"/>
                </a:solidFill>
                <a:latin typeface="Montserrat" charset="0"/>
              </a:rPr>
              <a:t>KOMUNIKAČNÍ NÁSTROJE</a:t>
            </a:r>
          </a:p>
        </p:txBody>
      </p:sp>
      <p:sp>
        <p:nvSpPr>
          <p:cNvPr id="3" name="TextovéPole 2">
            <a:extLst>
              <a:ext uri="{FF2B5EF4-FFF2-40B4-BE49-F238E27FC236}">
                <a16:creationId xmlns:a16="http://schemas.microsoft.com/office/drawing/2014/main" id="{729C7796-EF7D-5197-8A08-9DCE86EED2A1}"/>
              </a:ext>
            </a:extLst>
          </p:cNvPr>
          <p:cNvSpPr txBox="1"/>
          <p:nvPr/>
        </p:nvSpPr>
        <p:spPr>
          <a:xfrm>
            <a:off x="762000" y="3684036"/>
            <a:ext cx="22853391" cy="8668912"/>
          </a:xfrm>
          <a:prstGeom prst="rect">
            <a:avLst/>
          </a:prstGeom>
          <a:noFill/>
        </p:spPr>
        <p:txBody>
          <a:bodyPr wrap="square" rtlCol="0">
            <a:spAutoFit/>
          </a:bodyPr>
          <a:lstStyle/>
          <a:p>
            <a:pPr marL="685800" indent="-685800">
              <a:lnSpc>
                <a:spcPct val="150000"/>
              </a:lnSpc>
              <a:buClr>
                <a:schemeClr val="bg1"/>
              </a:buClr>
              <a:buFont typeface="Arial" panose="020B0604020202020204" pitchFamily="34" charset="0"/>
              <a:buChar char="•"/>
            </a:pPr>
            <a:r>
              <a:rPr lang="cs-CZ" sz="5400" b="1" dirty="0">
                <a:solidFill>
                  <a:schemeClr val="accent2"/>
                </a:solidFill>
                <a:latin typeface="+mj-lt"/>
              </a:rPr>
              <a:t>Klasická média </a:t>
            </a:r>
            <a:r>
              <a:rPr lang="cs-CZ" dirty="0">
                <a:solidFill>
                  <a:schemeClr val="bg1"/>
                </a:solidFill>
                <a:latin typeface="+mj-lt"/>
              </a:rPr>
              <a:t>(tisk - Deník, online – SeznamZprávy.cz, denik.cz, Česká televize – spoty)</a:t>
            </a:r>
          </a:p>
          <a:p>
            <a:pPr marL="685800" indent="-685800">
              <a:lnSpc>
                <a:spcPct val="150000"/>
              </a:lnSpc>
              <a:buClr>
                <a:schemeClr val="bg1"/>
              </a:buClr>
              <a:buFont typeface="Arial" panose="020B0604020202020204" pitchFamily="34" charset="0"/>
              <a:buChar char="•"/>
            </a:pPr>
            <a:r>
              <a:rPr lang="cs-CZ" sz="5400" b="1" dirty="0">
                <a:solidFill>
                  <a:schemeClr val="accent2"/>
                </a:solidFill>
                <a:latin typeface="+mj-lt"/>
              </a:rPr>
              <a:t>Reklama v kině</a:t>
            </a:r>
            <a:r>
              <a:rPr lang="cs-CZ" dirty="0">
                <a:solidFill>
                  <a:schemeClr val="bg1"/>
                </a:solidFill>
                <a:latin typeface="+mj-lt"/>
              </a:rPr>
              <a:t>  (CineStar + VISA CINEMA – síť regionálních kin)</a:t>
            </a:r>
          </a:p>
          <a:p>
            <a:pPr marL="685800" indent="-685800">
              <a:lnSpc>
                <a:spcPct val="150000"/>
              </a:lnSpc>
              <a:buClr>
                <a:schemeClr val="bg1"/>
              </a:buClr>
              <a:buFont typeface="Arial" panose="020B0604020202020204" pitchFamily="34" charset="0"/>
              <a:buChar char="•"/>
            </a:pPr>
            <a:r>
              <a:rPr lang="cs-CZ" sz="5400" b="1" dirty="0">
                <a:solidFill>
                  <a:schemeClr val="accent2"/>
                </a:solidFill>
                <a:latin typeface="+mj-lt"/>
              </a:rPr>
              <a:t>Sociální sítě </a:t>
            </a:r>
            <a:r>
              <a:rPr lang="cs-CZ" dirty="0">
                <a:solidFill>
                  <a:schemeClr val="bg1"/>
                </a:solidFill>
                <a:latin typeface="+mj-lt"/>
              </a:rPr>
              <a:t>(Facebook, Twitter, LinkedIn, Instagram)</a:t>
            </a:r>
          </a:p>
          <a:p>
            <a:pPr marL="685800" indent="-685800">
              <a:lnSpc>
                <a:spcPct val="150000"/>
              </a:lnSpc>
              <a:buClr>
                <a:schemeClr val="bg1"/>
              </a:buClr>
              <a:buFont typeface="Arial" panose="020B0604020202020204" pitchFamily="34" charset="0"/>
              <a:buChar char="•"/>
            </a:pPr>
            <a:r>
              <a:rPr lang="cs-CZ" sz="5400" b="1" dirty="0">
                <a:solidFill>
                  <a:schemeClr val="accent2"/>
                </a:solidFill>
                <a:latin typeface="+mj-lt"/>
              </a:rPr>
              <a:t>Venkovní reklama </a:t>
            </a:r>
            <a:r>
              <a:rPr lang="cs-CZ" dirty="0">
                <a:solidFill>
                  <a:schemeClr val="bg1"/>
                </a:solidFill>
                <a:latin typeface="+mj-lt"/>
              </a:rPr>
              <a:t>(prostírání v restauracích, plakáty ve vlacích a na nádražích, ATM)</a:t>
            </a:r>
          </a:p>
          <a:p>
            <a:pPr marL="685800" indent="-685800">
              <a:lnSpc>
                <a:spcPct val="150000"/>
              </a:lnSpc>
              <a:buClr>
                <a:schemeClr val="bg1"/>
              </a:buClr>
              <a:buFont typeface="Arial" panose="020B0604020202020204" pitchFamily="34" charset="0"/>
              <a:buChar char="•"/>
            </a:pPr>
            <a:r>
              <a:rPr lang="cs-CZ" sz="5400" b="1" dirty="0">
                <a:solidFill>
                  <a:schemeClr val="accent2"/>
                </a:solidFill>
                <a:latin typeface="+mj-lt"/>
              </a:rPr>
              <a:t>Reklama v MHD v 6 krajských městech</a:t>
            </a:r>
            <a:endParaRPr lang="cs-CZ" dirty="0">
              <a:solidFill>
                <a:schemeClr val="bg1"/>
              </a:solidFill>
              <a:latin typeface="+mj-lt"/>
            </a:endParaRPr>
          </a:p>
          <a:p>
            <a:pPr marL="685800" indent="-685800">
              <a:lnSpc>
                <a:spcPct val="150000"/>
              </a:lnSpc>
              <a:buClr>
                <a:schemeClr val="bg1"/>
              </a:buClr>
              <a:buFont typeface="Arial" panose="020B0604020202020204" pitchFamily="34" charset="0"/>
              <a:buChar char="•"/>
            </a:pPr>
            <a:r>
              <a:rPr lang="cs-CZ" sz="5400" b="1" dirty="0">
                <a:solidFill>
                  <a:schemeClr val="accent2"/>
                </a:solidFill>
                <a:latin typeface="+mj-lt"/>
              </a:rPr>
              <a:t>SMS podpora </a:t>
            </a:r>
            <a:r>
              <a:rPr lang="cs-CZ" dirty="0">
                <a:solidFill>
                  <a:schemeClr val="bg1"/>
                </a:solidFill>
                <a:latin typeface="+mj-lt"/>
              </a:rPr>
              <a:t>(O2)</a:t>
            </a:r>
          </a:p>
          <a:p>
            <a:pPr marL="685800" indent="-685800">
              <a:lnSpc>
                <a:spcPct val="150000"/>
              </a:lnSpc>
              <a:buClr>
                <a:schemeClr val="bg1"/>
              </a:buClr>
              <a:buFont typeface="Arial" panose="020B0604020202020204" pitchFamily="34" charset="0"/>
              <a:buChar char="•"/>
            </a:pPr>
            <a:r>
              <a:rPr lang="cs-CZ" sz="5400" b="1" dirty="0">
                <a:solidFill>
                  <a:schemeClr val="accent2"/>
                </a:solidFill>
                <a:latin typeface="+mj-lt"/>
              </a:rPr>
              <a:t>Letáky pro seniory </a:t>
            </a:r>
            <a:r>
              <a:rPr lang="cs-CZ" dirty="0">
                <a:solidFill>
                  <a:schemeClr val="bg1"/>
                </a:solidFill>
                <a:latin typeface="+mj-lt"/>
              </a:rPr>
              <a:t>(Česká pošta, Ministerstvo vnitra ČR)</a:t>
            </a:r>
          </a:p>
        </p:txBody>
      </p:sp>
      <p:pic>
        <p:nvPicPr>
          <p:cNvPr id="4" name="Obrázek 3" descr="Obsah obrázku text&#10;&#10;Popis byl vytvořen automaticky">
            <a:extLst>
              <a:ext uri="{FF2B5EF4-FFF2-40B4-BE49-F238E27FC236}">
                <a16:creationId xmlns:a16="http://schemas.microsoft.com/office/drawing/2014/main" id="{E2CBDB15-D5A7-42BD-1E86-81F208EF5EF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311257" y="11828358"/>
            <a:ext cx="4155168" cy="1049180"/>
          </a:xfrm>
          <a:prstGeom prst="rect">
            <a:avLst/>
          </a:prstGeom>
        </p:spPr>
      </p:pic>
    </p:spTree>
    <p:extLst>
      <p:ext uri="{BB962C8B-B14F-4D97-AF65-F5344CB8AC3E}">
        <p14:creationId xmlns:p14="http://schemas.microsoft.com/office/powerpoint/2010/main" val="33710248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34A3D94-D439-98E6-6B8B-D5E51A1CFF6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2760" y="1"/>
            <a:ext cx="7511548" cy="5633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bdélník: se zakulacenými rohy 2">
            <a:extLst>
              <a:ext uri="{FF2B5EF4-FFF2-40B4-BE49-F238E27FC236}">
                <a16:creationId xmlns:a16="http://schemas.microsoft.com/office/drawing/2014/main" id="{373E7DD2-2045-203E-1F34-A9D269EA65B8}"/>
              </a:ext>
            </a:extLst>
          </p:cNvPr>
          <p:cNvSpPr/>
          <p:nvPr/>
        </p:nvSpPr>
        <p:spPr>
          <a:xfrm>
            <a:off x="7619999" y="1527915"/>
            <a:ext cx="3657600" cy="827314"/>
          </a:xfrm>
          <a:prstGeom prst="roundRect">
            <a:avLst/>
          </a:prstGeom>
          <a:solidFill>
            <a:schemeClr val="accent2"/>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cs-CZ" sz="5400" b="1" dirty="0"/>
              <a:t>ATM</a:t>
            </a:r>
          </a:p>
        </p:txBody>
      </p:sp>
      <p:pic>
        <p:nvPicPr>
          <p:cNvPr id="6" name="Picture 5" descr="A purple and white advertisement&#10;&#10;Description automatically generated">
            <a:extLst>
              <a:ext uri="{FF2B5EF4-FFF2-40B4-BE49-F238E27FC236}">
                <a16:creationId xmlns:a16="http://schemas.microsoft.com/office/drawing/2014/main" id="{23F252F6-C399-3423-ADCF-57B24BE7DA8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5342508" y="0"/>
            <a:ext cx="8732382" cy="6174803"/>
          </a:xfrm>
          <a:prstGeom prst="rect">
            <a:avLst/>
          </a:prstGeom>
        </p:spPr>
      </p:pic>
      <p:sp>
        <p:nvSpPr>
          <p:cNvPr id="4" name="Obdélník: se zakulacenými rohy 3">
            <a:extLst>
              <a:ext uri="{FF2B5EF4-FFF2-40B4-BE49-F238E27FC236}">
                <a16:creationId xmlns:a16="http://schemas.microsoft.com/office/drawing/2014/main" id="{809FE8DB-E32E-16B8-64A6-929193098DA7}"/>
              </a:ext>
            </a:extLst>
          </p:cNvPr>
          <p:cNvSpPr/>
          <p:nvPr/>
        </p:nvSpPr>
        <p:spPr>
          <a:xfrm>
            <a:off x="10913042" y="55756"/>
            <a:ext cx="4429466" cy="82731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cs-CZ" sz="5400" b="1" dirty="0"/>
              <a:t>PROSTÍRÁNÍ</a:t>
            </a:r>
          </a:p>
        </p:txBody>
      </p:sp>
      <p:pic>
        <p:nvPicPr>
          <p:cNvPr id="8" name="Picture 7" descr="A purple and gold poster&#10;&#10;Description automatically generated with medium confidence">
            <a:extLst>
              <a:ext uri="{FF2B5EF4-FFF2-40B4-BE49-F238E27FC236}">
                <a16:creationId xmlns:a16="http://schemas.microsoft.com/office/drawing/2014/main" id="{D5F6E745-E1C6-2862-D230-3AE596A012B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341911" y="4283650"/>
            <a:ext cx="6630725" cy="9376594"/>
          </a:xfrm>
          <a:prstGeom prst="rect">
            <a:avLst/>
          </a:prstGeom>
        </p:spPr>
      </p:pic>
      <p:sp>
        <p:nvSpPr>
          <p:cNvPr id="5" name="Obdélník: se zakulacenými rohy 4">
            <a:extLst>
              <a:ext uri="{FF2B5EF4-FFF2-40B4-BE49-F238E27FC236}">
                <a16:creationId xmlns:a16="http://schemas.microsoft.com/office/drawing/2014/main" id="{5BA6ECD7-E9C5-63C1-ADAF-231BB1D3C276}"/>
              </a:ext>
            </a:extLst>
          </p:cNvPr>
          <p:cNvSpPr/>
          <p:nvPr/>
        </p:nvSpPr>
        <p:spPr>
          <a:xfrm>
            <a:off x="5529635" y="8971947"/>
            <a:ext cx="6127638" cy="82731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cs-CZ" sz="5400" b="1" dirty="0"/>
              <a:t>PLAKÁTY DO VLAKŮ</a:t>
            </a:r>
          </a:p>
        </p:txBody>
      </p:sp>
      <p:grpSp>
        <p:nvGrpSpPr>
          <p:cNvPr id="2" name="Group 1">
            <a:extLst>
              <a:ext uri="{FF2B5EF4-FFF2-40B4-BE49-F238E27FC236}">
                <a16:creationId xmlns:a16="http://schemas.microsoft.com/office/drawing/2014/main" id="{4558FD98-2761-ADD5-ED99-4A4E71FC90B1}"/>
              </a:ext>
            </a:extLst>
          </p:cNvPr>
          <p:cNvGrpSpPr/>
          <p:nvPr/>
        </p:nvGrpSpPr>
        <p:grpSpPr>
          <a:xfrm>
            <a:off x="16107781" y="6547972"/>
            <a:ext cx="7602748" cy="5298337"/>
            <a:chOff x="16107781" y="6547972"/>
            <a:chExt cx="7602748" cy="5298337"/>
          </a:xfrm>
        </p:grpSpPr>
        <p:pic>
          <p:nvPicPr>
            <p:cNvPr id="10" name="Picture 9">
              <a:extLst>
                <a:ext uri="{FF2B5EF4-FFF2-40B4-BE49-F238E27FC236}">
                  <a16:creationId xmlns:a16="http://schemas.microsoft.com/office/drawing/2014/main" id="{A42CB5F0-FDB4-0ABE-B5EF-000CC48EB37E}"/>
                </a:ext>
              </a:extLst>
            </p:cNvPr>
            <p:cNvPicPr>
              <a:picLocks noChangeAspect="1"/>
            </p:cNvPicPr>
            <p:nvPr/>
          </p:nvPicPr>
          <p:blipFill>
            <a:blip r:embed="rId6"/>
            <a:stretch>
              <a:fillRect/>
            </a:stretch>
          </p:blipFill>
          <p:spPr>
            <a:xfrm>
              <a:off x="16107781" y="6547972"/>
              <a:ext cx="3830599" cy="5298337"/>
            </a:xfrm>
            <a:prstGeom prst="rect">
              <a:avLst/>
            </a:prstGeom>
          </p:spPr>
        </p:pic>
        <p:pic>
          <p:nvPicPr>
            <p:cNvPr id="12" name="Picture 11">
              <a:extLst>
                <a:ext uri="{FF2B5EF4-FFF2-40B4-BE49-F238E27FC236}">
                  <a16:creationId xmlns:a16="http://schemas.microsoft.com/office/drawing/2014/main" id="{055A1CD9-803E-93C9-C13E-D5FDCDF0899E}"/>
                </a:ext>
              </a:extLst>
            </p:cNvPr>
            <p:cNvPicPr>
              <a:picLocks noChangeAspect="1"/>
            </p:cNvPicPr>
            <p:nvPr/>
          </p:nvPicPr>
          <p:blipFill>
            <a:blip r:embed="rId7"/>
            <a:stretch>
              <a:fillRect/>
            </a:stretch>
          </p:blipFill>
          <p:spPr>
            <a:xfrm>
              <a:off x="19938380" y="6547972"/>
              <a:ext cx="3772149" cy="5298337"/>
            </a:xfrm>
            <a:prstGeom prst="rect">
              <a:avLst/>
            </a:prstGeom>
          </p:spPr>
        </p:pic>
      </p:grpSp>
      <p:sp>
        <p:nvSpPr>
          <p:cNvPr id="13" name="Obdélník: se zakulacenými rohy 4">
            <a:extLst>
              <a:ext uri="{FF2B5EF4-FFF2-40B4-BE49-F238E27FC236}">
                <a16:creationId xmlns:a16="http://schemas.microsoft.com/office/drawing/2014/main" id="{EC2E31E5-D6BB-793F-56F9-D31444561225}"/>
              </a:ext>
            </a:extLst>
          </p:cNvPr>
          <p:cNvSpPr/>
          <p:nvPr/>
        </p:nvSpPr>
        <p:spPr>
          <a:xfrm>
            <a:off x="16623017" y="12219478"/>
            <a:ext cx="6630725" cy="82731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cs-CZ" sz="5400" b="1" dirty="0"/>
              <a:t>LETÁKY PRO SENIORY</a:t>
            </a:r>
          </a:p>
        </p:txBody>
      </p:sp>
      <p:pic>
        <p:nvPicPr>
          <p:cNvPr id="15" name="Picture 14" descr="A qr code on a purple background&#10;&#10;Description automatically generated">
            <a:extLst>
              <a:ext uri="{FF2B5EF4-FFF2-40B4-BE49-F238E27FC236}">
                <a16:creationId xmlns:a16="http://schemas.microsoft.com/office/drawing/2014/main" id="{565ADCA9-C01C-CC6F-E256-E016BC3224D9}"/>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093472" y="6174803"/>
            <a:ext cx="4066291" cy="7228962"/>
          </a:xfrm>
          <a:prstGeom prst="rect">
            <a:avLst/>
          </a:prstGeom>
        </p:spPr>
      </p:pic>
      <p:sp>
        <p:nvSpPr>
          <p:cNvPr id="18" name="Obdélník: se zakulacenými rohy 4">
            <a:extLst>
              <a:ext uri="{FF2B5EF4-FFF2-40B4-BE49-F238E27FC236}">
                <a16:creationId xmlns:a16="http://schemas.microsoft.com/office/drawing/2014/main" id="{599C4EF8-F3C2-8614-05A0-5B7B417F8D6C}"/>
              </a:ext>
            </a:extLst>
          </p:cNvPr>
          <p:cNvSpPr/>
          <p:nvPr/>
        </p:nvSpPr>
        <p:spPr>
          <a:xfrm>
            <a:off x="3397100" y="5720658"/>
            <a:ext cx="4771123" cy="82731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cs-CZ" sz="5400" b="1" dirty="0"/>
              <a:t>SOCIÁLNÍ SÍTĚ</a:t>
            </a:r>
          </a:p>
        </p:txBody>
      </p:sp>
    </p:spTree>
    <p:extLst>
      <p:ext uri="{BB962C8B-B14F-4D97-AF65-F5344CB8AC3E}">
        <p14:creationId xmlns:p14="http://schemas.microsoft.com/office/powerpoint/2010/main" val="21309958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60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nodeType="withEffect">
                                  <p:stCondLst>
                                    <p:cond delay="600"/>
                                  </p:st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600"/>
                            </p:stCondLst>
                            <p:childTnLst>
                              <p:par>
                                <p:cTn id="15" presetID="1" presetClass="entr" presetSubtype="0" fill="hold" grpId="0" nodeType="afterEffect">
                                  <p:stCondLst>
                                    <p:cond delay="50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50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p:stCondLst>
                              <p:cond delay="1100"/>
                            </p:stCondLst>
                            <p:childTnLst>
                              <p:par>
                                <p:cTn id="20" presetID="1" presetClass="entr" presetSubtype="0" fill="hold" nodeType="afterEffect">
                                  <p:stCondLst>
                                    <p:cond delay="500"/>
                                  </p:stCondLst>
                                  <p:childTnLst>
                                    <p:set>
                                      <p:cBhvr>
                                        <p:cTn id="21" dur="1" fill="hold">
                                          <p:stCondLst>
                                            <p:cond delay="0"/>
                                          </p:stCondLst>
                                        </p:cTn>
                                        <p:tgtEl>
                                          <p:spTgt spid="8"/>
                                        </p:tgtEl>
                                        <p:attrNameLst>
                                          <p:attrName>style.visibility</p:attrName>
                                        </p:attrNameLst>
                                      </p:cBhvr>
                                      <p:to>
                                        <p:strVal val="visible"/>
                                      </p:to>
                                    </p:set>
                                  </p:childTnLst>
                                </p:cTn>
                              </p:par>
                              <p:par>
                                <p:cTn id="22" presetID="1" presetClass="entr" presetSubtype="0" fill="hold" grpId="0" nodeType="withEffect">
                                  <p:stCondLst>
                                    <p:cond delay="500"/>
                                  </p:stCondLst>
                                  <p:childTnLst>
                                    <p:set>
                                      <p:cBhvr>
                                        <p:cTn id="23" dur="1" fill="hold">
                                          <p:stCondLst>
                                            <p:cond delay="0"/>
                                          </p:stCondLst>
                                        </p:cTn>
                                        <p:tgtEl>
                                          <p:spTgt spid="5"/>
                                        </p:tgtEl>
                                        <p:attrNameLst>
                                          <p:attrName>style.visibility</p:attrName>
                                        </p:attrNameLst>
                                      </p:cBhvr>
                                      <p:to>
                                        <p:strVal val="visible"/>
                                      </p:to>
                                    </p:set>
                                  </p:childTnLst>
                                </p:cTn>
                              </p:par>
                            </p:childTnLst>
                          </p:cTn>
                        </p:par>
                        <p:par>
                          <p:cTn id="24" fill="hold">
                            <p:stCondLst>
                              <p:cond delay="1600"/>
                            </p:stCondLst>
                            <p:childTnLst>
                              <p:par>
                                <p:cTn id="25" presetID="1" presetClass="entr" presetSubtype="0" fill="hold" nodeType="afterEffect">
                                  <p:stCondLst>
                                    <p:cond delay="50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grpId="0" nodeType="withEffect">
                                  <p:stCondLst>
                                    <p:cond delay="50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3"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shing - varianta 2 - mu">
            <a:hlinkClick r:id="" action="ppaction://media"/>
            <a:extLst>
              <a:ext uri="{FF2B5EF4-FFF2-40B4-BE49-F238E27FC236}">
                <a16:creationId xmlns:a16="http://schemas.microsoft.com/office/drawing/2014/main" id="{CA67D867-AC4C-08AF-2A78-9C6640527E9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76" y="0"/>
            <a:ext cx="24380825" cy="13714214"/>
          </a:xfrm>
          <a:prstGeom prst="rect">
            <a:avLst/>
          </a:prstGeom>
        </p:spPr>
      </p:pic>
    </p:spTree>
    <p:extLst>
      <p:ext uri="{BB962C8B-B14F-4D97-AF65-F5344CB8AC3E}">
        <p14:creationId xmlns:p14="http://schemas.microsoft.com/office/powerpoint/2010/main" val="40962766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834F0B68-FF8D-0BB2-3313-530BE07EF7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22583" cy="13715999"/>
          </a:xfrm>
          <a:prstGeom prst="rect">
            <a:avLst/>
          </a:prstGeom>
        </p:spPr>
      </p:pic>
    </p:spTree>
    <p:extLst>
      <p:ext uri="{BB962C8B-B14F-4D97-AF65-F5344CB8AC3E}">
        <p14:creationId xmlns:p14="http://schemas.microsoft.com/office/powerpoint/2010/main" val="26859475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obrázku 5" descr="Obsah obrázku text, scéna&#10;&#10;Popis byl vytvořen automaticky">
            <a:extLst>
              <a:ext uri="{FF2B5EF4-FFF2-40B4-BE49-F238E27FC236}">
                <a16:creationId xmlns:a16="http://schemas.microsoft.com/office/drawing/2014/main" id="{A0E749AA-C219-F7C7-8E0C-512606527BAF}"/>
              </a:ext>
            </a:extLst>
          </p:cNvPr>
          <p:cNvPicPr>
            <a:picLocks noGrp="1" noChangeAspect="1"/>
          </p:cNvPicPr>
          <p:nvPr>
            <p:ph type="pic" sz="quarter" idx="14"/>
          </p:nvPr>
        </p:nvPicPr>
        <p:blipFill>
          <a:blip r:embed="rId2" cstate="email">
            <a:duotone>
              <a:prstClr val="black"/>
              <a:schemeClr val="accent3">
                <a:tint val="45000"/>
                <a:satMod val="400000"/>
              </a:schemeClr>
            </a:duotone>
            <a:extLst>
              <a:ext uri="{28A0092B-C50C-407E-A947-70E740481C1C}">
                <a14:useLocalDpi xmlns:a14="http://schemas.microsoft.com/office/drawing/2010/main" val="0"/>
              </a:ext>
            </a:extLst>
          </a:blip>
          <a:srcRect t="20724" b="20724"/>
          <a:stretch>
            <a:fillRect/>
          </a:stretch>
        </p:blipFill>
        <p:spPr/>
      </p:pic>
      <p:grpSp>
        <p:nvGrpSpPr>
          <p:cNvPr id="2" name="Group 1">
            <a:extLst>
              <a:ext uri="{FF2B5EF4-FFF2-40B4-BE49-F238E27FC236}">
                <a16:creationId xmlns:a16="http://schemas.microsoft.com/office/drawing/2014/main" id="{ECA63CDD-92D6-2344-BB1E-CD855D18F1CB}"/>
              </a:ext>
            </a:extLst>
          </p:cNvPr>
          <p:cNvGrpSpPr/>
          <p:nvPr/>
        </p:nvGrpSpPr>
        <p:grpSpPr>
          <a:xfrm>
            <a:off x="2836636" y="1531260"/>
            <a:ext cx="9352189" cy="2412391"/>
            <a:chOff x="1653451" y="4864253"/>
            <a:chExt cx="9352189" cy="2412391"/>
          </a:xfrm>
        </p:grpSpPr>
        <p:sp>
          <p:nvSpPr>
            <p:cNvPr id="8" name="TextBox 7">
              <a:extLst>
                <a:ext uri="{FF2B5EF4-FFF2-40B4-BE49-F238E27FC236}">
                  <a16:creationId xmlns:a16="http://schemas.microsoft.com/office/drawing/2014/main" id="{CA0FFD5B-3E4B-FA40-85B1-861F12486F58}"/>
                </a:ext>
              </a:extLst>
            </p:cNvPr>
            <p:cNvSpPr txBox="1"/>
            <p:nvPr/>
          </p:nvSpPr>
          <p:spPr>
            <a:xfrm>
              <a:off x="1653451" y="4864253"/>
              <a:ext cx="8033474" cy="1323439"/>
            </a:xfrm>
            <a:prstGeom prst="rect">
              <a:avLst/>
            </a:prstGeom>
            <a:noFill/>
          </p:spPr>
          <p:txBody>
            <a:bodyPr wrap="square" rtlCol="0">
              <a:spAutoFit/>
            </a:bodyPr>
            <a:lstStyle/>
            <a:p>
              <a:r>
                <a:rPr lang="cs-CZ" sz="8000" b="1" spc="600" dirty="0">
                  <a:solidFill>
                    <a:schemeClr val="accent1"/>
                  </a:solidFill>
                  <a:latin typeface="Montserrat" charset="0"/>
                  <a:ea typeface="Montserrat" charset="0"/>
                  <a:cs typeface="Montserrat" charset="0"/>
                </a:rPr>
                <a:t>FAKTA</a:t>
              </a:r>
              <a:endParaRPr lang="en-US" sz="8000" b="1" spc="600" dirty="0">
                <a:solidFill>
                  <a:schemeClr val="accent1"/>
                </a:solidFill>
                <a:latin typeface="Montserrat" charset="0"/>
                <a:ea typeface="Montserrat" charset="0"/>
                <a:cs typeface="Montserrat" charset="0"/>
              </a:endParaRPr>
            </a:p>
          </p:txBody>
        </p:sp>
        <p:sp>
          <p:nvSpPr>
            <p:cNvPr id="15" name="TextBox 14">
              <a:extLst>
                <a:ext uri="{FF2B5EF4-FFF2-40B4-BE49-F238E27FC236}">
                  <a16:creationId xmlns:a16="http://schemas.microsoft.com/office/drawing/2014/main" id="{ECECA7AA-FDA0-2449-9589-19A4893B496F}"/>
                </a:ext>
              </a:extLst>
            </p:cNvPr>
            <p:cNvSpPr txBox="1"/>
            <p:nvPr/>
          </p:nvSpPr>
          <p:spPr>
            <a:xfrm>
              <a:off x="1653451" y="6187692"/>
              <a:ext cx="9352189" cy="1088952"/>
            </a:xfrm>
            <a:prstGeom prst="rect">
              <a:avLst/>
            </a:prstGeom>
            <a:noFill/>
          </p:spPr>
          <p:txBody>
            <a:bodyPr wrap="square" rtlCol="0">
              <a:spAutoFit/>
            </a:bodyPr>
            <a:lstStyle/>
            <a:p>
              <a:pPr>
                <a:lnSpc>
                  <a:spcPts val="4080"/>
                </a:lnSpc>
              </a:pPr>
              <a:r>
                <a:rPr lang="en-US" sz="2800" spc="300" dirty="0">
                  <a:latin typeface="Lato Light" panose="020F0502020204030203" pitchFamily="34" charset="0"/>
                  <a:ea typeface="Lato Light" panose="020F0502020204030203" pitchFamily="34" charset="0"/>
                  <a:cs typeface="Lato Light" panose="020F0502020204030203" pitchFamily="34" charset="0"/>
                </a:rPr>
                <a:t>We offer small businesses a complete array of online marketing solutions to fit any budget.</a:t>
              </a:r>
            </a:p>
          </p:txBody>
        </p:sp>
      </p:grpSp>
      <p:grpSp>
        <p:nvGrpSpPr>
          <p:cNvPr id="4" name="Group 3">
            <a:extLst>
              <a:ext uri="{FF2B5EF4-FFF2-40B4-BE49-F238E27FC236}">
                <a16:creationId xmlns:a16="http://schemas.microsoft.com/office/drawing/2014/main" id="{82A0FABD-E2EC-F848-8BB0-872AB48B7277}"/>
              </a:ext>
            </a:extLst>
          </p:cNvPr>
          <p:cNvGrpSpPr/>
          <p:nvPr/>
        </p:nvGrpSpPr>
        <p:grpSpPr>
          <a:xfrm>
            <a:off x="17683149" y="1727202"/>
            <a:ext cx="3006426" cy="11803557"/>
            <a:chOff x="3557659" y="1727202"/>
            <a:chExt cx="3006426" cy="11803557"/>
          </a:xfrm>
        </p:grpSpPr>
        <p:sp>
          <p:nvSpPr>
            <p:cNvPr id="18" name="Rectangle 17">
              <a:extLst>
                <a:ext uri="{FF2B5EF4-FFF2-40B4-BE49-F238E27FC236}">
                  <a16:creationId xmlns:a16="http://schemas.microsoft.com/office/drawing/2014/main" id="{AB645672-76F4-1644-9EFF-3721DE7B8158}"/>
                </a:ext>
              </a:extLst>
            </p:cNvPr>
            <p:cNvSpPr/>
            <p:nvPr/>
          </p:nvSpPr>
          <p:spPr>
            <a:xfrm>
              <a:off x="3557659" y="1727202"/>
              <a:ext cx="3006426" cy="1026159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4"/>
                </a:solidFill>
              </a:endParaRPr>
            </a:p>
          </p:txBody>
        </p:sp>
        <p:sp>
          <p:nvSpPr>
            <p:cNvPr id="14" name="TextBox 13">
              <a:extLst>
                <a:ext uri="{FF2B5EF4-FFF2-40B4-BE49-F238E27FC236}">
                  <a16:creationId xmlns:a16="http://schemas.microsoft.com/office/drawing/2014/main" id="{142DB108-2F9A-1D4C-8AD0-06981EB1C811}"/>
                </a:ext>
              </a:extLst>
            </p:cNvPr>
            <p:cNvSpPr txBox="1"/>
            <p:nvPr/>
          </p:nvSpPr>
          <p:spPr>
            <a:xfrm>
              <a:off x="3839480" y="9591219"/>
              <a:ext cx="2501750" cy="3939540"/>
            </a:xfrm>
            <a:prstGeom prst="rect">
              <a:avLst/>
            </a:prstGeom>
            <a:noFill/>
          </p:spPr>
          <p:txBody>
            <a:bodyPr wrap="square" rtlCol="0">
              <a:spAutoFit/>
            </a:bodyPr>
            <a:lstStyle/>
            <a:p>
              <a:pPr algn="ctr"/>
              <a:r>
                <a:rPr lang="en-US" sz="25000" b="1" spc="600" dirty="0">
                  <a:solidFill>
                    <a:schemeClr val="accent4"/>
                  </a:solidFill>
                  <a:latin typeface="Montserrat" charset="0"/>
                  <a:ea typeface="Montserrat" charset="0"/>
                  <a:cs typeface="Montserrat" charset="0"/>
                </a:rPr>
                <a:t>1</a:t>
              </a:r>
            </a:p>
          </p:txBody>
        </p:sp>
      </p:grpSp>
      <p:cxnSp>
        <p:nvCxnSpPr>
          <p:cNvPr id="19" name="Straight Connector 18">
            <a:extLst>
              <a:ext uri="{FF2B5EF4-FFF2-40B4-BE49-F238E27FC236}">
                <a16:creationId xmlns:a16="http://schemas.microsoft.com/office/drawing/2014/main" id="{43113F1F-0572-D040-87D6-39D6911B1EDA}"/>
              </a:ext>
            </a:extLst>
          </p:cNvPr>
          <p:cNvCxnSpPr>
            <a:cxnSpLocks/>
          </p:cNvCxnSpPr>
          <p:nvPr/>
        </p:nvCxnSpPr>
        <p:spPr>
          <a:xfrm>
            <a:off x="1829565" y="1727202"/>
            <a:ext cx="0" cy="4222956"/>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DEB183AC-210A-6F40-BA08-D5481A6C7C41}"/>
              </a:ext>
            </a:extLst>
          </p:cNvPr>
          <p:cNvGrpSpPr/>
          <p:nvPr/>
        </p:nvGrpSpPr>
        <p:grpSpPr>
          <a:xfrm>
            <a:off x="738554" y="11560989"/>
            <a:ext cx="6554471" cy="855618"/>
            <a:chOff x="14935769" y="11315700"/>
            <a:chExt cx="6554471" cy="855618"/>
          </a:xfrm>
        </p:grpSpPr>
        <p:sp>
          <p:nvSpPr>
            <p:cNvPr id="20" name="Rectangle 19">
              <a:extLst>
                <a:ext uri="{FF2B5EF4-FFF2-40B4-BE49-F238E27FC236}">
                  <a16:creationId xmlns:a16="http://schemas.microsoft.com/office/drawing/2014/main" id="{DE4D0F6C-FFE0-A143-A9F0-C1ADA5EFEF98}"/>
                </a:ext>
              </a:extLst>
            </p:cNvPr>
            <p:cNvSpPr/>
            <p:nvPr/>
          </p:nvSpPr>
          <p:spPr>
            <a:xfrm>
              <a:off x="14935769" y="11315700"/>
              <a:ext cx="6554471" cy="8556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1" name="TextBox 20">
              <a:extLst>
                <a:ext uri="{FF2B5EF4-FFF2-40B4-BE49-F238E27FC236}">
                  <a16:creationId xmlns:a16="http://schemas.microsoft.com/office/drawing/2014/main" id="{F1B69AC1-A784-4E42-990F-D66CF905238F}"/>
                </a:ext>
              </a:extLst>
            </p:cNvPr>
            <p:cNvSpPr txBox="1"/>
            <p:nvPr/>
          </p:nvSpPr>
          <p:spPr>
            <a:xfrm>
              <a:off x="15296232" y="11550301"/>
              <a:ext cx="5912196" cy="400110"/>
            </a:xfrm>
            <a:prstGeom prst="rect">
              <a:avLst/>
            </a:prstGeom>
            <a:noFill/>
          </p:spPr>
          <p:txBody>
            <a:bodyPr wrap="none" rtlCol="0">
              <a:spAutoFit/>
            </a:bodyPr>
            <a:lstStyle/>
            <a:p>
              <a:pPr algn="ctr"/>
              <a:r>
                <a:rPr lang="cs-CZ" sz="2000" b="1" spc="600" dirty="0">
                  <a:solidFill>
                    <a:schemeClr val="bg1"/>
                  </a:solidFill>
                  <a:latin typeface="Montserrat SemiBold" pitchFamily="2" charset="77"/>
                </a:rPr>
                <a:t>LUKÁŠ KINTR, ředitel NÚKIB</a:t>
              </a:r>
            </a:p>
          </p:txBody>
        </p:sp>
      </p:grpSp>
      <p:pic>
        <p:nvPicPr>
          <p:cNvPr id="7" name="Obrázek 6" descr="Obsah obrázku text&#10;&#10;Popis byl vytvořen automaticky">
            <a:extLst>
              <a:ext uri="{FF2B5EF4-FFF2-40B4-BE49-F238E27FC236}">
                <a16:creationId xmlns:a16="http://schemas.microsoft.com/office/drawing/2014/main" id="{E696CE6A-66A2-4827-BABB-581A3B4FFD4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280565" y="363305"/>
            <a:ext cx="3607533" cy="910902"/>
          </a:xfrm>
          <a:prstGeom prst="rect">
            <a:avLst/>
          </a:prstGeom>
        </p:spPr>
      </p:pic>
    </p:spTree>
    <p:extLst>
      <p:ext uri="{BB962C8B-B14F-4D97-AF65-F5344CB8AC3E}">
        <p14:creationId xmlns:p14="http://schemas.microsoft.com/office/powerpoint/2010/main" val="5888692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5">
            <a:extLst>
              <a:ext uri="{FF2B5EF4-FFF2-40B4-BE49-F238E27FC236}">
                <a16:creationId xmlns:a16="http://schemas.microsoft.com/office/drawing/2014/main" id="{F995D0C0-40C5-821C-04AE-6D6E34D90AB5}"/>
              </a:ext>
            </a:extLst>
          </p:cNvPr>
          <p:cNvSpPr txBox="1"/>
          <p:nvPr/>
        </p:nvSpPr>
        <p:spPr>
          <a:xfrm>
            <a:off x="1003689" y="869893"/>
            <a:ext cx="21274420" cy="1754326"/>
          </a:xfrm>
          <a:prstGeom prst="rect">
            <a:avLst/>
          </a:prstGeom>
          <a:noFill/>
        </p:spPr>
        <p:txBody>
          <a:bodyPr wrap="square" rtlCol="0">
            <a:spAutoFit/>
          </a:bodyPr>
          <a:lstStyle/>
          <a:p>
            <a:r>
              <a:rPr lang="cs-CZ" sz="5400" b="1" dirty="0">
                <a:solidFill>
                  <a:schemeClr val="bg1"/>
                </a:solidFill>
                <a:latin typeface="+mj-lt"/>
              </a:rPr>
              <a:t>POČET KYBERNETICKÝCH BEZPEČNOSTNÍCH INCIDENTŮ V ROCE 2022 MÍRNĚ KLESL</a:t>
            </a:r>
            <a:endParaRPr lang="en-US" sz="5400" b="1" dirty="0">
              <a:solidFill>
                <a:schemeClr val="bg1"/>
              </a:solidFill>
              <a:latin typeface="+mj-lt"/>
            </a:endParaRPr>
          </a:p>
        </p:txBody>
      </p:sp>
      <p:graphicFrame>
        <p:nvGraphicFramePr>
          <p:cNvPr id="6" name="Chart 5">
            <a:extLst>
              <a:ext uri="{FF2B5EF4-FFF2-40B4-BE49-F238E27FC236}">
                <a16:creationId xmlns:a16="http://schemas.microsoft.com/office/drawing/2014/main" id="{CE778028-E0C1-D7A5-275B-7CCF3180B14C}"/>
              </a:ext>
            </a:extLst>
          </p:cNvPr>
          <p:cNvGraphicFramePr/>
          <p:nvPr>
            <p:extLst>
              <p:ext uri="{D42A27DB-BD31-4B8C-83A1-F6EECF244321}">
                <p14:modId xmlns:p14="http://schemas.microsoft.com/office/powerpoint/2010/main" val="3116296630"/>
              </p:ext>
            </p:extLst>
          </p:nvPr>
        </p:nvGraphicFramePr>
        <p:xfrm>
          <a:off x="704850" y="3467100"/>
          <a:ext cx="22669111" cy="880815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ovéPole 4">
            <a:extLst>
              <a:ext uri="{FF2B5EF4-FFF2-40B4-BE49-F238E27FC236}">
                <a16:creationId xmlns:a16="http://schemas.microsoft.com/office/drawing/2014/main" id="{49901C41-BCA2-4CCD-B377-53192F8063F8}"/>
              </a:ext>
            </a:extLst>
          </p:cNvPr>
          <p:cNvSpPr txBox="1"/>
          <p:nvPr/>
        </p:nvSpPr>
        <p:spPr>
          <a:xfrm flipH="1">
            <a:off x="1409700" y="12877800"/>
            <a:ext cx="9315450" cy="307777"/>
          </a:xfrm>
          <a:prstGeom prst="rect">
            <a:avLst/>
          </a:prstGeom>
          <a:noFill/>
        </p:spPr>
        <p:txBody>
          <a:bodyPr wrap="square" rtlCol="0">
            <a:spAutoFit/>
          </a:bodyPr>
          <a:lstStyle/>
          <a:p>
            <a:r>
              <a:rPr lang="cs-CZ" sz="1400" i="1" dirty="0">
                <a:solidFill>
                  <a:schemeClr val="bg1"/>
                </a:solidFill>
                <a:latin typeface="+mj-lt"/>
              </a:rPr>
              <a:t>Zdroj: NÚKIB - Zpráva o stavu kybernetické bezpečnosti České republiky za rok 2022</a:t>
            </a:r>
          </a:p>
        </p:txBody>
      </p:sp>
    </p:spTree>
    <p:extLst>
      <p:ext uri="{BB962C8B-B14F-4D97-AF65-F5344CB8AC3E}">
        <p14:creationId xmlns:p14="http://schemas.microsoft.com/office/powerpoint/2010/main" val="41322272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5">
            <a:extLst>
              <a:ext uri="{FF2B5EF4-FFF2-40B4-BE49-F238E27FC236}">
                <a16:creationId xmlns:a16="http://schemas.microsoft.com/office/drawing/2014/main" id="{A14D59E9-779E-93A0-129D-62C36461D2CA}"/>
              </a:ext>
            </a:extLst>
          </p:cNvPr>
          <p:cNvSpPr txBox="1"/>
          <p:nvPr/>
        </p:nvSpPr>
        <p:spPr>
          <a:xfrm>
            <a:off x="1003689" y="869893"/>
            <a:ext cx="22370272" cy="923330"/>
          </a:xfrm>
          <a:prstGeom prst="rect">
            <a:avLst/>
          </a:prstGeom>
          <a:noFill/>
        </p:spPr>
        <p:txBody>
          <a:bodyPr wrap="square" rtlCol="0">
            <a:spAutoFit/>
          </a:bodyPr>
          <a:lstStyle/>
          <a:p>
            <a:r>
              <a:rPr lang="cs-CZ" sz="5400" b="1" dirty="0">
                <a:solidFill>
                  <a:schemeClr val="bg1"/>
                </a:solidFill>
                <a:latin typeface="+mj-lt"/>
              </a:rPr>
              <a:t>ČESKÝ FINANČNÍ SEKTOR PATŘÍ K NEJLÉPE ZABEZPEČENÝM</a:t>
            </a:r>
            <a:endParaRPr lang="en-US" sz="5400" b="1" spc="600" dirty="0">
              <a:solidFill>
                <a:schemeClr val="bg1"/>
              </a:solidFill>
              <a:latin typeface="Montserrat" charset="0"/>
            </a:endParaRPr>
          </a:p>
        </p:txBody>
      </p:sp>
      <p:pic>
        <p:nvPicPr>
          <p:cNvPr id="7" name="Obrázek 6" descr="Obsah obrázku text&#10;&#10;Popis byl vytvořen automaticky">
            <a:extLst>
              <a:ext uri="{FF2B5EF4-FFF2-40B4-BE49-F238E27FC236}">
                <a16:creationId xmlns:a16="http://schemas.microsoft.com/office/drawing/2014/main" id="{AA546E09-B473-9D1B-2017-BE7D57D0415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400840" y="12371646"/>
            <a:ext cx="3607533" cy="910902"/>
          </a:xfrm>
          <a:prstGeom prst="rect">
            <a:avLst/>
          </a:prstGeom>
        </p:spPr>
      </p:pic>
      <p:sp>
        <p:nvSpPr>
          <p:cNvPr id="4" name="TextovéPole 3">
            <a:extLst>
              <a:ext uri="{FF2B5EF4-FFF2-40B4-BE49-F238E27FC236}">
                <a16:creationId xmlns:a16="http://schemas.microsoft.com/office/drawing/2014/main" id="{179FBF4D-04BD-3237-800B-B3A980480587}"/>
              </a:ext>
            </a:extLst>
          </p:cNvPr>
          <p:cNvSpPr txBox="1"/>
          <p:nvPr/>
        </p:nvSpPr>
        <p:spPr>
          <a:xfrm>
            <a:off x="602166" y="3160906"/>
            <a:ext cx="11887200" cy="9633406"/>
          </a:xfrm>
          <a:prstGeom prst="rect">
            <a:avLst/>
          </a:prstGeom>
          <a:noFill/>
        </p:spPr>
        <p:txBody>
          <a:bodyPr wrap="square">
            <a:spAutoFit/>
          </a:bodyPr>
          <a:lstStyle/>
          <a:p>
            <a:pPr marL="571500" indent="-571500">
              <a:spcAft>
                <a:spcPts val="3000"/>
              </a:spcAft>
              <a:buFont typeface="Arial" panose="020B0604020202020204" pitchFamily="34" charset="0"/>
              <a:buChar char="•"/>
            </a:pPr>
            <a:r>
              <a:rPr lang="cs-CZ" sz="4000" dirty="0">
                <a:solidFill>
                  <a:schemeClr val="bg1"/>
                </a:solidFill>
                <a:latin typeface="+mj-lt"/>
              </a:rPr>
              <a:t>Přesto se v roce 2022 </a:t>
            </a:r>
            <a:r>
              <a:rPr lang="cs-CZ" sz="4000" b="1" dirty="0">
                <a:solidFill>
                  <a:schemeClr val="accent2"/>
                </a:solidFill>
                <a:latin typeface="+mj-lt"/>
              </a:rPr>
              <a:t>počet útoků na finanční instituce zdvojnásobil </a:t>
            </a:r>
            <a:r>
              <a:rPr lang="cs-CZ" sz="4000" dirty="0">
                <a:solidFill>
                  <a:schemeClr val="bg1"/>
                </a:solidFill>
                <a:latin typeface="+mj-lt"/>
              </a:rPr>
              <a:t>(ze 4 na 8).</a:t>
            </a:r>
          </a:p>
          <a:p>
            <a:pPr marL="571500" indent="-571500">
              <a:spcAft>
                <a:spcPts val="3000"/>
              </a:spcAft>
              <a:buFont typeface="Arial" panose="020B0604020202020204" pitchFamily="34" charset="0"/>
              <a:buChar char="•"/>
            </a:pPr>
            <a:r>
              <a:rPr lang="cs-CZ" sz="4000" dirty="0">
                <a:solidFill>
                  <a:schemeClr val="bg1"/>
                </a:solidFill>
                <a:latin typeface="+mj-lt"/>
              </a:rPr>
              <a:t>Více než polovina finančních institucí se v roce 2022 setkala s více než pěti pokusy o kybernetický útok, většina těchto pokusů ale </a:t>
            </a:r>
            <a:r>
              <a:rPr lang="cs-CZ" sz="4000" b="1" dirty="0">
                <a:solidFill>
                  <a:schemeClr val="accent2"/>
                </a:solidFill>
                <a:latin typeface="+mj-lt"/>
              </a:rPr>
              <a:t>nevyústila v kybernetický incident</a:t>
            </a:r>
            <a:r>
              <a:rPr lang="cs-CZ" sz="4000" dirty="0">
                <a:solidFill>
                  <a:schemeClr val="bg1"/>
                </a:solidFill>
                <a:latin typeface="+mj-lt"/>
              </a:rPr>
              <a:t>.</a:t>
            </a:r>
          </a:p>
          <a:p>
            <a:pPr marL="571500" indent="-571500">
              <a:spcAft>
                <a:spcPts val="3000"/>
              </a:spcAft>
              <a:buFont typeface="Arial" panose="020B0604020202020204" pitchFamily="34" charset="0"/>
              <a:buChar char="•"/>
            </a:pPr>
            <a:r>
              <a:rPr lang="cs-CZ" sz="4000" dirty="0">
                <a:solidFill>
                  <a:schemeClr val="bg1"/>
                </a:solidFill>
                <a:latin typeface="+mj-lt"/>
              </a:rPr>
              <a:t>Nejčastější typy útoků: </a:t>
            </a:r>
            <a:r>
              <a:rPr lang="cs-CZ" sz="4000" b="1" dirty="0">
                <a:solidFill>
                  <a:schemeClr val="accent2"/>
                </a:solidFill>
                <a:latin typeface="+mj-lt"/>
              </a:rPr>
              <a:t>phishing, podvodné e-maily a škodlivé kódy</a:t>
            </a:r>
            <a:r>
              <a:rPr lang="cs-CZ" sz="4000" dirty="0">
                <a:solidFill>
                  <a:schemeClr val="bg1"/>
                </a:solidFill>
                <a:latin typeface="+mj-lt"/>
              </a:rPr>
              <a:t>. </a:t>
            </a:r>
          </a:p>
          <a:p>
            <a:pPr marL="571500" indent="-571500">
              <a:spcAft>
                <a:spcPts val="3000"/>
              </a:spcAft>
              <a:buFont typeface="Arial" panose="020B0604020202020204" pitchFamily="34" charset="0"/>
              <a:buChar char="•"/>
            </a:pPr>
            <a:r>
              <a:rPr lang="cs-CZ" sz="4000" dirty="0">
                <a:solidFill>
                  <a:schemeClr val="bg1"/>
                </a:solidFill>
                <a:latin typeface="+mj-lt"/>
              </a:rPr>
              <a:t>Útočníci se zaměřovali nejen na finanční instituce, ale i </a:t>
            </a:r>
            <a:r>
              <a:rPr lang="cs-CZ" sz="4000" b="1" dirty="0">
                <a:solidFill>
                  <a:schemeClr val="accent2"/>
                </a:solidFill>
                <a:latin typeface="+mj-lt"/>
              </a:rPr>
              <a:t>na jejich klienty</a:t>
            </a:r>
            <a:r>
              <a:rPr lang="cs-CZ" sz="4000" dirty="0">
                <a:solidFill>
                  <a:schemeClr val="bg1"/>
                </a:solidFill>
                <a:latin typeface="+mj-lt"/>
              </a:rPr>
              <a:t>.</a:t>
            </a:r>
          </a:p>
          <a:p>
            <a:pPr marL="571500" indent="-571500">
              <a:spcAft>
                <a:spcPts val="3000"/>
              </a:spcAft>
              <a:buFont typeface="Arial" panose="020B0604020202020204" pitchFamily="34" charset="0"/>
              <a:buChar char="•"/>
            </a:pPr>
            <a:r>
              <a:rPr lang="cs-CZ" sz="4000" dirty="0">
                <a:solidFill>
                  <a:schemeClr val="bg1"/>
                </a:solidFill>
                <a:latin typeface="+mj-lt"/>
              </a:rPr>
              <a:t>56 % finančních institucí v roce 2022 </a:t>
            </a:r>
            <a:r>
              <a:rPr lang="cs-CZ" sz="4000" b="1" dirty="0">
                <a:solidFill>
                  <a:schemeClr val="accent2"/>
                </a:solidFill>
                <a:latin typeface="+mj-lt"/>
              </a:rPr>
              <a:t>navýšilo rozpočet </a:t>
            </a:r>
            <a:r>
              <a:rPr lang="cs-CZ" sz="4000" dirty="0">
                <a:solidFill>
                  <a:schemeClr val="bg1"/>
                </a:solidFill>
                <a:latin typeface="+mj-lt"/>
              </a:rPr>
              <a:t>na kybernetickou bezpečnost. </a:t>
            </a:r>
          </a:p>
        </p:txBody>
      </p:sp>
      <p:sp>
        <p:nvSpPr>
          <p:cNvPr id="3" name="TextovéPole 4">
            <a:extLst>
              <a:ext uri="{FF2B5EF4-FFF2-40B4-BE49-F238E27FC236}">
                <a16:creationId xmlns:a16="http://schemas.microsoft.com/office/drawing/2014/main" id="{A56B4A74-1406-3A3C-F442-AC8EBBD98BE1}"/>
              </a:ext>
            </a:extLst>
          </p:cNvPr>
          <p:cNvSpPr txBox="1"/>
          <p:nvPr/>
        </p:nvSpPr>
        <p:spPr>
          <a:xfrm flipH="1">
            <a:off x="11463454" y="13271450"/>
            <a:ext cx="9315450" cy="307777"/>
          </a:xfrm>
          <a:prstGeom prst="rect">
            <a:avLst/>
          </a:prstGeom>
          <a:noFill/>
        </p:spPr>
        <p:txBody>
          <a:bodyPr wrap="square" rtlCol="0">
            <a:spAutoFit/>
          </a:bodyPr>
          <a:lstStyle/>
          <a:p>
            <a:r>
              <a:rPr lang="cs-CZ" sz="1400" i="1" dirty="0">
                <a:solidFill>
                  <a:schemeClr val="bg1"/>
                </a:solidFill>
                <a:latin typeface="+mj-lt"/>
              </a:rPr>
              <a:t>Zdroj: NÚKIB - Zpráva o stavu kybernetické bezpečnosti České republiky za rok 2022</a:t>
            </a:r>
          </a:p>
        </p:txBody>
      </p:sp>
      <p:graphicFrame>
        <p:nvGraphicFramePr>
          <p:cNvPr id="6" name="Chart 5">
            <a:extLst>
              <a:ext uri="{FF2B5EF4-FFF2-40B4-BE49-F238E27FC236}">
                <a16:creationId xmlns:a16="http://schemas.microsoft.com/office/drawing/2014/main" id="{F82FAF27-BE60-AE8A-4B95-9B065AB157DE}"/>
              </a:ext>
            </a:extLst>
          </p:cNvPr>
          <p:cNvGraphicFramePr>
            <a:graphicFrameLocks/>
          </p:cNvGraphicFramePr>
          <p:nvPr>
            <p:extLst>
              <p:ext uri="{D42A27DB-BD31-4B8C-83A1-F6EECF244321}">
                <p14:modId xmlns:p14="http://schemas.microsoft.com/office/powerpoint/2010/main" val="3540998589"/>
              </p:ext>
            </p:extLst>
          </p:nvPr>
        </p:nvGraphicFramePr>
        <p:xfrm>
          <a:off x="11463454" y="2408663"/>
          <a:ext cx="12914196" cy="1130733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075419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5">
            <a:extLst>
              <a:ext uri="{FF2B5EF4-FFF2-40B4-BE49-F238E27FC236}">
                <a16:creationId xmlns:a16="http://schemas.microsoft.com/office/drawing/2014/main" id="{A14D59E9-779E-93A0-129D-62C36461D2CA}"/>
              </a:ext>
            </a:extLst>
          </p:cNvPr>
          <p:cNvSpPr txBox="1"/>
          <p:nvPr/>
        </p:nvSpPr>
        <p:spPr>
          <a:xfrm>
            <a:off x="573110" y="852051"/>
            <a:ext cx="23045715" cy="1754326"/>
          </a:xfrm>
          <a:prstGeom prst="rect">
            <a:avLst/>
          </a:prstGeom>
          <a:noFill/>
        </p:spPr>
        <p:txBody>
          <a:bodyPr wrap="square" rtlCol="0">
            <a:spAutoFit/>
          </a:bodyPr>
          <a:lstStyle/>
          <a:p>
            <a:r>
              <a:rPr lang="cs-CZ" sz="5400" b="1" dirty="0">
                <a:solidFill>
                  <a:schemeClr val="bg1"/>
                </a:solidFill>
                <a:latin typeface="+mj-lt"/>
              </a:rPr>
              <a:t>PHISHING, SPEAR-PHISHING A PODVODNÉ E-MAILY: NEJČASTĚJŠÍ  TYPY ÚTOKŮ JSOU STÁLE SOFISTIKOVANĚJŠÍ</a:t>
            </a:r>
            <a:endParaRPr lang="en-US" sz="5400" b="1" spc="600" dirty="0">
              <a:solidFill>
                <a:schemeClr val="bg1"/>
              </a:solidFill>
              <a:latin typeface="+mj-lt"/>
            </a:endParaRPr>
          </a:p>
        </p:txBody>
      </p:sp>
      <p:pic>
        <p:nvPicPr>
          <p:cNvPr id="3" name="Obrázek 2" descr="Obsah obrázku text&#10;&#10;Popis byl vytvořen automaticky">
            <a:extLst>
              <a:ext uri="{FF2B5EF4-FFF2-40B4-BE49-F238E27FC236}">
                <a16:creationId xmlns:a16="http://schemas.microsoft.com/office/drawing/2014/main" id="{72AB76D7-2C47-4A5B-C032-C3AF0A6A9D6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463657" y="12024301"/>
            <a:ext cx="4155168" cy="1049180"/>
          </a:xfrm>
          <a:prstGeom prst="rect">
            <a:avLst/>
          </a:prstGeom>
        </p:spPr>
      </p:pic>
      <p:sp>
        <p:nvSpPr>
          <p:cNvPr id="4" name="Obdélník: se zakulacenými rohy 3">
            <a:extLst>
              <a:ext uri="{FF2B5EF4-FFF2-40B4-BE49-F238E27FC236}">
                <a16:creationId xmlns:a16="http://schemas.microsoft.com/office/drawing/2014/main" id="{9E13F508-416E-3545-A168-377E38F940D7}"/>
              </a:ext>
            </a:extLst>
          </p:cNvPr>
          <p:cNvSpPr/>
          <p:nvPr/>
        </p:nvSpPr>
        <p:spPr>
          <a:xfrm>
            <a:off x="1143000" y="3657739"/>
            <a:ext cx="10043502" cy="3953606"/>
          </a:xfrm>
          <a:prstGeom prst="roundRect">
            <a:avLst/>
          </a:prstGeom>
          <a:solidFill>
            <a:schemeClr val="accent1">
              <a:alpha val="58824"/>
            </a:schemeClr>
          </a:solidFill>
          <a:ln w="76200"/>
        </p:spPr>
        <p:style>
          <a:lnRef idx="3">
            <a:schemeClr val="lt1"/>
          </a:lnRef>
          <a:fillRef idx="1">
            <a:schemeClr val="accent1"/>
          </a:fillRef>
          <a:effectRef idx="1">
            <a:schemeClr val="accent1"/>
          </a:effectRef>
          <a:fontRef idx="minor">
            <a:schemeClr val="lt1"/>
          </a:fontRef>
        </p:style>
        <p:txBody>
          <a:bodyPr rtlCol="0" anchor="ctr"/>
          <a:lstStyle/>
          <a:p>
            <a:pPr algn="ctr"/>
            <a:r>
              <a:rPr lang="cs-CZ" sz="9600" b="1" dirty="0">
                <a:latin typeface="+mj-lt"/>
              </a:rPr>
              <a:t>92 %</a:t>
            </a:r>
          </a:p>
          <a:p>
            <a:pPr algn="ctr"/>
            <a:r>
              <a:rPr lang="cs-CZ" dirty="0">
                <a:latin typeface="+mj-lt"/>
              </a:rPr>
              <a:t>dotazovaných organizací uvedlo, že na ně byl v r. 2022 veden </a:t>
            </a:r>
            <a:r>
              <a:rPr lang="cs-CZ" b="1" u="sng" dirty="0">
                <a:latin typeface="+mj-lt"/>
              </a:rPr>
              <a:t>phishingový útok </a:t>
            </a:r>
            <a:r>
              <a:rPr lang="cs-CZ" dirty="0">
                <a:latin typeface="+mj-lt"/>
              </a:rPr>
              <a:t>nebo pokus o něj</a:t>
            </a:r>
          </a:p>
          <a:p>
            <a:pPr algn="ctr"/>
            <a:r>
              <a:rPr lang="cs-CZ" b="1" dirty="0">
                <a:latin typeface="+mj-lt"/>
              </a:rPr>
              <a:t>(+ 2 p. b. oproti 2021</a:t>
            </a:r>
            <a:r>
              <a:rPr lang="cs-CZ" dirty="0">
                <a:latin typeface="+mj-lt"/>
              </a:rPr>
              <a:t>)</a:t>
            </a:r>
          </a:p>
        </p:txBody>
      </p:sp>
      <p:sp>
        <p:nvSpPr>
          <p:cNvPr id="7" name="Obdélník: se zakulacenými rohy 6">
            <a:extLst>
              <a:ext uri="{FF2B5EF4-FFF2-40B4-BE49-F238E27FC236}">
                <a16:creationId xmlns:a16="http://schemas.microsoft.com/office/drawing/2014/main" id="{A72C2868-CEBD-C9DC-8EFD-CBC6D21F2673}"/>
              </a:ext>
            </a:extLst>
          </p:cNvPr>
          <p:cNvSpPr/>
          <p:nvPr/>
        </p:nvSpPr>
        <p:spPr>
          <a:xfrm>
            <a:off x="1143000" y="7895494"/>
            <a:ext cx="10043502" cy="3953606"/>
          </a:xfrm>
          <a:prstGeom prst="roundRect">
            <a:avLst/>
          </a:prstGeom>
          <a:solidFill>
            <a:schemeClr val="accent1">
              <a:alpha val="58824"/>
            </a:schemeClr>
          </a:solidFill>
          <a:ln w="76200"/>
        </p:spPr>
        <p:style>
          <a:lnRef idx="3">
            <a:schemeClr val="lt1"/>
          </a:lnRef>
          <a:fillRef idx="1">
            <a:schemeClr val="accent1"/>
          </a:fillRef>
          <a:effectRef idx="1">
            <a:schemeClr val="accent1"/>
          </a:effectRef>
          <a:fontRef idx="minor">
            <a:schemeClr val="lt1"/>
          </a:fontRef>
        </p:style>
        <p:txBody>
          <a:bodyPr rtlCol="0" anchor="ctr"/>
          <a:lstStyle/>
          <a:p>
            <a:pPr algn="ctr"/>
            <a:r>
              <a:rPr lang="cs-CZ" sz="9600" b="1" dirty="0">
                <a:latin typeface="+mj-lt"/>
              </a:rPr>
              <a:t>49 %</a:t>
            </a:r>
          </a:p>
          <a:p>
            <a:pPr algn="ctr"/>
            <a:r>
              <a:rPr lang="cs-CZ" dirty="0">
                <a:latin typeface="+mj-lt"/>
              </a:rPr>
              <a:t>dotazovaných organizací uvedlo, že na ně byl v r. 2022 veden </a:t>
            </a:r>
            <a:r>
              <a:rPr lang="cs-CZ" b="1" u="sng" dirty="0">
                <a:latin typeface="+mj-lt"/>
              </a:rPr>
              <a:t>spear-phishingový</a:t>
            </a:r>
            <a:r>
              <a:rPr lang="cs-CZ" u="sng" dirty="0">
                <a:latin typeface="+mj-lt"/>
              </a:rPr>
              <a:t> </a:t>
            </a:r>
            <a:r>
              <a:rPr lang="cs-CZ" b="1" u="sng" dirty="0">
                <a:latin typeface="+mj-lt"/>
              </a:rPr>
              <a:t>útok</a:t>
            </a:r>
            <a:r>
              <a:rPr lang="cs-CZ" dirty="0">
                <a:latin typeface="+mj-lt"/>
              </a:rPr>
              <a:t> nebo pokus o něj</a:t>
            </a:r>
          </a:p>
          <a:p>
            <a:pPr algn="ctr"/>
            <a:r>
              <a:rPr lang="cs-CZ" b="1" dirty="0">
                <a:latin typeface="+mj-lt"/>
              </a:rPr>
              <a:t>(+ 2 p. b. oproti 2021</a:t>
            </a:r>
            <a:r>
              <a:rPr lang="cs-CZ" dirty="0">
                <a:latin typeface="+mj-lt"/>
              </a:rPr>
              <a:t>)</a:t>
            </a:r>
          </a:p>
        </p:txBody>
      </p:sp>
      <p:sp>
        <p:nvSpPr>
          <p:cNvPr id="8" name="Obdélník: se zakulacenými rohy 7">
            <a:extLst>
              <a:ext uri="{FF2B5EF4-FFF2-40B4-BE49-F238E27FC236}">
                <a16:creationId xmlns:a16="http://schemas.microsoft.com/office/drawing/2014/main" id="{C63B185F-81A5-468C-A941-3BE12B727A98}"/>
              </a:ext>
            </a:extLst>
          </p:cNvPr>
          <p:cNvSpPr/>
          <p:nvPr/>
        </p:nvSpPr>
        <p:spPr>
          <a:xfrm>
            <a:off x="13191150" y="3657739"/>
            <a:ext cx="10043502" cy="3953606"/>
          </a:xfrm>
          <a:prstGeom prst="roundRect">
            <a:avLst/>
          </a:prstGeom>
          <a:solidFill>
            <a:schemeClr val="accent1">
              <a:alpha val="58824"/>
            </a:schemeClr>
          </a:solidFill>
          <a:ln w="76200"/>
        </p:spPr>
        <p:style>
          <a:lnRef idx="3">
            <a:schemeClr val="lt1"/>
          </a:lnRef>
          <a:fillRef idx="1">
            <a:schemeClr val="accent1"/>
          </a:fillRef>
          <a:effectRef idx="1">
            <a:schemeClr val="accent1"/>
          </a:effectRef>
          <a:fontRef idx="minor">
            <a:schemeClr val="lt1"/>
          </a:fontRef>
        </p:style>
        <p:txBody>
          <a:bodyPr rtlCol="0" anchor="ctr"/>
          <a:lstStyle/>
          <a:p>
            <a:pPr algn="ctr"/>
            <a:r>
              <a:rPr lang="cs-CZ" sz="9600" b="1" dirty="0">
                <a:latin typeface="+mj-lt"/>
              </a:rPr>
              <a:t>89 %</a:t>
            </a:r>
          </a:p>
          <a:p>
            <a:pPr algn="ctr"/>
            <a:r>
              <a:rPr lang="cs-CZ" dirty="0">
                <a:latin typeface="+mj-lt"/>
              </a:rPr>
              <a:t>dotazovaných organizací uvedlo, že na ně byl v r. 2022 veden útok nebo pokus o něj formou </a:t>
            </a:r>
            <a:r>
              <a:rPr lang="cs-CZ" b="1" u="sng" dirty="0">
                <a:latin typeface="+mj-lt"/>
              </a:rPr>
              <a:t>podvodného e-mailu</a:t>
            </a:r>
          </a:p>
          <a:p>
            <a:pPr algn="ctr"/>
            <a:r>
              <a:rPr lang="cs-CZ" b="1" dirty="0">
                <a:latin typeface="+mj-lt"/>
              </a:rPr>
              <a:t>(+ 5 p. b. oproti 2021</a:t>
            </a:r>
            <a:r>
              <a:rPr lang="cs-CZ" dirty="0">
                <a:latin typeface="+mj-lt"/>
              </a:rPr>
              <a:t>)</a:t>
            </a:r>
          </a:p>
        </p:txBody>
      </p:sp>
      <p:sp>
        <p:nvSpPr>
          <p:cNvPr id="9" name="Obdélník: se zakulacenými rohy 8">
            <a:extLst>
              <a:ext uri="{FF2B5EF4-FFF2-40B4-BE49-F238E27FC236}">
                <a16:creationId xmlns:a16="http://schemas.microsoft.com/office/drawing/2014/main" id="{5C84D217-C570-269E-58A3-DFB297742689}"/>
              </a:ext>
            </a:extLst>
          </p:cNvPr>
          <p:cNvSpPr/>
          <p:nvPr/>
        </p:nvSpPr>
        <p:spPr>
          <a:xfrm>
            <a:off x="13178059" y="7895494"/>
            <a:ext cx="10043502" cy="3953606"/>
          </a:xfrm>
          <a:prstGeom prst="roundRect">
            <a:avLst/>
          </a:prstGeom>
          <a:solidFill>
            <a:schemeClr val="accent1">
              <a:alpha val="58824"/>
            </a:schemeClr>
          </a:solidFill>
          <a:ln w="76200"/>
        </p:spPr>
        <p:style>
          <a:lnRef idx="3">
            <a:schemeClr val="lt1"/>
          </a:lnRef>
          <a:fillRef idx="1">
            <a:schemeClr val="accent1"/>
          </a:fillRef>
          <a:effectRef idx="1">
            <a:schemeClr val="accent1"/>
          </a:effectRef>
          <a:fontRef idx="minor">
            <a:schemeClr val="lt1"/>
          </a:fontRef>
        </p:style>
        <p:txBody>
          <a:bodyPr rtlCol="0" anchor="ctr"/>
          <a:lstStyle/>
          <a:p>
            <a:pPr algn="ctr"/>
            <a:r>
              <a:rPr lang="cs-CZ" sz="9600" b="1" dirty="0">
                <a:latin typeface="+mj-lt"/>
              </a:rPr>
              <a:t>20 %</a:t>
            </a:r>
          </a:p>
          <a:p>
            <a:pPr algn="ctr"/>
            <a:r>
              <a:rPr lang="cs-CZ" dirty="0">
                <a:latin typeface="+mj-lt"/>
              </a:rPr>
              <a:t>dotazovaných organizací uvedlo, že na ně byl v r. 2022 veden </a:t>
            </a:r>
            <a:r>
              <a:rPr lang="cs-CZ" b="1" u="sng" dirty="0">
                <a:latin typeface="+mj-lt"/>
              </a:rPr>
              <a:t>vishingový útok </a:t>
            </a:r>
            <a:r>
              <a:rPr lang="cs-CZ" dirty="0">
                <a:latin typeface="+mj-lt"/>
              </a:rPr>
              <a:t>nebo pokus o něj</a:t>
            </a:r>
          </a:p>
          <a:p>
            <a:pPr algn="ctr"/>
            <a:r>
              <a:rPr lang="cs-CZ" b="1" dirty="0">
                <a:latin typeface="+mj-lt"/>
              </a:rPr>
              <a:t>(+ 9 p. b. oproti 2021</a:t>
            </a:r>
            <a:r>
              <a:rPr lang="cs-CZ" dirty="0">
                <a:latin typeface="+mj-lt"/>
              </a:rPr>
              <a:t>)</a:t>
            </a:r>
          </a:p>
        </p:txBody>
      </p:sp>
      <p:sp>
        <p:nvSpPr>
          <p:cNvPr id="5" name="TextovéPole 4">
            <a:extLst>
              <a:ext uri="{FF2B5EF4-FFF2-40B4-BE49-F238E27FC236}">
                <a16:creationId xmlns:a16="http://schemas.microsoft.com/office/drawing/2014/main" id="{A6E2F47D-1146-3437-EAEC-606C1D1B3448}"/>
              </a:ext>
            </a:extLst>
          </p:cNvPr>
          <p:cNvSpPr txBox="1"/>
          <p:nvPr/>
        </p:nvSpPr>
        <p:spPr>
          <a:xfrm flipH="1">
            <a:off x="1409700" y="12877800"/>
            <a:ext cx="9315450" cy="307777"/>
          </a:xfrm>
          <a:prstGeom prst="rect">
            <a:avLst/>
          </a:prstGeom>
          <a:noFill/>
        </p:spPr>
        <p:txBody>
          <a:bodyPr wrap="square" rtlCol="0">
            <a:spAutoFit/>
          </a:bodyPr>
          <a:lstStyle/>
          <a:p>
            <a:r>
              <a:rPr lang="cs-CZ" sz="1400" i="1" dirty="0">
                <a:solidFill>
                  <a:schemeClr val="bg1"/>
                </a:solidFill>
                <a:latin typeface="+mj-lt"/>
              </a:rPr>
              <a:t>Zdroj: NÚKIB - Zpráva o stavu kybernetické bezpečnosti České republiky za rok 2022</a:t>
            </a:r>
          </a:p>
        </p:txBody>
      </p:sp>
    </p:spTree>
    <p:extLst>
      <p:ext uri="{BB962C8B-B14F-4D97-AF65-F5344CB8AC3E}">
        <p14:creationId xmlns:p14="http://schemas.microsoft.com/office/powerpoint/2010/main" val="24741872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5">
            <a:extLst>
              <a:ext uri="{FF2B5EF4-FFF2-40B4-BE49-F238E27FC236}">
                <a16:creationId xmlns:a16="http://schemas.microsoft.com/office/drawing/2014/main" id="{6DCDC73E-8F8D-9B3B-0713-1E4473345A63}"/>
              </a:ext>
            </a:extLst>
          </p:cNvPr>
          <p:cNvSpPr txBox="1"/>
          <p:nvPr/>
        </p:nvSpPr>
        <p:spPr>
          <a:xfrm>
            <a:off x="573110" y="579586"/>
            <a:ext cx="23045715" cy="1754326"/>
          </a:xfrm>
          <a:prstGeom prst="rect">
            <a:avLst/>
          </a:prstGeom>
          <a:noFill/>
        </p:spPr>
        <p:txBody>
          <a:bodyPr wrap="square" rtlCol="0">
            <a:spAutoFit/>
          </a:bodyPr>
          <a:lstStyle/>
          <a:p>
            <a:r>
              <a:rPr lang="cs-CZ" sz="5400" b="1" dirty="0">
                <a:solidFill>
                  <a:schemeClr val="bg1"/>
                </a:solidFill>
                <a:latin typeface="+mj-lt"/>
              </a:rPr>
              <a:t>NEJČASTĚJŠÍM ÚTOKEM JE PHISHING, NEJZÁVAŽNĚJŠÍM SPEAR-PHISHING</a:t>
            </a:r>
            <a:endParaRPr lang="en-US" sz="5400" b="1" spc="600" dirty="0">
              <a:solidFill>
                <a:schemeClr val="bg1"/>
              </a:solidFill>
              <a:latin typeface="+mj-lt"/>
            </a:endParaRPr>
          </a:p>
        </p:txBody>
      </p:sp>
      <p:pic>
        <p:nvPicPr>
          <p:cNvPr id="3" name="Obrázek 2" descr="Obsah obrázku text&#10;&#10;Popis byl vytvořen automaticky">
            <a:extLst>
              <a:ext uri="{FF2B5EF4-FFF2-40B4-BE49-F238E27FC236}">
                <a16:creationId xmlns:a16="http://schemas.microsoft.com/office/drawing/2014/main" id="{DE93F051-C478-A77D-682E-B434B6DEEC4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463657" y="12024301"/>
            <a:ext cx="4155168" cy="1049180"/>
          </a:xfrm>
          <a:prstGeom prst="rect">
            <a:avLst/>
          </a:prstGeom>
        </p:spPr>
      </p:pic>
      <p:sp>
        <p:nvSpPr>
          <p:cNvPr id="8" name="TextovéPole 4">
            <a:extLst>
              <a:ext uri="{FF2B5EF4-FFF2-40B4-BE49-F238E27FC236}">
                <a16:creationId xmlns:a16="http://schemas.microsoft.com/office/drawing/2014/main" id="{85BC6DA5-2769-6952-A8AE-57436F5D992B}"/>
              </a:ext>
            </a:extLst>
          </p:cNvPr>
          <p:cNvSpPr txBox="1"/>
          <p:nvPr/>
        </p:nvSpPr>
        <p:spPr>
          <a:xfrm flipH="1">
            <a:off x="1409700" y="12877800"/>
            <a:ext cx="9315450" cy="307777"/>
          </a:xfrm>
          <a:prstGeom prst="rect">
            <a:avLst/>
          </a:prstGeom>
          <a:noFill/>
        </p:spPr>
        <p:txBody>
          <a:bodyPr wrap="square" rtlCol="0">
            <a:spAutoFit/>
          </a:bodyPr>
          <a:lstStyle/>
          <a:p>
            <a:r>
              <a:rPr lang="cs-CZ" sz="1400" i="1" dirty="0">
                <a:solidFill>
                  <a:schemeClr val="bg1"/>
                </a:solidFill>
                <a:latin typeface="+mj-lt"/>
              </a:rPr>
              <a:t>Zdroj: NÚKIB - Zpráva o stavu kybernetické bezpečnosti České republiky za rok 2022</a:t>
            </a:r>
          </a:p>
        </p:txBody>
      </p:sp>
      <p:graphicFrame>
        <p:nvGraphicFramePr>
          <p:cNvPr id="9" name="Chart 8">
            <a:extLst>
              <a:ext uri="{FF2B5EF4-FFF2-40B4-BE49-F238E27FC236}">
                <a16:creationId xmlns:a16="http://schemas.microsoft.com/office/drawing/2014/main" id="{9DDCD85D-79C3-0EDE-E898-E2823EB481EB}"/>
              </a:ext>
            </a:extLst>
          </p:cNvPr>
          <p:cNvGraphicFramePr>
            <a:graphicFrameLocks/>
          </p:cNvGraphicFramePr>
          <p:nvPr>
            <p:extLst>
              <p:ext uri="{D42A27DB-BD31-4B8C-83A1-F6EECF244321}">
                <p14:modId xmlns:p14="http://schemas.microsoft.com/office/powerpoint/2010/main" val="3579434536"/>
              </p:ext>
            </p:extLst>
          </p:nvPr>
        </p:nvGraphicFramePr>
        <p:xfrm>
          <a:off x="758825" y="2651166"/>
          <a:ext cx="10526209" cy="98977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a16="http://schemas.microsoft.com/office/drawing/2014/main" id="{1DF6C226-03B9-34BB-CA91-36547F0511F0}"/>
              </a:ext>
            </a:extLst>
          </p:cNvPr>
          <p:cNvGraphicFramePr>
            <a:graphicFrameLocks/>
          </p:cNvGraphicFramePr>
          <p:nvPr>
            <p:extLst>
              <p:ext uri="{D42A27DB-BD31-4B8C-83A1-F6EECF244321}">
                <p14:modId xmlns:p14="http://schemas.microsoft.com/office/powerpoint/2010/main" val="1216764687"/>
              </p:ext>
            </p:extLst>
          </p:nvPr>
        </p:nvGraphicFramePr>
        <p:xfrm>
          <a:off x="12444762" y="2651166"/>
          <a:ext cx="10995102" cy="989772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5193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obrázku 5" descr="Obsah obrázku text, scéna&#10;&#10;Popis byl vytvořen automaticky">
            <a:extLst>
              <a:ext uri="{FF2B5EF4-FFF2-40B4-BE49-F238E27FC236}">
                <a16:creationId xmlns:a16="http://schemas.microsoft.com/office/drawing/2014/main" id="{A0E749AA-C219-F7C7-8E0C-512606527BAF}"/>
              </a:ext>
            </a:extLst>
          </p:cNvPr>
          <p:cNvPicPr>
            <a:picLocks noGrp="1" noChangeAspect="1"/>
          </p:cNvPicPr>
          <p:nvPr>
            <p:ph type="pic" sz="quarter" idx="14"/>
          </p:nvPr>
        </p:nvPicPr>
        <p:blipFill>
          <a:blip r:embed="rId2" cstate="email">
            <a:duotone>
              <a:prstClr val="black"/>
              <a:schemeClr val="accent3">
                <a:tint val="45000"/>
                <a:satMod val="400000"/>
              </a:schemeClr>
            </a:duotone>
            <a:extLst>
              <a:ext uri="{28A0092B-C50C-407E-A947-70E740481C1C}">
                <a14:useLocalDpi xmlns:a14="http://schemas.microsoft.com/office/drawing/2010/main" val="0"/>
              </a:ext>
            </a:extLst>
          </a:blip>
          <a:srcRect t="20724" b="20724"/>
          <a:stretch>
            <a:fillRect/>
          </a:stretch>
        </p:blipFill>
        <p:spPr/>
      </p:pic>
      <p:sp>
        <p:nvSpPr>
          <p:cNvPr id="8" name="TextBox 7">
            <a:extLst>
              <a:ext uri="{FF2B5EF4-FFF2-40B4-BE49-F238E27FC236}">
                <a16:creationId xmlns:a16="http://schemas.microsoft.com/office/drawing/2014/main" id="{CA0FFD5B-3E4B-FA40-85B1-861F12486F58}"/>
              </a:ext>
            </a:extLst>
          </p:cNvPr>
          <p:cNvSpPr txBox="1"/>
          <p:nvPr/>
        </p:nvSpPr>
        <p:spPr>
          <a:xfrm>
            <a:off x="2836635" y="1531260"/>
            <a:ext cx="10345963" cy="1323439"/>
          </a:xfrm>
          <a:prstGeom prst="rect">
            <a:avLst/>
          </a:prstGeom>
          <a:noFill/>
        </p:spPr>
        <p:txBody>
          <a:bodyPr wrap="square" rtlCol="0">
            <a:spAutoFit/>
          </a:bodyPr>
          <a:lstStyle/>
          <a:p>
            <a:r>
              <a:rPr lang="cs-CZ" sz="8000" b="1" spc="600" dirty="0">
                <a:solidFill>
                  <a:schemeClr val="accent1"/>
                </a:solidFill>
                <a:latin typeface="Montserrat" charset="0"/>
                <a:ea typeface="Montserrat" charset="0"/>
                <a:cs typeface="Montserrat" charset="0"/>
              </a:rPr>
              <a:t>TYPY PODVODŮ</a:t>
            </a:r>
            <a:endParaRPr lang="en-US" sz="8000" b="1" spc="600" dirty="0">
              <a:solidFill>
                <a:schemeClr val="accent1"/>
              </a:solidFill>
              <a:latin typeface="Montserrat" charset="0"/>
              <a:ea typeface="Montserrat" charset="0"/>
              <a:cs typeface="Montserrat" charset="0"/>
            </a:endParaRPr>
          </a:p>
        </p:txBody>
      </p:sp>
      <p:grpSp>
        <p:nvGrpSpPr>
          <p:cNvPr id="4" name="Group 3">
            <a:extLst>
              <a:ext uri="{FF2B5EF4-FFF2-40B4-BE49-F238E27FC236}">
                <a16:creationId xmlns:a16="http://schemas.microsoft.com/office/drawing/2014/main" id="{82A0FABD-E2EC-F848-8BB0-872AB48B7277}"/>
              </a:ext>
            </a:extLst>
          </p:cNvPr>
          <p:cNvGrpSpPr/>
          <p:nvPr/>
        </p:nvGrpSpPr>
        <p:grpSpPr>
          <a:xfrm>
            <a:off x="17683149" y="1727202"/>
            <a:ext cx="3006426" cy="11803557"/>
            <a:chOff x="3557659" y="1727202"/>
            <a:chExt cx="3006426" cy="11803557"/>
          </a:xfrm>
        </p:grpSpPr>
        <p:sp>
          <p:nvSpPr>
            <p:cNvPr id="18" name="Rectangle 17">
              <a:extLst>
                <a:ext uri="{FF2B5EF4-FFF2-40B4-BE49-F238E27FC236}">
                  <a16:creationId xmlns:a16="http://schemas.microsoft.com/office/drawing/2014/main" id="{AB645672-76F4-1644-9EFF-3721DE7B8158}"/>
                </a:ext>
              </a:extLst>
            </p:cNvPr>
            <p:cNvSpPr/>
            <p:nvPr/>
          </p:nvSpPr>
          <p:spPr>
            <a:xfrm>
              <a:off x="3557659" y="1727202"/>
              <a:ext cx="3006426" cy="1026159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4"/>
                </a:solidFill>
              </a:endParaRPr>
            </a:p>
          </p:txBody>
        </p:sp>
        <p:sp>
          <p:nvSpPr>
            <p:cNvPr id="14" name="TextBox 13">
              <a:extLst>
                <a:ext uri="{FF2B5EF4-FFF2-40B4-BE49-F238E27FC236}">
                  <a16:creationId xmlns:a16="http://schemas.microsoft.com/office/drawing/2014/main" id="{142DB108-2F9A-1D4C-8AD0-06981EB1C811}"/>
                </a:ext>
              </a:extLst>
            </p:cNvPr>
            <p:cNvSpPr txBox="1"/>
            <p:nvPr/>
          </p:nvSpPr>
          <p:spPr>
            <a:xfrm>
              <a:off x="3839480" y="9591219"/>
              <a:ext cx="2501750" cy="3939540"/>
            </a:xfrm>
            <a:prstGeom prst="rect">
              <a:avLst/>
            </a:prstGeom>
            <a:noFill/>
          </p:spPr>
          <p:txBody>
            <a:bodyPr wrap="square" rtlCol="0">
              <a:spAutoFit/>
            </a:bodyPr>
            <a:lstStyle/>
            <a:p>
              <a:pPr algn="ctr"/>
              <a:r>
                <a:rPr lang="cs-CZ" sz="25000" b="1" spc="600" dirty="0">
                  <a:solidFill>
                    <a:schemeClr val="accent4"/>
                  </a:solidFill>
                  <a:latin typeface="Montserrat" charset="0"/>
                  <a:ea typeface="Montserrat" charset="0"/>
                  <a:cs typeface="Montserrat" charset="0"/>
                </a:rPr>
                <a:t>2</a:t>
              </a:r>
              <a:endParaRPr lang="en-US" sz="25000" b="1" spc="600" dirty="0">
                <a:solidFill>
                  <a:schemeClr val="accent4"/>
                </a:solidFill>
                <a:latin typeface="Montserrat" charset="0"/>
                <a:ea typeface="Montserrat" charset="0"/>
                <a:cs typeface="Montserrat" charset="0"/>
              </a:endParaRPr>
            </a:p>
          </p:txBody>
        </p:sp>
      </p:grpSp>
      <p:cxnSp>
        <p:nvCxnSpPr>
          <p:cNvPr id="19" name="Straight Connector 18">
            <a:extLst>
              <a:ext uri="{FF2B5EF4-FFF2-40B4-BE49-F238E27FC236}">
                <a16:creationId xmlns:a16="http://schemas.microsoft.com/office/drawing/2014/main" id="{43113F1F-0572-D040-87D6-39D6911B1EDA}"/>
              </a:ext>
            </a:extLst>
          </p:cNvPr>
          <p:cNvCxnSpPr>
            <a:cxnSpLocks/>
          </p:cNvCxnSpPr>
          <p:nvPr/>
        </p:nvCxnSpPr>
        <p:spPr>
          <a:xfrm>
            <a:off x="1829565" y="1727202"/>
            <a:ext cx="0" cy="4222956"/>
          </a:xfrm>
          <a:prstGeom prst="line">
            <a:avLst/>
          </a:prstGeom>
          <a:ln w="1016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DEB183AC-210A-6F40-BA08-D5481A6C7C41}"/>
              </a:ext>
            </a:extLst>
          </p:cNvPr>
          <p:cNvGrpSpPr/>
          <p:nvPr/>
        </p:nvGrpSpPr>
        <p:grpSpPr>
          <a:xfrm>
            <a:off x="1173540" y="11486654"/>
            <a:ext cx="11382648" cy="933540"/>
            <a:chOff x="14668044" y="11371015"/>
            <a:chExt cx="13792599" cy="933540"/>
          </a:xfrm>
        </p:grpSpPr>
        <p:sp>
          <p:nvSpPr>
            <p:cNvPr id="20" name="Rectangle 19">
              <a:extLst>
                <a:ext uri="{FF2B5EF4-FFF2-40B4-BE49-F238E27FC236}">
                  <a16:creationId xmlns:a16="http://schemas.microsoft.com/office/drawing/2014/main" id="{DE4D0F6C-FFE0-A143-A9F0-C1ADA5EFEF98}"/>
                </a:ext>
              </a:extLst>
            </p:cNvPr>
            <p:cNvSpPr/>
            <p:nvPr/>
          </p:nvSpPr>
          <p:spPr>
            <a:xfrm>
              <a:off x="14668044" y="11371015"/>
              <a:ext cx="13657581" cy="8556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1" name="TextBox 20">
              <a:extLst>
                <a:ext uri="{FF2B5EF4-FFF2-40B4-BE49-F238E27FC236}">
                  <a16:creationId xmlns:a16="http://schemas.microsoft.com/office/drawing/2014/main" id="{F1B69AC1-A784-4E42-990F-D66CF905238F}"/>
                </a:ext>
              </a:extLst>
            </p:cNvPr>
            <p:cNvSpPr txBox="1"/>
            <p:nvPr/>
          </p:nvSpPr>
          <p:spPr>
            <a:xfrm>
              <a:off x="14803062" y="11596669"/>
              <a:ext cx="13657581" cy="707886"/>
            </a:xfrm>
            <a:prstGeom prst="rect">
              <a:avLst/>
            </a:prstGeom>
            <a:noFill/>
          </p:spPr>
          <p:txBody>
            <a:bodyPr wrap="square" rtlCol="0">
              <a:spAutoFit/>
            </a:bodyPr>
            <a:lstStyle/>
            <a:p>
              <a:r>
                <a:rPr lang="cs-CZ" sz="2000" b="1" spc="600" dirty="0">
                  <a:solidFill>
                    <a:schemeClr val="bg1"/>
                  </a:solidFill>
                  <a:latin typeface="Montserrat SemiBold" pitchFamily="2" charset="77"/>
                </a:rPr>
                <a:t>genpor. Mgr. MARTIN VONDRÁŠEK, policejní prezident</a:t>
              </a:r>
            </a:p>
            <a:p>
              <a:endParaRPr lang="cs-CZ" sz="2000" b="1" spc="600" dirty="0">
                <a:solidFill>
                  <a:schemeClr val="bg1"/>
                </a:solidFill>
                <a:latin typeface="Montserrat SemiBold" pitchFamily="2" charset="77"/>
              </a:endParaRPr>
            </a:p>
          </p:txBody>
        </p:sp>
      </p:grpSp>
      <p:pic>
        <p:nvPicPr>
          <p:cNvPr id="7" name="Obrázek 6" descr="Obsah obrázku text&#10;&#10;Popis byl vytvořen automaticky">
            <a:extLst>
              <a:ext uri="{FF2B5EF4-FFF2-40B4-BE49-F238E27FC236}">
                <a16:creationId xmlns:a16="http://schemas.microsoft.com/office/drawing/2014/main" id="{E696CE6A-66A2-4827-BABB-581A3B4FFD4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280565" y="363305"/>
            <a:ext cx="3607533" cy="910902"/>
          </a:xfrm>
          <a:prstGeom prst="rect">
            <a:avLst/>
          </a:prstGeom>
        </p:spPr>
      </p:pic>
    </p:spTree>
    <p:extLst>
      <p:ext uri="{BB962C8B-B14F-4D97-AF65-F5344CB8AC3E}">
        <p14:creationId xmlns:p14="http://schemas.microsoft.com/office/powerpoint/2010/main" val="28936934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5">
            <a:extLst>
              <a:ext uri="{FF2B5EF4-FFF2-40B4-BE49-F238E27FC236}">
                <a16:creationId xmlns:a16="http://schemas.microsoft.com/office/drawing/2014/main" id="{9BF574D4-A4ED-E252-9445-E1AF91C63472}"/>
              </a:ext>
            </a:extLst>
          </p:cNvPr>
          <p:cNvSpPr txBox="1"/>
          <p:nvPr/>
        </p:nvSpPr>
        <p:spPr>
          <a:xfrm>
            <a:off x="959044" y="1063905"/>
            <a:ext cx="22459561" cy="1754326"/>
          </a:xfrm>
          <a:prstGeom prst="rect">
            <a:avLst/>
          </a:prstGeom>
          <a:noFill/>
        </p:spPr>
        <p:txBody>
          <a:bodyPr wrap="square" rtlCol="0">
            <a:spAutoFit/>
          </a:bodyPr>
          <a:lstStyle/>
          <a:p>
            <a:r>
              <a:rPr lang="cs-CZ" sz="5400" b="1" spc="600" dirty="0">
                <a:solidFill>
                  <a:schemeClr val="bg1"/>
                </a:solidFill>
                <a:latin typeface="Montserrat" charset="0"/>
              </a:rPr>
              <a:t>POČET TRESTNÝCH ČINŮ V KYBEPROSTORU ROK OD ROKU ROSTE</a:t>
            </a:r>
          </a:p>
        </p:txBody>
      </p:sp>
      <p:sp>
        <p:nvSpPr>
          <p:cNvPr id="7" name="TextovéPole 6">
            <a:extLst>
              <a:ext uri="{FF2B5EF4-FFF2-40B4-BE49-F238E27FC236}">
                <a16:creationId xmlns:a16="http://schemas.microsoft.com/office/drawing/2014/main" id="{BF495588-7E1E-946B-AB6F-3394C797D4ED}"/>
              </a:ext>
            </a:extLst>
          </p:cNvPr>
          <p:cNvSpPr txBox="1"/>
          <p:nvPr/>
        </p:nvSpPr>
        <p:spPr>
          <a:xfrm>
            <a:off x="762000" y="4197625"/>
            <a:ext cx="11944350" cy="8039100"/>
          </a:xfrm>
          <a:prstGeom prst="rect">
            <a:avLst/>
          </a:prstGeom>
          <a:noFill/>
        </p:spPr>
        <p:txBody>
          <a:bodyPr wrap="square" rtlCol="0">
            <a:noAutofit/>
          </a:bodyPr>
          <a:lstStyle/>
          <a:p>
            <a:pPr marL="342900" lvl="0" indent="-342900">
              <a:lnSpc>
                <a:spcPct val="107000"/>
              </a:lnSpc>
              <a:buFont typeface="Symbol" panose="05050102010706020507" pitchFamily="18" charset="2"/>
              <a:buChar char=""/>
            </a:pPr>
            <a:r>
              <a:rPr lang="cs-CZ" sz="4400" dirty="0">
                <a:solidFill>
                  <a:schemeClr val="bg1"/>
                </a:solidFill>
                <a:effectLst/>
                <a:latin typeface="+mj-lt"/>
                <a:ea typeface="Calibri" panose="020F0502020204030204" pitchFamily="34" charset="0"/>
                <a:cs typeface="Times New Roman" panose="02020603050405020304" pitchFamily="18" charset="0"/>
              </a:rPr>
              <a:t>Většina případů připadá na </a:t>
            </a:r>
            <a:r>
              <a:rPr lang="cs-CZ" sz="4400" b="1" dirty="0">
                <a:solidFill>
                  <a:schemeClr val="accent2"/>
                </a:solidFill>
                <a:effectLst/>
                <a:latin typeface="+mj-lt"/>
                <a:ea typeface="Calibri" panose="020F0502020204030204" pitchFamily="34" charset="0"/>
                <a:cs typeface="Times New Roman" panose="02020603050405020304" pitchFamily="18" charset="0"/>
              </a:rPr>
              <a:t>online podvody</a:t>
            </a:r>
            <a:r>
              <a:rPr lang="cs-CZ" sz="4400" dirty="0">
                <a:solidFill>
                  <a:schemeClr val="bg1"/>
                </a:solidFill>
                <a:effectLst/>
                <a:latin typeface="+mj-lt"/>
                <a:ea typeface="Calibri" panose="020F0502020204030204" pitchFamily="34" charset="0"/>
                <a:cs typeface="Times New Roman" panose="02020603050405020304" pitchFamily="18" charset="0"/>
              </a:rPr>
              <a:t>.</a:t>
            </a:r>
          </a:p>
          <a:p>
            <a:pPr lvl="0">
              <a:lnSpc>
                <a:spcPct val="107000"/>
              </a:lnSpc>
            </a:pPr>
            <a:endParaRPr lang="cs-CZ" sz="4400" dirty="0">
              <a:solidFill>
                <a:schemeClr val="bg1"/>
              </a:solidFill>
              <a:effectLst/>
              <a:latin typeface="+mj-lt"/>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cs-CZ" sz="4400" dirty="0">
                <a:solidFill>
                  <a:schemeClr val="bg1"/>
                </a:solidFill>
                <a:effectLst/>
                <a:latin typeface="+mj-lt"/>
                <a:ea typeface="Calibri" panose="020F0502020204030204" pitchFamily="34" charset="0"/>
                <a:cs typeface="Times New Roman" panose="02020603050405020304" pitchFamily="18" charset="0"/>
              </a:rPr>
              <a:t>Terčem útoků jsou převážně </a:t>
            </a:r>
            <a:r>
              <a:rPr lang="cs-CZ" sz="4400" b="1" dirty="0">
                <a:solidFill>
                  <a:schemeClr val="accent2"/>
                </a:solidFill>
                <a:effectLst/>
                <a:latin typeface="+mj-lt"/>
                <a:ea typeface="Calibri" panose="020F0502020204030204" pitchFamily="34" charset="0"/>
                <a:cs typeface="Times New Roman" panose="02020603050405020304" pitchFamily="18" charset="0"/>
              </a:rPr>
              <a:t>„obyčejní“ lidé</a:t>
            </a:r>
            <a:r>
              <a:rPr lang="cs-CZ" sz="4400" b="1" dirty="0">
                <a:solidFill>
                  <a:schemeClr val="accent1"/>
                </a:solidFill>
                <a:effectLst/>
                <a:latin typeface="+mj-lt"/>
                <a:ea typeface="Calibri" panose="020F0502020204030204" pitchFamily="34" charset="0"/>
                <a:cs typeface="Times New Roman" panose="02020603050405020304" pitchFamily="18" charset="0"/>
              </a:rPr>
              <a:t> </a:t>
            </a:r>
            <a:r>
              <a:rPr lang="cs-CZ" sz="4400" dirty="0">
                <a:solidFill>
                  <a:schemeClr val="bg1"/>
                </a:solidFill>
                <a:effectLst/>
                <a:latin typeface="+mj-lt"/>
                <a:ea typeface="Calibri" panose="020F0502020204030204" pitchFamily="34" charset="0"/>
                <a:cs typeface="Times New Roman" panose="02020603050405020304" pitchFamily="18" charset="0"/>
              </a:rPr>
              <a:t>(latentní kriminalita, o které se moc nemluví).</a:t>
            </a:r>
          </a:p>
          <a:p>
            <a:pPr marL="342900" lvl="0" indent="-342900">
              <a:lnSpc>
                <a:spcPct val="107000"/>
              </a:lnSpc>
              <a:buFont typeface="Symbol" panose="05050102010706020507" pitchFamily="18" charset="2"/>
              <a:buChar char=""/>
            </a:pPr>
            <a:endParaRPr lang="cs-CZ" sz="4400" dirty="0">
              <a:solidFill>
                <a:schemeClr val="bg1"/>
              </a:solidFill>
              <a:effectLst/>
              <a:latin typeface="+mj-l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cs-CZ" sz="4400" dirty="0">
                <a:solidFill>
                  <a:schemeClr val="bg1"/>
                </a:solidFill>
                <a:effectLst/>
                <a:latin typeface="+mj-lt"/>
                <a:ea typeface="Calibri" panose="020F0502020204030204" pitchFamily="34" charset="0"/>
                <a:cs typeface="Times New Roman" panose="02020603050405020304" pitchFamily="18" charset="0"/>
              </a:rPr>
              <a:t>Pachatel překonává zejména lidský faktor, a proto je zde tak důležitá </a:t>
            </a:r>
            <a:r>
              <a:rPr lang="cs-CZ" sz="4400" b="1" dirty="0">
                <a:solidFill>
                  <a:schemeClr val="accent2"/>
                </a:solidFill>
                <a:effectLst/>
                <a:latin typeface="+mj-lt"/>
                <a:ea typeface="Calibri" panose="020F0502020204030204" pitchFamily="34" charset="0"/>
                <a:cs typeface="Times New Roman" panose="02020603050405020304" pitchFamily="18" charset="0"/>
              </a:rPr>
              <a:t>PREVENCE</a:t>
            </a:r>
            <a:r>
              <a:rPr lang="cs-CZ" sz="4400" dirty="0">
                <a:solidFill>
                  <a:schemeClr val="bg1"/>
                </a:solidFill>
                <a:effectLst/>
                <a:latin typeface="+mj-lt"/>
                <a:ea typeface="Calibri" panose="020F0502020204030204" pitchFamily="34" charset="0"/>
                <a:cs typeface="Times New Roman" panose="02020603050405020304" pitchFamily="18" charset="0"/>
              </a:rPr>
              <a:t>.</a:t>
            </a:r>
          </a:p>
        </p:txBody>
      </p:sp>
      <p:pic>
        <p:nvPicPr>
          <p:cNvPr id="8" name="Obrázek 7" descr="Obsah obrázku text&#10;&#10;Popis byl vytvořen automaticky">
            <a:extLst>
              <a:ext uri="{FF2B5EF4-FFF2-40B4-BE49-F238E27FC236}">
                <a16:creationId xmlns:a16="http://schemas.microsoft.com/office/drawing/2014/main" id="{EBDBDA7B-BB56-90E6-C232-5A6B68D434E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460482" y="12198625"/>
            <a:ext cx="4155168" cy="1049180"/>
          </a:xfrm>
          <a:prstGeom prst="rect">
            <a:avLst/>
          </a:prstGeom>
        </p:spPr>
      </p:pic>
      <p:graphicFrame>
        <p:nvGraphicFramePr>
          <p:cNvPr id="3" name="Chart 2">
            <a:extLst>
              <a:ext uri="{FF2B5EF4-FFF2-40B4-BE49-F238E27FC236}">
                <a16:creationId xmlns:a16="http://schemas.microsoft.com/office/drawing/2014/main" id="{96F72664-ED33-E48D-1EF8-83325B103E7B}"/>
              </a:ext>
            </a:extLst>
          </p:cNvPr>
          <p:cNvGraphicFramePr>
            <a:graphicFrameLocks/>
          </p:cNvGraphicFramePr>
          <p:nvPr>
            <p:extLst>
              <p:ext uri="{D42A27DB-BD31-4B8C-83A1-F6EECF244321}">
                <p14:modId xmlns:p14="http://schemas.microsoft.com/office/powerpoint/2010/main" val="71625164"/>
              </p:ext>
            </p:extLst>
          </p:nvPr>
        </p:nvGraphicFramePr>
        <p:xfrm>
          <a:off x="13046928" y="3657600"/>
          <a:ext cx="10838984" cy="77612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773769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Vlastní 21">
      <a:dk1>
        <a:srgbClr val="151426"/>
      </a:dk1>
      <a:lt1>
        <a:srgbClr val="FFFFFF"/>
      </a:lt1>
      <a:dk2>
        <a:srgbClr val="1D1C40"/>
      </a:dk2>
      <a:lt2>
        <a:srgbClr val="151426"/>
      </a:lt2>
      <a:accent1>
        <a:srgbClr val="F22ED2"/>
      </a:accent1>
      <a:accent2>
        <a:srgbClr val="F26BDC"/>
      </a:accent2>
      <a:accent3>
        <a:srgbClr val="1D1C40"/>
      </a:accent3>
      <a:accent4>
        <a:srgbClr val="BF9B6F"/>
      </a:accent4>
      <a:accent5>
        <a:srgbClr val="F22ED2"/>
      </a:accent5>
      <a:accent6>
        <a:srgbClr val="151426"/>
      </a:accent6>
      <a:hlink>
        <a:srgbClr val="BF9B6F"/>
      </a:hlink>
      <a:folHlink>
        <a:srgbClr val="F22ED2"/>
      </a:folHlink>
    </a:clrScheme>
    <a:fontScheme name="Vlastní 2">
      <a:majorFont>
        <a:latin typeface="Montserrat"/>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106755</TotalTime>
  <Words>2318</Words>
  <Application>Microsoft Office PowerPoint</Application>
  <PresentationFormat>Custom</PresentationFormat>
  <Paragraphs>200</Paragraphs>
  <Slides>27</Slides>
  <Notes>21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Arial</vt:lpstr>
      <vt:lpstr>Calibri</vt:lpstr>
      <vt:lpstr>Courier New</vt:lpstr>
      <vt:lpstr>Lato Light</vt:lpstr>
      <vt:lpstr>Metropolis</vt:lpstr>
      <vt:lpstr>Montserrat</vt:lpstr>
      <vt:lpstr>Montserrat Light</vt:lpstr>
      <vt:lpstr>Montserrat SemiBold</vt:lpstr>
      <vt:lpstr>Roboto Light</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DELL</dc:creator>
  <cp:keywords/>
  <dc:description/>
  <cp:lastModifiedBy>Markéta Dvořáčková</cp:lastModifiedBy>
  <cp:revision>15812</cp:revision>
  <dcterms:created xsi:type="dcterms:W3CDTF">2014-11-12T21:47:38Z</dcterms:created>
  <dcterms:modified xsi:type="dcterms:W3CDTF">2023-09-04T17:25:10Z</dcterms:modified>
  <cp:category/>
</cp:coreProperties>
</file>