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4" r:id="rId4"/>
    <p:sldMasterId id="2147484130" r:id="rId5"/>
    <p:sldMasterId id="2147484146" r:id="rId6"/>
    <p:sldMasterId id="2147484162" r:id="rId7"/>
    <p:sldMasterId id="2147484178" r:id="rId8"/>
  </p:sldMasterIdLst>
  <p:notesMasterIdLst>
    <p:notesMasterId r:id="rId42"/>
  </p:notesMasterIdLst>
  <p:handoutMasterIdLst>
    <p:handoutMasterId r:id="rId43"/>
  </p:handoutMasterIdLst>
  <p:sldIdLst>
    <p:sldId id="1842" r:id="rId9"/>
    <p:sldId id="256" r:id="rId10"/>
    <p:sldId id="1942" r:id="rId11"/>
    <p:sldId id="1823" r:id="rId12"/>
    <p:sldId id="1824" r:id="rId13"/>
    <p:sldId id="1811" r:id="rId14"/>
    <p:sldId id="1898" r:id="rId15"/>
    <p:sldId id="1929" r:id="rId16"/>
    <p:sldId id="1899" r:id="rId17"/>
    <p:sldId id="1934" r:id="rId18"/>
    <p:sldId id="1903" r:id="rId19"/>
    <p:sldId id="1908" r:id="rId20"/>
    <p:sldId id="1902" r:id="rId21"/>
    <p:sldId id="1935" r:id="rId22"/>
    <p:sldId id="1909" r:id="rId23"/>
    <p:sldId id="1910" r:id="rId24"/>
    <p:sldId id="1911" r:id="rId25"/>
    <p:sldId id="1915" r:id="rId26"/>
    <p:sldId id="1916" r:id="rId27"/>
    <p:sldId id="1936" r:id="rId28"/>
    <p:sldId id="1920" r:id="rId29"/>
    <p:sldId id="1931" r:id="rId30"/>
    <p:sldId id="1937" r:id="rId31"/>
    <p:sldId id="1917" r:id="rId32"/>
    <p:sldId id="1919" r:id="rId33"/>
    <p:sldId id="1938" r:id="rId34"/>
    <p:sldId id="1906" r:id="rId35"/>
    <p:sldId id="1907" r:id="rId36"/>
    <p:sldId id="1941" r:id="rId37"/>
    <p:sldId id="1940" r:id="rId38"/>
    <p:sldId id="1939" r:id="rId39"/>
    <p:sldId id="257" r:id="rId40"/>
    <p:sldId id="1943" r:id="rId41"/>
  </p:sldIdLst>
  <p:sldSz cx="12192000" cy="6858000"/>
  <p:notesSz cx="6797675" cy="9926638"/>
  <p:defaultTextStyle>
    <a:defPPr>
      <a:defRPr lang="cs-CZ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pos="2434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6" pos="4566" userDrawn="1">
          <p15:clr>
            <a:srgbClr val="A4A3A4"/>
          </p15:clr>
        </p15:guide>
        <p15:guide id="17" pos="75" userDrawn="1">
          <p15:clr>
            <a:srgbClr val="A4A3A4"/>
          </p15:clr>
        </p15:guide>
        <p15:guide id="18" orient="horz" pos="935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pos="7310" userDrawn="1">
          <p15:clr>
            <a:srgbClr val="A4A3A4"/>
          </p15:clr>
        </p15:guide>
        <p15:guide id="22" pos="3273" userDrawn="1">
          <p15:clr>
            <a:srgbClr val="A4A3A4"/>
          </p15:clr>
        </p15:guide>
        <p15:guide id="23" pos="393" userDrawn="1">
          <p15:clr>
            <a:srgbClr val="A4A3A4"/>
          </p15:clr>
        </p15:guide>
        <p15:guide id="24" orient="horz" pos="3430" userDrawn="1">
          <p15:clr>
            <a:srgbClr val="A4A3A4"/>
          </p15:clr>
        </p15:guide>
        <p15:guide id="25" orient="horz" pos="3770" userDrawn="1">
          <p15:clr>
            <a:srgbClr val="A4A3A4"/>
          </p15:clr>
        </p15:guide>
        <p15:guide id="26" orient="horz" pos="1797" userDrawn="1">
          <p15:clr>
            <a:srgbClr val="A4A3A4"/>
          </p15:clr>
        </p15:guide>
        <p15:guide id="27" pos="5065" userDrawn="1">
          <p15:clr>
            <a:srgbClr val="A4A3A4"/>
          </p15:clr>
        </p15:guide>
        <p15:guide id="28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ereza Plistilova" initials="TP" lastIdx="2" clrIdx="6">
    <p:extLst>
      <p:ext uri="{19B8F6BF-5375-455C-9EA6-DF929625EA0E}">
        <p15:presenceInfo xmlns:p15="http://schemas.microsoft.com/office/powerpoint/2012/main" userId="S::Tereza.Plistilova@ipsos.com::2e5c7a4b-89a6-444a-a038-709385323ef7" providerId="AD"/>
      </p:ext>
    </p:extLst>
  </p:cmAuthor>
  <p:cmAuthor id="1" name="externista.ipsos" initials="e" lastIdx="18" clrIdx="0"/>
  <p:cmAuthor id="2" name="Tereza Horáková - Ipsos" initials="TH-I" lastIdx="7" clrIdx="1"/>
  <p:cmAuthor id="3" name="Magdalena Benova" initials="MB" lastIdx="17" clrIdx="2"/>
  <p:cmAuthor id="4" name="Zora Vasulinova" initials="ZV" lastIdx="8" clrIdx="3"/>
  <p:cmAuthor id="5" name="Katerina Kolarova" initials="KK" lastIdx="1" clrIdx="4">
    <p:extLst>
      <p:ext uri="{19B8F6BF-5375-455C-9EA6-DF929625EA0E}">
        <p15:presenceInfo xmlns:p15="http://schemas.microsoft.com/office/powerpoint/2012/main" userId="S::Katerina.Kolarova@ipsos.com::7926dcf8-7231-4ffe-a0c5-1c5dc24b9aa0" providerId="AD"/>
      </p:ext>
    </p:extLst>
  </p:cmAuthor>
  <p:cmAuthor id="6" name="Michal Kormaňák - Ipsos" initials="MK-I" lastIdx="1" clrIdx="5">
    <p:extLst>
      <p:ext uri="{19B8F6BF-5375-455C-9EA6-DF929625EA0E}">
        <p15:presenceInfo xmlns:p15="http://schemas.microsoft.com/office/powerpoint/2012/main" userId="S::Michal.Kormanak@ipsos.com::a13b3441-23dc-4cf3-a4be-f907fcd9c6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00827A"/>
    <a:srgbClr val="006260"/>
    <a:srgbClr val="C20E82"/>
    <a:srgbClr val="135868"/>
    <a:srgbClr val="18234E"/>
    <a:srgbClr val="262626"/>
    <a:srgbClr val="7F7F7F"/>
    <a:srgbClr val="2EACAB"/>
    <a:srgbClr val="088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701" autoAdjust="0"/>
  </p:normalViewPr>
  <p:slideViewPr>
    <p:cSldViewPr showGuides="1">
      <p:cViewPr varScale="1">
        <p:scale>
          <a:sx n="114" d="100"/>
          <a:sy n="114" d="100"/>
        </p:scale>
        <p:origin x="522" y="102"/>
      </p:cViewPr>
      <p:guideLst>
        <p:guide pos="2434"/>
        <p:guide pos="7423"/>
        <p:guide pos="4566"/>
        <p:guide pos="75"/>
        <p:guide orient="horz" pos="935"/>
        <p:guide orient="horz" pos="1003"/>
        <p:guide pos="7310"/>
        <p:guide pos="3273"/>
        <p:guide pos="393"/>
        <p:guide orient="horz" pos="3430"/>
        <p:guide orient="horz" pos="3770"/>
        <p:guide orient="horz" pos="1797"/>
        <p:guide pos="5065"/>
        <p:guide orient="horz" pos="40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744"/>
    </p:cViewPr>
  </p:sorterViewPr>
  <p:notesViewPr>
    <p:cSldViewPr showGuides="1">
      <p:cViewPr varScale="1">
        <p:scale>
          <a:sx n="77" d="100"/>
          <a:sy n="77" d="100"/>
        </p:scale>
        <p:origin x="4002" y="114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27640935759874"/>
          <c:y val="4.2167889275529447E-2"/>
          <c:w val="0.48873730882754429"/>
          <c:h val="0.75929909094317827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List1!$B$1</c:f>
              <c:strCache>
                <c:ptCount val="1"/>
                <c:pt idx="0">
                  <c:v>Za žádných okolností</c:v>
                </c:pt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Přihlašovací údaje k mému bankovnímu účtu</c:v>
                </c:pt>
                <c:pt idx="1">
                  <c:v>Výše úspor</c:v>
                </c:pt>
                <c:pt idx="2">
                  <c:v>Číslo platební karty</c:v>
                </c:pt>
                <c:pt idx="3">
                  <c:v>Rodinné fotografie</c:v>
                </c:pt>
                <c:pt idx="4">
                  <c:v>Rodné číslo</c:v>
                </c:pt>
                <c:pt idx="5">
                  <c:v>Potvrzovací SMS</c:v>
                </c:pt>
                <c:pt idx="6">
                  <c:v>Výše platu</c:v>
                </c:pt>
                <c:pt idx="7">
                  <c:v>Číslo bankovního účtu</c:v>
                </c:pt>
                <c:pt idx="8">
                  <c:v>Moje osobní fotografie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86.082999999999998</c:v>
                </c:pt>
                <c:pt idx="1">
                  <c:v>62.624000000000002</c:v>
                </c:pt>
                <c:pt idx="2">
                  <c:v>60.338000000000001</c:v>
                </c:pt>
                <c:pt idx="3">
                  <c:v>52.286000000000001</c:v>
                </c:pt>
                <c:pt idx="4">
                  <c:v>40.557000000000002</c:v>
                </c:pt>
                <c:pt idx="5">
                  <c:v>36.68</c:v>
                </c:pt>
                <c:pt idx="6">
                  <c:v>35.487000000000002</c:v>
                </c:pt>
                <c:pt idx="7">
                  <c:v>35.287999999999997</c:v>
                </c:pt>
                <c:pt idx="8">
                  <c:v>34.293999999999997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4-4F67-B40F-4F057235C3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Za určitých okolností</c:v>
                </c:pt>
              </c:strCache>
            </c:strRef>
          </c:tx>
          <c:spPr>
            <a:solidFill>
              <a:srgbClr val="08828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967873219316854E-3"/>
                  <c:y val="-2.6681546706152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94695801465959E-2"/>
                      <c:h val="9.93087168402998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54-4F67-B40F-4F057235C308}"/>
                </c:ext>
              </c:extLst>
            </c:dLbl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Přihlašovací údaje k mému bankovnímu účtu</c:v>
                </c:pt>
                <c:pt idx="1">
                  <c:v>Výše úspor</c:v>
                </c:pt>
                <c:pt idx="2">
                  <c:v>Číslo platební karty</c:v>
                </c:pt>
                <c:pt idx="3">
                  <c:v>Rodinné fotografie</c:v>
                </c:pt>
                <c:pt idx="4">
                  <c:v>Rodné číslo</c:v>
                </c:pt>
                <c:pt idx="5">
                  <c:v>Potvrzovací SMS</c:v>
                </c:pt>
                <c:pt idx="6">
                  <c:v>Výše platu</c:v>
                </c:pt>
                <c:pt idx="7">
                  <c:v>Číslo bankovního účtu</c:v>
                </c:pt>
                <c:pt idx="8">
                  <c:v>Moje osobní fotografie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12.028</c:v>
                </c:pt>
                <c:pt idx="1">
                  <c:v>31.71</c:v>
                </c:pt>
                <c:pt idx="2">
                  <c:v>37.475000000000001</c:v>
                </c:pt>
                <c:pt idx="3">
                  <c:v>43.539000000000001</c:v>
                </c:pt>
                <c:pt idx="4">
                  <c:v>55.07</c:v>
                </c:pt>
                <c:pt idx="5">
                  <c:v>52.981999999999999</c:v>
                </c:pt>
                <c:pt idx="6">
                  <c:v>54.174999999999997</c:v>
                </c:pt>
                <c:pt idx="7">
                  <c:v>57.654000000000003</c:v>
                </c:pt>
                <c:pt idx="8">
                  <c:v>59.841000000000001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4-4F67-B40F-4F057235C308}"/>
            </c:ext>
          </c:extLst>
        </c:ser>
        <c:ser>
          <c:idx val="0"/>
          <c:order val="2"/>
          <c:tx>
            <c:strRef>
              <c:f>List1!$D$1</c:f>
              <c:strCache>
                <c:ptCount val="1"/>
                <c:pt idx="0">
                  <c:v>Bez problémů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54-4F67-B40F-4F057235C30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654-4F67-B40F-4F057235C308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4-4F67-B40F-4F057235C308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54-4F67-B40F-4F057235C308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Přihlašovací údaje k mému bankovnímu účtu</c:v>
                </c:pt>
                <c:pt idx="1">
                  <c:v>Výše úspor</c:v>
                </c:pt>
                <c:pt idx="2">
                  <c:v>Číslo platební karty</c:v>
                </c:pt>
                <c:pt idx="3">
                  <c:v>Rodinné fotografie</c:v>
                </c:pt>
                <c:pt idx="4">
                  <c:v>Rodné číslo</c:v>
                </c:pt>
                <c:pt idx="5">
                  <c:v>Potvrzovací SMS</c:v>
                </c:pt>
                <c:pt idx="6">
                  <c:v>Výše platu</c:v>
                </c:pt>
                <c:pt idx="7">
                  <c:v>Číslo bankovního účtu</c:v>
                </c:pt>
                <c:pt idx="8">
                  <c:v>Moje osobní fotografie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  <c:pt idx="0">
                  <c:v>1.889</c:v>
                </c:pt>
                <c:pt idx="1">
                  <c:v>5.6660000000000004</c:v>
                </c:pt>
                <c:pt idx="2">
                  <c:v>2.1869999999999998</c:v>
                </c:pt>
                <c:pt idx="3">
                  <c:v>4.1749999999999998</c:v>
                </c:pt>
                <c:pt idx="4">
                  <c:v>4.3739999999999997</c:v>
                </c:pt>
                <c:pt idx="5">
                  <c:v>10.337999999999999</c:v>
                </c:pt>
                <c:pt idx="6">
                  <c:v>10.337999999999999</c:v>
                </c:pt>
                <c:pt idx="7">
                  <c:v>7.0579999999999998</c:v>
                </c:pt>
                <c:pt idx="8">
                  <c:v>5.8650000000000002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54-4F67-B40F-4F057235C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9934592"/>
        <c:axId val="37818880"/>
      </c:barChart>
      <c:catAx>
        <c:axId val="14993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18880"/>
        <c:crosses val="autoZero"/>
        <c:auto val="1"/>
        <c:lblAlgn val="ctr"/>
        <c:lblOffset val="100"/>
        <c:noMultiLvlLbl val="0"/>
      </c:catAx>
      <c:valAx>
        <c:axId val="378188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99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45528856802877"/>
          <c:y val="0.25668131460697435"/>
          <c:w val="0.13313489022876304"/>
          <c:h val="0.2525408792180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D0D0D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714976104436789"/>
          <c:y val="9.1904407772571528E-2"/>
          <c:w val="0.54285023895563211"/>
          <c:h val="0.90579967206912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0-467A-86CE-1F822299C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B0-467A-86CE-1F822299C01C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B0-467A-86CE-1F822299C01C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B0-467A-86CE-1F822299C01C}"/>
              </c:ext>
            </c:extLst>
          </c:dPt>
          <c:dPt>
            <c:idx val="5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763-4E8E-8695-A23454ADF76B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270-4888-B65C-8A828974F377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0-467A-86CE-1F822299C01C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FDC-4164-AB6C-5D78D5C51047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DC-4164-AB6C-5D78D5C51047}"/>
              </c:ext>
            </c:extLst>
          </c:dPt>
          <c:dLbls>
            <c:numFmt formatCode="#,##0&quot;%&quot;;\-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Přihlašovací údaje</c:v>
                </c:pt>
                <c:pt idx="1">
                  <c:v>Čísla platební karty</c:v>
                </c:pt>
                <c:pt idx="2">
                  <c:v>Osobní (např. rodné číslo, e-mail)</c:v>
                </c:pt>
                <c:pt idx="3">
                  <c:v>Hesla a PINy</c:v>
                </c:pt>
                <c:pt idx="4">
                  <c:v>Identitu na sociálních sítích</c:v>
                </c:pt>
                <c:pt idx="5">
                  <c:v>Hardware (př. zašifrované disky skrze stažený dokument/aplikaci)</c:v>
                </c:pt>
                <c:pt idx="6">
                  <c:v>Jiné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40.241999999999997</c:v>
                </c:pt>
                <c:pt idx="1">
                  <c:v>31.088000000000001</c:v>
                </c:pt>
                <c:pt idx="2">
                  <c:v>24.698</c:v>
                </c:pt>
                <c:pt idx="3">
                  <c:v>22.452999999999999</c:v>
                </c:pt>
                <c:pt idx="4">
                  <c:v>14.68</c:v>
                </c:pt>
                <c:pt idx="5">
                  <c:v>4.1449999999999996</c:v>
                </c:pt>
                <c:pt idx="6">
                  <c:v>15.717000000000001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B0-467A-86CE-1F822299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47594370106495"/>
          <c:y val="3.9422608814419363E-2"/>
          <c:w val="0.58152405629893511"/>
          <c:h val="0.927725217173564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Nevím, nedokážu říct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17.734999999999999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3-4B3B-824D-789AD3C8BA7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Myslím si, že můj telefon je díky operačnímu systému dost bezpečný.</c:v>
                </c:pt>
              </c:strCache>
            </c:strRef>
          </c:tx>
          <c:spPr>
            <a:solidFill>
              <a:srgbClr val="18234E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13.247999999999999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3-4B3B-824D-789AD3C8BA7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Ne, je to příliš složité, nechce se mi s tím trávit čas.</c:v>
                </c:pt>
              </c:strCache>
            </c:strRef>
          </c:tx>
          <c:spPr>
            <a:solidFill>
              <a:srgbClr val="262626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2.4569999999999999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3-4B3B-824D-789AD3C8BA7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Ne, nevěřím tomu, že to funguje.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5.3419999999999996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3-4B3B-824D-789AD3C8BA7B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Ne, nechce se mi platit za antiviry.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List1!$F$2</c:f>
              <c:numCache>
                <c:formatCode>General</c:formatCode>
                <c:ptCount val="1"/>
                <c:pt idx="0">
                  <c:v>6.1970000000000001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83-4B3B-824D-789AD3C8BA7B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Ano, v případě potřeby se mi o zařízení stará specialista/operátor.</c:v>
                </c:pt>
              </c:strCache>
            </c:strRef>
          </c:tx>
          <c:spPr>
            <a:solidFill>
              <a:srgbClr val="2EACAB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List1!$G$2</c:f>
              <c:numCache>
                <c:formatCode>General</c:formatCode>
                <c:ptCount val="1"/>
                <c:pt idx="0">
                  <c:v>4.5940000000000003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83-4B3B-824D-789AD3C8BA7B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Ano, antivir byl součástí softwaru.</c:v>
                </c:pt>
              </c:strCache>
            </c:strRef>
          </c:tx>
          <c:spPr>
            <a:solidFill>
              <a:srgbClr val="088287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List1!$H$2</c:f>
              <c:numCache>
                <c:formatCode>General</c:formatCode>
                <c:ptCount val="1"/>
                <c:pt idx="0">
                  <c:v>25.748000000000001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83-4B3B-824D-789AD3C8BA7B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Ano, sám/sama jsem si antivir nainstaloval/a.</c:v>
                </c:pt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List1!$I$2</c:f>
              <c:numCache>
                <c:formatCode>General</c:formatCode>
                <c:ptCount val="1"/>
                <c:pt idx="0">
                  <c:v>24.678999999999998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83-4B3B-824D-789AD3C8B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731743"/>
        <c:axId val="691736319"/>
      </c:barChart>
      <c:catAx>
        <c:axId val="6917317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1736319"/>
        <c:crosses val="autoZero"/>
        <c:auto val="1"/>
        <c:lblAlgn val="ctr"/>
        <c:lblOffset val="100"/>
        <c:noMultiLvlLbl val="0"/>
      </c:catAx>
      <c:valAx>
        <c:axId val="6917363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173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343373204156639E-2"/>
          <c:y val="4.9506674164895147E-2"/>
          <c:w val="0.52881706040761811"/>
          <c:h val="0.90098665167020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166758830704E-2"/>
          <c:y val="9.269184927929576E-2"/>
          <c:w val="0.39784785817637902"/>
          <c:h val="0.5963967020360061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6350"/>
          </c:spPr>
          <c:dPt>
            <c:idx val="0"/>
            <c:bubble3D val="0"/>
            <c:spPr>
              <a:solidFill>
                <a:srgbClr val="18234E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30-4EAB-96D3-4644A064AF47}"/>
              </c:ext>
            </c:extLst>
          </c:dPt>
          <c:dPt>
            <c:idx val="1"/>
            <c:bubble3D val="0"/>
            <c:spPr>
              <a:solidFill>
                <a:srgbClr val="006260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30-4EAB-96D3-4644A064AF47}"/>
              </c:ext>
            </c:extLst>
          </c:dPt>
          <c:dPt>
            <c:idx val="2"/>
            <c:bubble3D val="0"/>
            <c:spPr>
              <a:solidFill>
                <a:srgbClr val="2EACAB">
                  <a:alpha val="80000"/>
                </a:srgbClr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30-4EAB-96D3-4644A064AF47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30-4EAB-96D3-4644A064AF47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30-4EAB-96D3-4644A064AF47}"/>
              </c:ext>
            </c:extLst>
          </c:dPt>
          <c:dPt>
            <c:idx val="5"/>
            <c:bubble3D val="0"/>
            <c:spPr>
              <a:solidFill>
                <a:srgbClr val="000000"/>
              </a:solidFill>
              <a:ln w="63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30-4EAB-96D3-4644A064AF47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Android</c:v>
                </c:pt>
                <c:pt idx="1">
                  <c:v>iOS</c:v>
                </c:pt>
                <c:pt idx="2">
                  <c:v>Windows Phone</c:v>
                </c:pt>
                <c:pt idx="3">
                  <c:v>Nemám chytrý telefon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74.751000000000005</c:v>
                </c:pt>
                <c:pt idx="1">
                  <c:v>15.308</c:v>
                </c:pt>
                <c:pt idx="2">
                  <c:v>2.9820000000000002</c:v>
                </c:pt>
                <c:pt idx="3">
                  <c:v>6.9580000000000002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30-4EAB-96D3-4644A064A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40860673459691649"/>
          <c:y val="0.10401017588147596"/>
          <c:w val="0.48228302075131496"/>
          <c:h val="0.55769968512537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847594370106495"/>
          <c:y val="3.9422608814419363E-2"/>
          <c:w val="0.58152405629893511"/>
          <c:h val="0.927725217173564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Nevím, nedokážu říct.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General</c:formatCode>
                <c:ptCount val="1"/>
                <c:pt idx="0">
                  <c:v>9.3439999999999994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3-4EAE-98AC-B539FEB9AD6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Nemám domácí PC.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General</c:formatCode>
                <c:ptCount val="1"/>
                <c:pt idx="0">
                  <c:v>5.1689999999999996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B3-4EAE-98AC-B539FEB9AD6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Myslím si, že můj PC je díky operačnímu systému dost bezpečný.</c:v>
                </c:pt>
              </c:strCache>
            </c:strRef>
          </c:tx>
          <c:spPr>
            <a:solidFill>
              <a:srgbClr val="18234E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General</c:formatCode>
                <c:ptCount val="1"/>
                <c:pt idx="0">
                  <c:v>7.0579999999999998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B3-4EAE-98AC-B539FEB9AD6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Ne, je to příliš složité, nechce se mi s tím trávit čas.</c:v>
                </c:pt>
              </c:strCache>
            </c:strRef>
          </c:tx>
          <c:spPr>
            <a:solidFill>
              <a:srgbClr val="26262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437640815828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B3-4EAE-98AC-B539FEB9AD68}"/>
                </c:ext>
              </c:extLst>
            </c:dLbl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List1!$E$2</c:f>
              <c:numCache>
                <c:formatCode>General</c:formatCode>
                <c:ptCount val="1"/>
                <c:pt idx="0">
                  <c:v>1.093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B3-4EAE-98AC-B539FEB9AD6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Ne, nevěřím tomu, že to funguje.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797051019786E-2"/>
                  <c:y val="-3.2852174012017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B3-4EAE-98AC-B539FEB9AD68}"/>
                </c:ext>
              </c:extLst>
            </c:dLbl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List1!$F$2</c:f>
              <c:numCache>
                <c:formatCode>General</c:formatCode>
                <c:ptCount val="1"/>
                <c:pt idx="0">
                  <c:v>2.4849999999999999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3-4EAE-98AC-B539FEB9AD68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Ne, nechce se mi platit za antiviry.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List1!$G$2</c:f>
              <c:numCache>
                <c:formatCode>General</c:formatCode>
                <c:ptCount val="1"/>
                <c:pt idx="0">
                  <c:v>4.3739999999999997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B3-4EAE-98AC-B539FEB9AD68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Ano, v případě potřeby se mi o zařízení stará specialista.</c:v>
                </c:pt>
              </c:strCache>
            </c:strRef>
          </c:tx>
          <c:spPr>
            <a:solidFill>
              <a:srgbClr val="2EACAB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List1!$H$2</c:f>
              <c:numCache>
                <c:formatCode>General</c:formatCode>
                <c:ptCount val="1"/>
                <c:pt idx="0">
                  <c:v>9.8409999999999993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B3-4EAE-98AC-B539FEB9AD68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Ano, antivir byl součástí softwaru.</c:v>
                </c:pt>
              </c:strCache>
            </c:strRef>
          </c:tx>
          <c:spPr>
            <a:solidFill>
              <a:srgbClr val="088287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List1!$I$2</c:f>
              <c:numCache>
                <c:formatCode>General</c:formatCode>
                <c:ptCount val="1"/>
                <c:pt idx="0">
                  <c:v>25.347999999999999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B3-4EAE-98AC-B539FEB9AD68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Ano, sám/sama jsem si antivir nainstaloval/a.</c:v>
                </c:pt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List1!$J$2</c:f>
              <c:numCache>
                <c:formatCode>General</c:formatCode>
                <c:ptCount val="1"/>
                <c:pt idx="0">
                  <c:v>35.287999999999997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CB3-4EAE-98AC-B539FEB9A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731743"/>
        <c:axId val="691736319"/>
      </c:barChart>
      <c:catAx>
        <c:axId val="6917317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1736319"/>
        <c:crosses val="autoZero"/>
        <c:auto val="1"/>
        <c:lblAlgn val="ctr"/>
        <c:lblOffset val="100"/>
        <c:noMultiLvlLbl val="0"/>
      </c:catAx>
      <c:valAx>
        <c:axId val="6917363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9173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343373204156639E-2"/>
          <c:y val="4.9506674164895147E-2"/>
          <c:w val="0.56241116244719014"/>
          <c:h val="0.95026491268823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17101335079311E-2"/>
          <c:y val="0.17024197269184912"/>
          <c:w val="0.42800688051532154"/>
          <c:h val="0.6387964209524766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rgbClr val="00626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9-4D6A-A485-B6ED4BB9A5A0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9-4D6A-A485-B6ED4BB9A5A0}"/>
              </c:ext>
            </c:extLst>
          </c:dPt>
          <c:dPt>
            <c:idx val="2"/>
            <c:bubble3D val="0"/>
            <c:spPr>
              <a:solidFill>
                <a:srgbClr val="7F7F7F">
                  <a:alpha val="80000"/>
                </a:srgb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D9-4D6A-A485-B6ED4BB9A5A0}"/>
              </c:ext>
            </c:extLst>
          </c:dPt>
          <c:dPt>
            <c:idx val="3"/>
            <c:bubble3D val="0"/>
            <c:spPr>
              <a:solidFill>
                <a:srgbClr val="C0C0C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D9-4D6A-A485-B6ED4BB9A5A0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D9-4D6A-A485-B6ED4BB9A5A0}"/>
              </c:ext>
            </c:extLst>
          </c:dPt>
          <c:dPt>
            <c:idx val="5"/>
            <c:bubble3D val="0"/>
            <c:spPr>
              <a:solidFill>
                <a:srgbClr val="0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D9-4D6A-A485-B6ED4BB9A5A0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Upozornění čtu pravidelně.</c:v>
                </c:pt>
                <c:pt idx="1">
                  <c:v>Upozornění čtu jen občas.</c:v>
                </c:pt>
                <c:pt idx="2">
                  <c:v>Upozornění nikdy nečtu, jen odkliknu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48.110999999999997</c:v>
                </c:pt>
                <c:pt idx="1">
                  <c:v>46.222999999999999</c:v>
                </c:pt>
                <c:pt idx="2">
                  <c:v>5.6660000000000004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D9-4D6A-A485-B6ED4BB9A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51355768817414504"/>
          <c:y val="0.12684953787721032"/>
          <c:w val="0.46268058149441488"/>
          <c:h val="0.6804255860722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17101335079311E-2"/>
          <c:y val="0.17024197269184912"/>
          <c:w val="0.42800688051532154"/>
          <c:h val="0.6387964209524766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rgbClr val="00626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9-4D6A-A485-B6ED4BB9A5A0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9-4D6A-A485-B6ED4BB9A5A0}"/>
              </c:ext>
            </c:extLst>
          </c:dPt>
          <c:dPt>
            <c:idx val="2"/>
            <c:bubble3D val="0"/>
            <c:spPr>
              <a:solidFill>
                <a:srgbClr val="7F7F7F">
                  <a:alpha val="80000"/>
                </a:srgb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D9-4D6A-A485-B6ED4BB9A5A0}"/>
              </c:ext>
            </c:extLst>
          </c:dPt>
          <c:dPt>
            <c:idx val="3"/>
            <c:bubble3D val="0"/>
            <c:spPr>
              <a:solidFill>
                <a:srgbClr val="C0C0C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D9-4D6A-A485-B6ED4BB9A5A0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D9-4D6A-A485-B6ED4BB9A5A0}"/>
              </c:ext>
            </c:extLst>
          </c:dPt>
          <c:dPt>
            <c:idx val="5"/>
            <c:bubble3D val="0"/>
            <c:spPr>
              <a:solidFill>
                <a:srgbClr val="0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D9-4D6A-A485-B6ED4BB9A5A0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Nikdy je neotevírám.</c:v>
                </c:pt>
                <c:pt idx="1">
                  <c:v>Občas některou otevřu.</c:v>
                </c:pt>
                <c:pt idx="2">
                  <c:v>Běžně takové přílohy otevírám.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73.856999999999999</c:v>
                </c:pt>
                <c:pt idx="1">
                  <c:v>18.887</c:v>
                </c:pt>
                <c:pt idx="2">
                  <c:v>7.2560000000000002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D9-4D6A-A485-B6ED4BB9A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51355768817414504"/>
          <c:y val="0.12684953787721032"/>
          <c:w val="0.46268058149441488"/>
          <c:h val="0.6804255860722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4828963538247"/>
          <c:y val="0.17024205742512083"/>
          <c:w val="0.42800688051532154"/>
          <c:h val="0.6387964209524766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rgbClr val="00626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2-4855-A8A9-BA3D0D075523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2-4855-A8A9-BA3D0D075523}"/>
              </c:ext>
            </c:extLst>
          </c:dPt>
          <c:dPt>
            <c:idx val="2"/>
            <c:bubble3D val="0"/>
            <c:spPr>
              <a:solidFill>
                <a:srgbClr val="7F7F7F">
                  <a:alpha val="80000"/>
                </a:srgb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52-4855-A8A9-BA3D0D075523}"/>
              </c:ext>
            </c:extLst>
          </c:dPt>
          <c:dPt>
            <c:idx val="3"/>
            <c:bubble3D val="0"/>
            <c:spPr>
              <a:solidFill>
                <a:srgbClr val="C0C0C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52-4855-A8A9-BA3D0D075523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52-4855-A8A9-BA3D0D075523}"/>
              </c:ext>
            </c:extLst>
          </c:dPt>
          <c:dPt>
            <c:idx val="5"/>
            <c:bubble3D val="0"/>
            <c:spPr>
              <a:solidFill>
                <a:srgbClr val="0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52-4855-A8A9-BA3D0D075523}"/>
              </c:ext>
            </c:extLst>
          </c:dPt>
          <c:dLbls>
            <c:dLbl>
              <c:idx val="2"/>
              <c:layout>
                <c:manualLayout>
                  <c:x val="7.9709480909265513E-3"/>
                  <c:y val="-4.0784676423863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52-4855-A8A9-BA3D0D075523}"/>
                </c:ext>
              </c:extLst>
            </c:dLbl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Kontroluji je pravidelně a detailně.</c:v>
                </c:pt>
                <c:pt idx="1">
                  <c:v>Kontroluji je jen příležitostně.</c:v>
                </c:pt>
                <c:pt idx="2">
                  <c:v>Nekontroluji je vůbec.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63.817</c:v>
                </c:pt>
                <c:pt idx="1">
                  <c:v>33.698</c:v>
                </c:pt>
                <c:pt idx="2">
                  <c:v>2.4849999999999999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52-4855-A8A9-BA3D0D075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4896447969793245"/>
          <c:y val="0.13626133219897091"/>
          <c:w val="0.46268058149441488"/>
          <c:h val="0.6804255860722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894647311786274"/>
          <c:y val="9.1904407772571528E-2"/>
          <c:w val="0.54105352688213715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7-4D8B-AC41-02097FBFE95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57-4D8B-AC41-02097FBFE954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57-4D8B-AC41-02097FBFE954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657-4D8B-AC41-02097FBFE954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657-4D8B-AC41-02097FBFE954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657-4D8B-AC41-02097FBFE954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Pouze na svém počítači / notebooku / telefonu, který mám zcela pod kontrolou.</c:v>
                </c:pt>
                <c:pt idx="1">
                  <c:v>Občas se přihlásím na jiném počítači / notebooku / telefonu (např. pracovní), ale znám jeho bezpečnostní nastavení.</c:v>
                </c:pt>
                <c:pt idx="2">
                  <c:v>Přihlašuji se přes počítač, který sdílím s ostatními členy domácnosti, ale znám jeho bezpečnostní nastavení</c:v>
                </c:pt>
                <c:pt idx="3">
                  <c:v>Přihlašuji se na jakémkoliv počítači / notebooku /telefonu, aniž bych zjišťoval jeho bezpečnostní nastavení.</c:v>
                </c:pt>
                <c:pt idx="4">
                  <c:v>Přihlašuji se přes počítač, který sdílím s ostatními členy domácnosti, aniž znám jeho bezpečnostní nastavení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78.826999999999998</c:v>
                </c:pt>
                <c:pt idx="1">
                  <c:v>9.94</c:v>
                </c:pt>
                <c:pt idx="2">
                  <c:v>6.7590000000000003</c:v>
                </c:pt>
                <c:pt idx="3">
                  <c:v>2.4849999999999999</c:v>
                </c:pt>
                <c:pt idx="4">
                  <c:v>1.988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57-4D8B-AC41-02097FBFE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894647311786274"/>
          <c:y val="9.1904407772571528E-2"/>
          <c:w val="0.54105352688213715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0-467A-86CE-1F822299C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B0-467A-86CE-1F822299C01C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B0-467A-86CE-1F822299C01C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B0-467A-86CE-1F822299C01C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0-467A-86CE-1F822299C01C}"/>
              </c:ext>
            </c:extLst>
          </c:dPt>
          <c:dPt>
            <c:idx val="8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91-4CEB-8D56-1DC57E924CA6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List1!$A$2:$A$10</c:f>
              <c:strCache>
                <c:ptCount val="9"/>
                <c:pt idx="0">
                  <c:v>V hotelu / ubytování</c:v>
                </c:pt>
                <c:pt idx="1">
                  <c:v>Ve škole / v práci</c:v>
                </c:pt>
                <c:pt idx="2">
                  <c:v>V restauraci / kavárně</c:v>
                </c:pt>
                <c:pt idx="3">
                  <c:v>V obchodním centru</c:v>
                </c:pt>
                <c:pt idx="4">
                  <c:v>Ve veřejné dopravě</c:v>
                </c:pt>
                <c:pt idx="5">
                  <c:v>Přihlašuji se / Přihlásil/a bych se bez obav na jakoukoli veřejnou wifi síť.</c:v>
                </c:pt>
                <c:pt idx="6">
                  <c:v>Přihlašuji se/ Přihlásil/a bych se na jakoukoli veřejnou wifi síť, ale měl/a bych z toho obavy.</c:v>
                </c:pt>
                <c:pt idx="7">
                  <c:v>Na ulici</c:v>
                </c:pt>
                <c:pt idx="8">
                  <c:v>Na veřejnou wifi síť bych se nikdy nepřihlásil/a.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34.692</c:v>
                </c:pt>
                <c:pt idx="1">
                  <c:v>32.008000000000003</c:v>
                </c:pt>
                <c:pt idx="2">
                  <c:v>26.143000000000001</c:v>
                </c:pt>
                <c:pt idx="3">
                  <c:v>18.39</c:v>
                </c:pt>
                <c:pt idx="4">
                  <c:v>13.519</c:v>
                </c:pt>
                <c:pt idx="5">
                  <c:v>13.221</c:v>
                </c:pt>
                <c:pt idx="6">
                  <c:v>10.337999999999999</c:v>
                </c:pt>
                <c:pt idx="7">
                  <c:v>5.3680000000000003</c:v>
                </c:pt>
                <c:pt idx="8">
                  <c:v>25.646000000000001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B0-467A-86CE-1F822299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57849593760916E-2"/>
          <c:y val="2.691104892249209E-2"/>
          <c:w val="0.92046794979502455"/>
          <c:h val="0.61050086026477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04-44A7-948A-24CAA6E979C6}"/>
              </c:ext>
            </c:extLst>
          </c:dPt>
          <c:dPt>
            <c:idx val="1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04-44A7-948A-24CAA6E979C6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04-44A7-948A-24CAA6E979C6}"/>
              </c:ext>
            </c:extLst>
          </c:dPt>
          <c:dPt>
            <c:idx val="3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04-44A7-948A-24CAA6E979C6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04-44A7-948A-24CAA6E979C6}"/>
              </c:ext>
            </c:extLst>
          </c:dPt>
          <c:dPt>
            <c:idx val="5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304-44A7-948A-24CAA6E979C6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304-44A7-948A-24CAA6E979C6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304-44A7-948A-24CAA6E979C6}"/>
              </c:ext>
            </c:extLst>
          </c:dPt>
          <c:dLbls>
            <c:dLbl>
              <c:idx val="1"/>
              <c:layout>
                <c:manualLayout>
                  <c:x val="-3.0889931633528819E-3"/>
                  <c:y val="-3.0503258327158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04-44A7-948A-24CAA6E979C6}"/>
                </c:ext>
              </c:extLst>
            </c:dLbl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D0D0D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List1!$B$1:$H$1</c:f>
              <c:strCache>
                <c:ptCount val="7"/>
                <c:pt idx="0">
                  <c:v>Pouze vyřízení e-mailů a jiné korespondence</c:v>
                </c:pt>
                <c:pt idx="1">
                  <c:v>Správa sociálních sítí</c:v>
                </c:pt>
                <c:pt idx="2">
                  <c:v>Sledování seriálu / pořadu</c:v>
                </c:pt>
                <c:pt idx="3">
                  <c:v>Online nákupy</c:v>
                </c:pt>
                <c:pt idx="4">
                  <c:v>Převody financí</c:v>
                </c:pt>
                <c:pt idx="5">
                  <c:v>Správa svých financí</c:v>
                </c:pt>
                <c:pt idx="6">
                  <c:v>Jiné</c:v>
                </c:pt>
              </c:strCache>
            </c:strRef>
          </c:cat>
          <c:val>
            <c:numRef>
              <c:f>List1!$B$2:$H$2</c:f>
              <c:numCache>
                <c:formatCode>General</c:formatCode>
                <c:ptCount val="7"/>
                <c:pt idx="0">
                  <c:v>62.165999999999997</c:v>
                </c:pt>
                <c:pt idx="1">
                  <c:v>44.118000000000002</c:v>
                </c:pt>
                <c:pt idx="2">
                  <c:v>30.481000000000002</c:v>
                </c:pt>
                <c:pt idx="3">
                  <c:v>20.989000000000001</c:v>
                </c:pt>
                <c:pt idx="4">
                  <c:v>9.2249999999999996</c:v>
                </c:pt>
                <c:pt idx="5">
                  <c:v>7.7539999999999996</c:v>
                </c:pt>
                <c:pt idx="6">
                  <c:v>8.5559999999999992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04-44A7-948A-24CAA6E97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7991808"/>
        <c:axId val="107993344"/>
      </c:barChart>
      <c:catAx>
        <c:axId val="1079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0C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993344"/>
        <c:crosses val="autoZero"/>
        <c:auto val="1"/>
        <c:lblAlgn val="ctr"/>
        <c:lblOffset val="100"/>
        <c:noMultiLvlLbl val="0"/>
      </c:catAx>
      <c:valAx>
        <c:axId val="10799334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0799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D0D0D"/>
          </a:solidFill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27640935759874"/>
          <c:y val="4.2167889275529447E-2"/>
          <c:w val="0.48873730882754429"/>
          <c:h val="0.80020306678818698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List1!$B$1</c:f>
              <c:strCache>
                <c:ptCount val="1"/>
                <c:pt idx="0">
                  <c:v>Za žádných okolností</c:v>
                </c:pt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Jména a příjmení rodičů</c:v>
                </c:pt>
                <c:pt idx="1">
                  <c:v>Registrační značka auta</c:v>
                </c:pt>
                <c:pt idx="2">
                  <c:v>Adresa přechodného bydliště</c:v>
                </c:pt>
                <c:pt idx="3">
                  <c:v>Jméno a příjmení partnera</c:v>
                </c:pt>
                <c:pt idx="4">
                  <c:v>Titul</c:v>
                </c:pt>
                <c:pt idx="5">
                  <c:v>Výška a váha</c:v>
                </c:pt>
                <c:pt idx="6">
                  <c:v>Adresa trvalého bydliště</c:v>
                </c:pt>
                <c:pt idx="7">
                  <c:v>Hlavní e-mail</c:v>
                </c:pt>
                <c:pt idx="8">
                  <c:v>Telefonní číslo</c:v>
                </c:pt>
                <c:pt idx="9">
                  <c:v>Jméno a příjmení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28.728000000000002</c:v>
                </c:pt>
                <c:pt idx="1">
                  <c:v>26.440999999999999</c:v>
                </c:pt>
                <c:pt idx="2">
                  <c:v>26.143000000000001</c:v>
                </c:pt>
                <c:pt idx="3">
                  <c:v>23.062000000000001</c:v>
                </c:pt>
                <c:pt idx="4">
                  <c:v>16.103000000000002</c:v>
                </c:pt>
                <c:pt idx="5">
                  <c:v>12.127000000000001</c:v>
                </c:pt>
                <c:pt idx="6">
                  <c:v>10.736000000000001</c:v>
                </c:pt>
                <c:pt idx="7">
                  <c:v>9.5429999999999993</c:v>
                </c:pt>
                <c:pt idx="8">
                  <c:v>8.9459999999999997</c:v>
                </c:pt>
                <c:pt idx="9">
                  <c:v>5.2679999999999998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4-4F67-B40F-4F057235C3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Za určitých okolností</c:v>
                </c:pt>
              </c:strCache>
            </c:strRef>
          </c:tx>
          <c:spPr>
            <a:solidFill>
              <a:srgbClr val="08828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967873219316854E-3"/>
                  <c:y val="-2.6681546706152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194695801465959E-2"/>
                      <c:h val="9.93087168402998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54-4F67-B40F-4F057235C308}"/>
                </c:ext>
              </c:extLst>
            </c:dLbl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Jména a příjmení rodičů</c:v>
                </c:pt>
                <c:pt idx="1">
                  <c:v>Registrační značka auta</c:v>
                </c:pt>
                <c:pt idx="2">
                  <c:v>Adresa přechodného bydliště</c:v>
                </c:pt>
                <c:pt idx="3">
                  <c:v>Jméno a příjmení partnera</c:v>
                </c:pt>
                <c:pt idx="4">
                  <c:v>Titul</c:v>
                </c:pt>
                <c:pt idx="5">
                  <c:v>Výška a váha</c:v>
                </c:pt>
                <c:pt idx="6">
                  <c:v>Adresa trvalého bydliště</c:v>
                </c:pt>
                <c:pt idx="7">
                  <c:v>Hlavní e-mail</c:v>
                </c:pt>
                <c:pt idx="8">
                  <c:v>Telefonní číslo</c:v>
                </c:pt>
                <c:pt idx="9">
                  <c:v>Jméno a příjmení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59.841000000000001</c:v>
                </c:pt>
                <c:pt idx="1">
                  <c:v>63.021999999999998</c:v>
                </c:pt>
                <c:pt idx="2">
                  <c:v>60.636000000000003</c:v>
                </c:pt>
                <c:pt idx="3">
                  <c:v>63.418999999999997</c:v>
                </c:pt>
                <c:pt idx="4">
                  <c:v>39.563000000000002</c:v>
                </c:pt>
                <c:pt idx="5">
                  <c:v>56.957999999999998</c:v>
                </c:pt>
                <c:pt idx="6">
                  <c:v>74.850999999999999</c:v>
                </c:pt>
                <c:pt idx="7">
                  <c:v>66.402000000000001</c:v>
                </c:pt>
                <c:pt idx="8">
                  <c:v>76.938000000000002</c:v>
                </c:pt>
                <c:pt idx="9">
                  <c:v>64.016000000000005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54-4F67-B40F-4F057235C308}"/>
            </c:ext>
          </c:extLst>
        </c:ser>
        <c:ser>
          <c:idx val="0"/>
          <c:order val="2"/>
          <c:tx>
            <c:strRef>
              <c:f>List1!$D$1</c:f>
              <c:strCache>
                <c:ptCount val="1"/>
                <c:pt idx="0">
                  <c:v>Bez problémů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54-4F67-B40F-4F057235C30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654-4F67-B40F-4F057235C308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54-4F67-B40F-4F057235C308}"/>
              </c:ext>
            </c:extLst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54-4F67-B40F-4F057235C308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Jména a příjmení rodičů</c:v>
                </c:pt>
                <c:pt idx="1">
                  <c:v>Registrační značka auta</c:v>
                </c:pt>
                <c:pt idx="2">
                  <c:v>Adresa přechodného bydliště</c:v>
                </c:pt>
                <c:pt idx="3">
                  <c:v>Jméno a příjmení partnera</c:v>
                </c:pt>
                <c:pt idx="4">
                  <c:v>Titul</c:v>
                </c:pt>
                <c:pt idx="5">
                  <c:v>Výška a váha</c:v>
                </c:pt>
                <c:pt idx="6">
                  <c:v>Adresa trvalého bydliště</c:v>
                </c:pt>
                <c:pt idx="7">
                  <c:v>Hlavní e-mail</c:v>
                </c:pt>
                <c:pt idx="8">
                  <c:v>Telefonní číslo</c:v>
                </c:pt>
                <c:pt idx="9">
                  <c:v>Jméno a příjmení</c:v>
                </c:pt>
              </c:strCache>
            </c:strRef>
          </c:cat>
          <c:val>
            <c:numRef>
              <c:f>List1!$D$2:$D$11</c:f>
              <c:numCache>
                <c:formatCode>General</c:formatCode>
                <c:ptCount val="10"/>
                <c:pt idx="0">
                  <c:v>11.430999999999999</c:v>
                </c:pt>
                <c:pt idx="1">
                  <c:v>10.537000000000001</c:v>
                </c:pt>
                <c:pt idx="2">
                  <c:v>13.221</c:v>
                </c:pt>
                <c:pt idx="3">
                  <c:v>13.519</c:v>
                </c:pt>
                <c:pt idx="4">
                  <c:v>44.334000000000003</c:v>
                </c:pt>
                <c:pt idx="5">
                  <c:v>30.914999999999999</c:v>
                </c:pt>
                <c:pt idx="6">
                  <c:v>14.414</c:v>
                </c:pt>
                <c:pt idx="7">
                  <c:v>24.056000000000001</c:v>
                </c:pt>
                <c:pt idx="8">
                  <c:v>14.115</c:v>
                </c:pt>
                <c:pt idx="9">
                  <c:v>30.716000000000001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54-4F67-B40F-4F057235C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9934592"/>
        <c:axId val="37818880"/>
      </c:barChart>
      <c:catAx>
        <c:axId val="14993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18880"/>
        <c:crosses val="autoZero"/>
        <c:auto val="1"/>
        <c:lblAlgn val="ctr"/>
        <c:lblOffset val="100"/>
        <c:noMultiLvlLbl val="0"/>
      </c:catAx>
      <c:valAx>
        <c:axId val="378188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99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47747204207481"/>
          <c:y val="0.25394990885978797"/>
          <c:w val="0.13313489022876304"/>
          <c:h val="0.2525408792180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D0D0D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80869028952302E-3"/>
          <c:y val="0.22064071521990314"/>
          <c:w val="0.38320817317371486"/>
          <c:h val="0.4565223599885651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rgbClr val="00626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0-410B-9281-1E8DC56092B9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0-410B-9281-1E8DC56092B9}"/>
              </c:ext>
            </c:extLst>
          </c:dPt>
          <c:dPt>
            <c:idx val="2"/>
            <c:bubble3D val="0"/>
            <c:spPr>
              <a:solidFill>
                <a:srgbClr val="2EACAB">
                  <a:alpha val="80000"/>
                </a:srgb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60-410B-9281-1E8DC56092B9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60-410B-9281-1E8DC56092B9}"/>
              </c:ext>
            </c:extLst>
          </c:dPt>
          <c:dPt>
            <c:idx val="4"/>
            <c:bubble3D val="0"/>
            <c:spPr>
              <a:solidFill>
                <a:srgbClr val="7F7F7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60-410B-9281-1E8DC56092B9}"/>
              </c:ext>
            </c:extLst>
          </c:dPt>
          <c:dPt>
            <c:idx val="5"/>
            <c:bubble3D val="0"/>
            <c:spPr>
              <a:solidFill>
                <a:srgbClr val="0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60-410B-9281-1E8DC56092B9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Ano, nakupoval/a jsem</c:v>
                </c:pt>
                <c:pt idx="1">
                  <c:v>Ano, prodával/a jsem</c:v>
                </c:pt>
                <c:pt idx="2">
                  <c:v>Ne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46.62</c:v>
                </c:pt>
                <c:pt idx="1">
                  <c:v>36.381999999999998</c:v>
                </c:pt>
                <c:pt idx="2">
                  <c:v>40.954000000000001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60-410B-9281-1E8DC5609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007218945522217"/>
          <c:y val="0.19858606575026552"/>
          <c:w val="0.24095335568341616"/>
          <c:h val="0.62128256317407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714976104436789"/>
          <c:y val="9.1904407772571528E-2"/>
          <c:w val="0.54285023895563211"/>
          <c:h val="0.90579967206912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DE-4D57-AE61-DDA5FFF574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CDE-4D57-AE61-DDA5FFF57475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CDE-4D57-AE61-DDA5FFF57475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CDE-4D57-AE61-DDA5FFF57475}"/>
              </c:ext>
            </c:extLst>
          </c:dPt>
          <c:dPt>
            <c:idx val="5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CDE-4D57-AE61-DDA5FFF57475}"/>
              </c:ext>
            </c:extLst>
          </c:dPt>
          <c:dPt>
            <c:idx val="6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CDE-4D57-AE61-DDA5FFF57475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CDE-4D57-AE61-DDA5FFF57475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CDE-4D57-AE61-DDA5FFF57475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DCDE-4D57-AE61-DDA5FFF57475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Bankovním převodem</c:v>
                </c:pt>
                <c:pt idx="1">
                  <c:v>Osobní předání</c:v>
                </c:pt>
                <c:pt idx="2">
                  <c:v>Dobírka</c:v>
                </c:pt>
                <c:pt idx="3">
                  <c:v>Platba kartou online (přes platební bránu)</c:v>
                </c:pt>
                <c:pt idx="4">
                  <c:v>Virtuální peněženka daného bazarového portálu</c:v>
                </c:pt>
                <c:pt idx="5">
                  <c:v>Jiné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58.585999999999999</c:v>
                </c:pt>
                <c:pt idx="1">
                  <c:v>42.929000000000002</c:v>
                </c:pt>
                <c:pt idx="2">
                  <c:v>36.531999999999996</c:v>
                </c:pt>
                <c:pt idx="3">
                  <c:v>17.507999999999999</c:v>
                </c:pt>
                <c:pt idx="4">
                  <c:v>9.4280000000000008</c:v>
                </c:pt>
                <c:pt idx="5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CDE-4D57-AE61-DDA5FFF57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894647311786274"/>
          <c:y val="9.1904407772571528E-2"/>
          <c:w val="0.54105352688213715"/>
          <c:h val="0.908095491218744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0-467A-86CE-1F822299C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B0-467A-86CE-1F822299C01C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B0-467A-86CE-1F822299C01C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B0-467A-86CE-1F822299C01C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0-467A-86CE-1F822299C01C}"/>
              </c:ext>
            </c:extLst>
          </c:dPt>
          <c:dPt>
            <c:idx val="8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91-4CEB-8D56-1DC57E924CA6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Požadované informace mu neposkytnu, ale zavolám/zajdu do své banky, kde si tuto situaci ověřím</c:v>
                </c:pt>
                <c:pt idx="1">
                  <c:v>Požadované informace mu neposkytnu a dál se tím nezabývám</c:v>
                </c:pt>
                <c:pt idx="2">
                  <c:v>Požadované informace mu neposkytnu a telefonát nahlásím na policii ČR</c:v>
                </c:pt>
                <c:pt idx="3">
                  <c:v>Poskytnu mu požadované informace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54.174999999999997</c:v>
                </c:pt>
                <c:pt idx="1">
                  <c:v>27.236999999999998</c:v>
                </c:pt>
                <c:pt idx="2">
                  <c:v>15.606</c:v>
                </c:pt>
                <c:pt idx="3">
                  <c:v>2.9820000000000002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B0-467A-86CE-1F822299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402815576795772"/>
          <c:y val="9.1904407772571528E-2"/>
          <c:w val="0.50597184423204211"/>
          <c:h val="0.90579967206912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0-467A-86CE-1F822299C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B0-467A-86CE-1F822299C01C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B0-467A-86CE-1F822299C01C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B0-467A-86CE-1F822299C01C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0-467A-86CE-1F822299C01C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FDC-4164-AB6C-5D78D5C51047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DC-4164-AB6C-5D78D5C51047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Finanční instituce (banky, spořitelny, pojišťovny...)</c:v>
                </c:pt>
                <c:pt idx="1">
                  <c:v>Státní správa (e-government)</c:v>
                </c:pt>
                <c:pt idx="2">
                  <c:v>Škola / zaměstnavatel</c:v>
                </c:pt>
                <c:pt idx="3">
                  <c:v>Poskytovatelé energií (elektřina, plyn, voda atd.)</c:v>
                </c:pt>
                <c:pt idx="4">
                  <c:v>Telekomunikační operátoři</c:v>
                </c:pt>
                <c:pt idx="5">
                  <c:v>Internetový prohlížeč</c:v>
                </c:pt>
                <c:pt idx="6">
                  <c:v>Běžný internetový obchod (e-shop)</c:v>
                </c:pt>
                <c:pt idx="7">
                  <c:v>Fintech společnosti</c:v>
                </c:pt>
                <c:pt idx="8">
                  <c:v>Nebankovní licencovaní poskytovatelé půjček</c:v>
                </c:pt>
                <c:pt idx="9">
                  <c:v>Obchodní řetězce</c:v>
                </c:pt>
                <c:pt idx="10">
                  <c:v>Žádné z uvedených</c:v>
                </c:pt>
                <c:pt idx="11">
                  <c:v>Nevím, nedokážu říct.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58.648000000000003</c:v>
                </c:pt>
                <c:pt idx="1">
                  <c:v>31.71</c:v>
                </c:pt>
                <c:pt idx="2">
                  <c:v>18.986000000000001</c:v>
                </c:pt>
                <c:pt idx="3">
                  <c:v>14.115</c:v>
                </c:pt>
                <c:pt idx="4">
                  <c:v>9.5429999999999993</c:v>
                </c:pt>
                <c:pt idx="5">
                  <c:v>6.3620000000000001</c:v>
                </c:pt>
                <c:pt idx="6">
                  <c:v>5.6660000000000004</c:v>
                </c:pt>
                <c:pt idx="7">
                  <c:v>4.274</c:v>
                </c:pt>
                <c:pt idx="8">
                  <c:v>3.181</c:v>
                </c:pt>
                <c:pt idx="9">
                  <c:v>1.59</c:v>
                </c:pt>
                <c:pt idx="10">
                  <c:v>14.314</c:v>
                </c:pt>
                <c:pt idx="11">
                  <c:v>12.525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B0-467A-86CE-1F822299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80569511748154"/>
          <c:y val="3.9275007694955573E-2"/>
          <c:w val="0.55128763323234609"/>
          <c:h val="0.73015578260398517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List1!$B$1</c:f>
              <c:strCache>
                <c:ptCount val="1"/>
                <c:pt idx="0">
                  <c:v>Silné vlastní</c:v>
                </c:pt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bankovnictví</c:v>
                </c:pt>
                <c:pt idx="1">
                  <c:v>Platební aplikace</c:v>
                </c:pt>
                <c:pt idx="2">
                  <c:v>Hlavního e-mailu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E-shopů</c:v>
                </c:pt>
                <c:pt idx="6">
                  <c:v>Účty k volnočasovým aktivitám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66.36</c:v>
                </c:pt>
                <c:pt idx="1">
                  <c:v>64.844999999999999</c:v>
                </c:pt>
                <c:pt idx="2">
                  <c:v>57.012999999999998</c:v>
                </c:pt>
                <c:pt idx="3">
                  <c:v>56.383000000000003</c:v>
                </c:pt>
                <c:pt idx="4">
                  <c:v>52.665999999999997</c:v>
                </c:pt>
                <c:pt idx="5">
                  <c:v>42.503</c:v>
                </c:pt>
                <c:pt idx="6">
                  <c:v>40.962000000000003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6-4F1E-BDA8-2A96DE5D102A}"/>
            </c:ext>
          </c:extLst>
        </c:ser>
        <c:ser>
          <c:idx val="3"/>
          <c:order val="1"/>
          <c:tx>
            <c:strRef>
              <c:f>List1!$C$1</c:f>
              <c:strCache>
                <c:ptCount val="1"/>
                <c:pt idx="0">
                  <c:v>Zapamatovatelné</c:v>
                </c:pt>
              </c:strCache>
            </c:strRef>
          </c:tx>
          <c:spPr>
            <a:solidFill>
              <a:srgbClr val="088287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bankovnictví</c:v>
                </c:pt>
                <c:pt idx="1">
                  <c:v>Platební aplikace</c:v>
                </c:pt>
                <c:pt idx="2">
                  <c:v>Hlavního e-mailu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E-shopů</c:v>
                </c:pt>
                <c:pt idx="6">
                  <c:v>Účty k volnočasovým aktivitám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10.327</c:v>
                </c:pt>
                <c:pt idx="1">
                  <c:v>11.429</c:v>
                </c:pt>
                <c:pt idx="2">
                  <c:v>24.622</c:v>
                </c:pt>
                <c:pt idx="3">
                  <c:v>21.489000000000001</c:v>
                </c:pt>
                <c:pt idx="4">
                  <c:v>26.876999999999999</c:v>
                </c:pt>
                <c:pt idx="5">
                  <c:v>34.497999999999998</c:v>
                </c:pt>
                <c:pt idx="6">
                  <c:v>31.338999999999999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6-4F1E-BDA8-2A96DE5D102A}"/>
            </c:ext>
          </c:extLst>
        </c:ser>
        <c:ser>
          <c:idx val="1"/>
          <c:order val="2"/>
          <c:tx>
            <c:strRef>
              <c:f>List1!$D$1</c:f>
              <c:strCache>
                <c:ptCount val="1"/>
                <c:pt idx="0">
                  <c:v>Silné z registrace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bankovnictví</c:v>
                </c:pt>
                <c:pt idx="1">
                  <c:v>Platební aplikace</c:v>
                </c:pt>
                <c:pt idx="2">
                  <c:v>Hlavního e-mailu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E-shopů</c:v>
                </c:pt>
                <c:pt idx="6">
                  <c:v>Účty k volnočasovým aktivitám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17.28</c:v>
                </c:pt>
                <c:pt idx="1">
                  <c:v>17.018999999999998</c:v>
                </c:pt>
                <c:pt idx="2">
                  <c:v>12.007999999999999</c:v>
                </c:pt>
                <c:pt idx="3">
                  <c:v>15.851000000000001</c:v>
                </c:pt>
                <c:pt idx="4">
                  <c:v>11.97</c:v>
                </c:pt>
                <c:pt idx="5">
                  <c:v>12.852</c:v>
                </c:pt>
                <c:pt idx="6">
                  <c:v>15.605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6-4F1E-BDA8-2A96DE5D102A}"/>
            </c:ext>
          </c:extLst>
        </c:ser>
        <c:ser>
          <c:idx val="0"/>
          <c:order val="3"/>
          <c:tx>
            <c:strRef>
              <c:f>List1!$E$1</c:f>
              <c:strCache>
                <c:ptCount val="1"/>
                <c:pt idx="0">
                  <c:v>Základní z registrace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bankovnictví</c:v>
                </c:pt>
                <c:pt idx="1">
                  <c:v>Platební aplikace</c:v>
                </c:pt>
                <c:pt idx="2">
                  <c:v>Hlavního e-mailu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E-shopů</c:v>
                </c:pt>
                <c:pt idx="6">
                  <c:v>Účty k volnočasovým aktivitám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6.0330000000000004</c:v>
                </c:pt>
                <c:pt idx="1">
                  <c:v>6.7080000000000002</c:v>
                </c:pt>
                <c:pt idx="2">
                  <c:v>6.3570000000000002</c:v>
                </c:pt>
                <c:pt idx="3">
                  <c:v>6.2770000000000001</c:v>
                </c:pt>
                <c:pt idx="4">
                  <c:v>8.4870000000000001</c:v>
                </c:pt>
                <c:pt idx="5">
                  <c:v>10.147</c:v>
                </c:pt>
                <c:pt idx="6">
                  <c:v>12.093999999999999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6-4F1E-BDA8-2A96DE5D1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9934592"/>
        <c:axId val="37818880"/>
      </c:barChart>
      <c:catAx>
        <c:axId val="14993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18880"/>
        <c:crosses val="autoZero"/>
        <c:auto val="1"/>
        <c:lblAlgn val="ctr"/>
        <c:lblOffset val="100"/>
        <c:noMultiLvlLbl val="0"/>
      </c:catAx>
      <c:valAx>
        <c:axId val="37818880"/>
        <c:scaling>
          <c:orientation val="minMax"/>
          <c:max val="100"/>
          <c:min val="0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99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631497665522413"/>
          <c:y val="8.9085163972506917E-2"/>
          <c:w val="0.17298535074080104"/>
          <c:h val="0.677704596078028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D0D0D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894647311786274"/>
          <c:y val="9.1904407772571528E-2"/>
          <c:w val="0.54105352688213715"/>
          <c:h val="0.90579967206912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0-467A-86CE-1F822299C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B0-467A-86CE-1F822299C01C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B0-467A-86CE-1F822299C01C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B0-467A-86CE-1F822299C01C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0-467A-86CE-1F822299C01C}"/>
              </c:ext>
            </c:extLst>
          </c:dPt>
          <c:dPt>
            <c:idx val="1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FDC-4164-AB6C-5D78D5C51047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DC-4164-AB6C-5D78D5C51047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Ano, přitom nezáleží na tom, o jakou aplikaci, službu jde.</c:v>
                </c:pt>
                <c:pt idx="1">
                  <c:v>Ano, ale jen pro některé aplikace, služby, pro důležité účty mám speciální silná hesla.</c:v>
                </c:pt>
                <c:pt idx="2">
                  <c:v>Ne, u všech aplikací, služeb mám odlišné heslo.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14.414</c:v>
                </c:pt>
                <c:pt idx="1">
                  <c:v>53.975999999999999</c:v>
                </c:pt>
                <c:pt idx="2">
                  <c:v>31.61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B0-467A-86CE-1F822299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735199539763055"/>
          <c:y val="3.9275037506450006E-2"/>
          <c:w val="0.54238399803655135"/>
          <c:h val="0.73015578260398517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List1!$B$1</c:f>
              <c:strCache>
                <c:ptCount val="1"/>
                <c:pt idx="0">
                  <c:v>Pamatuji si ho</c:v>
                </c:pt>
              </c:strCache>
            </c:strRef>
          </c:tx>
          <c:spPr>
            <a:solidFill>
              <a:srgbClr val="18234E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či mobilního bankovnictví</c:v>
                </c:pt>
                <c:pt idx="1">
                  <c:v>Hlavního e-mailu</c:v>
                </c:pt>
                <c:pt idx="2">
                  <c:v>Platební aplikace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Účtů pro přihlašování k volnočasovým aktivitám</c:v>
                </c:pt>
                <c:pt idx="6">
                  <c:v>E-shopů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71.573999999999998</c:v>
                </c:pt>
                <c:pt idx="1">
                  <c:v>68.906999999999996</c:v>
                </c:pt>
                <c:pt idx="2">
                  <c:v>63.825000000000003</c:v>
                </c:pt>
                <c:pt idx="3">
                  <c:v>60.37</c:v>
                </c:pt>
                <c:pt idx="4">
                  <c:v>59.555999999999997</c:v>
                </c:pt>
                <c:pt idx="5">
                  <c:v>48.749000000000002</c:v>
                </c:pt>
                <c:pt idx="6">
                  <c:v>43.344000000000001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37-4176-BCCF-0C704182F33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Zapsané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či mobilního bankovnictví</c:v>
                </c:pt>
                <c:pt idx="1">
                  <c:v>Hlavního e-mailu</c:v>
                </c:pt>
                <c:pt idx="2">
                  <c:v>Platební aplikace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Účtů pro přihlašování k volnočasovým aktivitám</c:v>
                </c:pt>
                <c:pt idx="6">
                  <c:v>E-shopů</c:v>
                </c:pt>
              </c:strCache>
            </c:strRef>
          </c:cat>
          <c:val>
            <c:numRef>
              <c:f>List1!$C$2:$C$8</c:f>
              <c:numCache>
                <c:formatCode>General</c:formatCode>
                <c:ptCount val="7"/>
                <c:pt idx="0">
                  <c:v>6.7009999999999996</c:v>
                </c:pt>
                <c:pt idx="1">
                  <c:v>6.72</c:v>
                </c:pt>
                <c:pt idx="2">
                  <c:v>8.8710000000000004</c:v>
                </c:pt>
                <c:pt idx="3">
                  <c:v>10.986000000000001</c:v>
                </c:pt>
                <c:pt idx="4">
                  <c:v>9.1869999999999994</c:v>
                </c:pt>
                <c:pt idx="5">
                  <c:v>12.276999999999999</c:v>
                </c:pt>
                <c:pt idx="6">
                  <c:v>13.861000000000001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37-4176-BCCF-0C704182F338}"/>
            </c:ext>
          </c:extLst>
        </c:ser>
        <c:ser>
          <c:idx val="0"/>
          <c:order val="2"/>
          <c:tx>
            <c:strRef>
              <c:f>List1!$D$1</c:f>
              <c:strCache>
                <c:ptCount val="1"/>
                <c:pt idx="0">
                  <c:v>Zapsané na bezpečném místě 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či mobilního bankovnictví</c:v>
                </c:pt>
                <c:pt idx="1">
                  <c:v>Hlavního e-mailu</c:v>
                </c:pt>
                <c:pt idx="2">
                  <c:v>Platební aplikace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Účtů pro přihlašování k volnočasovým aktivitám</c:v>
                </c:pt>
                <c:pt idx="6">
                  <c:v>E-shopů</c:v>
                </c:pt>
              </c:strCache>
            </c:strRef>
          </c:cat>
          <c:val>
            <c:numRef>
              <c:f>List1!$D$2:$D$8</c:f>
              <c:numCache>
                <c:formatCode>General</c:formatCode>
                <c:ptCount val="7"/>
                <c:pt idx="0">
                  <c:v>10.558</c:v>
                </c:pt>
                <c:pt idx="1">
                  <c:v>7.1210000000000004</c:v>
                </c:pt>
                <c:pt idx="2">
                  <c:v>10.369</c:v>
                </c:pt>
                <c:pt idx="3">
                  <c:v>9.343</c:v>
                </c:pt>
                <c:pt idx="4">
                  <c:v>6.8639999999999999</c:v>
                </c:pt>
                <c:pt idx="5">
                  <c:v>9.1780000000000008</c:v>
                </c:pt>
                <c:pt idx="6">
                  <c:v>8.8010000000000002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37-4176-BCCF-0C704182F33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Uložené v prohlížeči</c:v>
                </c:pt>
              </c:strCache>
            </c:strRef>
          </c:tx>
          <c:spPr>
            <a:solidFill>
              <a:srgbClr val="2EACAB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či mobilního bankovnictví</c:v>
                </c:pt>
                <c:pt idx="1">
                  <c:v>Hlavního e-mailu</c:v>
                </c:pt>
                <c:pt idx="2">
                  <c:v>Platební aplikace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Účtů pro přihlašování k volnočasovým aktivitám</c:v>
                </c:pt>
                <c:pt idx="6">
                  <c:v>E-shopů</c:v>
                </c:pt>
              </c:strCache>
            </c:strRef>
          </c:cat>
          <c:val>
            <c:numRef>
              <c:f>List1!$E$2:$E$8</c:f>
              <c:numCache>
                <c:formatCode>General</c:formatCode>
                <c:ptCount val="7"/>
                <c:pt idx="0">
                  <c:v>5.5839999999999996</c:v>
                </c:pt>
                <c:pt idx="1">
                  <c:v>11.433999999999999</c:v>
                </c:pt>
                <c:pt idx="2">
                  <c:v>8.7560000000000002</c:v>
                </c:pt>
                <c:pt idx="3">
                  <c:v>11.294</c:v>
                </c:pt>
                <c:pt idx="4">
                  <c:v>17.212</c:v>
                </c:pt>
                <c:pt idx="5">
                  <c:v>21.573</c:v>
                </c:pt>
                <c:pt idx="6">
                  <c:v>25.082999999999998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37-4176-BCCF-0C704182F33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Uložené ve speciální aplikaci</c:v>
                </c:pt>
              </c:strCache>
            </c:strRef>
          </c:tx>
          <c:spPr>
            <a:solidFill>
              <a:srgbClr val="088287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či mobilního bankovnictví</c:v>
                </c:pt>
                <c:pt idx="1">
                  <c:v>Hlavního e-mailu</c:v>
                </c:pt>
                <c:pt idx="2">
                  <c:v>Platební aplikace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Účtů pro přihlašování k volnočasovým aktivitám</c:v>
                </c:pt>
                <c:pt idx="6">
                  <c:v>E-shopů</c:v>
                </c:pt>
              </c:strCache>
            </c:strRef>
          </c:cat>
          <c:val>
            <c:numRef>
              <c:f>List1!$F$2:$F$8</c:f>
              <c:numCache>
                <c:formatCode>General</c:formatCode>
                <c:ptCount val="7"/>
                <c:pt idx="0">
                  <c:v>3.0459999999999998</c:v>
                </c:pt>
                <c:pt idx="1">
                  <c:v>3.41</c:v>
                </c:pt>
                <c:pt idx="2">
                  <c:v>4.7240000000000002</c:v>
                </c:pt>
                <c:pt idx="3">
                  <c:v>4.3120000000000003</c:v>
                </c:pt>
                <c:pt idx="4">
                  <c:v>4.1180000000000003</c:v>
                </c:pt>
                <c:pt idx="5">
                  <c:v>4.2910000000000004</c:v>
                </c:pt>
                <c:pt idx="6">
                  <c:v>4.7300000000000004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37-4176-BCCF-0C704182F338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Uložené v mobilu</c:v>
                </c:pt>
              </c:strCache>
            </c:strRef>
          </c:tx>
          <c:spPr>
            <a:solidFill>
              <a:srgbClr val="135868"/>
            </a:solidFill>
            <a:ln>
              <a:noFill/>
            </a:ln>
            <a:effectLst/>
          </c:spPr>
          <c:invertIfNegative val="0"/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Internetového či mobilního bankovnictví</c:v>
                </c:pt>
                <c:pt idx="1">
                  <c:v>Hlavního e-mailu</c:v>
                </c:pt>
                <c:pt idx="2">
                  <c:v>Platební aplikace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Účtů pro přihlašování k volnočasovým aktivitám</c:v>
                </c:pt>
                <c:pt idx="6">
                  <c:v>E-shopů</c:v>
                </c:pt>
              </c:strCache>
            </c:strRef>
          </c:cat>
          <c:val>
            <c:numRef>
              <c:f>List1!$G$2:$G$8</c:f>
              <c:numCache>
                <c:formatCode>General</c:formatCode>
                <c:ptCount val="7"/>
                <c:pt idx="0">
                  <c:v>2.0299999999999998</c:v>
                </c:pt>
                <c:pt idx="1">
                  <c:v>1.8049999999999999</c:v>
                </c:pt>
                <c:pt idx="2">
                  <c:v>2.5350000000000001</c:v>
                </c:pt>
                <c:pt idx="3">
                  <c:v>3.1829999999999998</c:v>
                </c:pt>
                <c:pt idx="4">
                  <c:v>2.4289999999999998</c:v>
                </c:pt>
                <c:pt idx="5">
                  <c:v>2.8610000000000002</c:v>
                </c:pt>
                <c:pt idx="6">
                  <c:v>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37-4176-BCCF-0C704182F338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Sdílím ho s dalšími osobami </c:v>
                </c:pt>
              </c:strCache>
            </c:strRef>
          </c:tx>
          <c:spPr>
            <a:solidFill>
              <a:srgbClr val="0D0D0D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Internetového či mobilního bankovnictví</c:v>
                </c:pt>
                <c:pt idx="1">
                  <c:v>Hlavního e-mailu</c:v>
                </c:pt>
                <c:pt idx="2">
                  <c:v>Platební aplikace</c:v>
                </c:pt>
                <c:pt idx="3">
                  <c:v>Uživatelských účtů</c:v>
                </c:pt>
                <c:pt idx="4">
                  <c:v>Sociálních sítí</c:v>
                </c:pt>
                <c:pt idx="5">
                  <c:v>Účtů pro přihlašování k volnočasovým aktivitám</c:v>
                </c:pt>
                <c:pt idx="6">
                  <c:v>E-shopů</c:v>
                </c:pt>
              </c:strCache>
            </c:strRef>
          </c:cat>
          <c:val>
            <c:numRef>
              <c:f>List1!$H$2:$H$8</c:f>
              <c:numCache>
                <c:formatCode>General</c:formatCode>
                <c:ptCount val="7"/>
                <c:pt idx="0">
                  <c:v>0.50800000000000001</c:v>
                </c:pt>
                <c:pt idx="1">
                  <c:v>0.60199999999999998</c:v>
                </c:pt>
                <c:pt idx="2">
                  <c:v>0.92200000000000004</c:v>
                </c:pt>
                <c:pt idx="3">
                  <c:v>0.51300000000000001</c:v>
                </c:pt>
                <c:pt idx="4">
                  <c:v>0.63400000000000001</c:v>
                </c:pt>
                <c:pt idx="5">
                  <c:v>1.073</c:v>
                </c:pt>
                <c:pt idx="6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2-41D2-8149-E5B8198F4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9934592"/>
        <c:axId val="37818880"/>
      </c:barChart>
      <c:catAx>
        <c:axId val="149934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D0D0D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818880"/>
        <c:crosses val="autoZero"/>
        <c:auto val="1"/>
        <c:lblAlgn val="ctr"/>
        <c:lblOffset val="100"/>
        <c:noMultiLvlLbl val="0"/>
      </c:catAx>
      <c:valAx>
        <c:axId val="378188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99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482962217208667"/>
          <c:y val="5.9933883978823772E-2"/>
          <c:w val="0.16339270189568678"/>
          <c:h val="0.70394074807234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D0D0D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26886350967444E-2"/>
          <c:y val="0.19757222288922613"/>
          <c:w val="0.41867223478772575"/>
          <c:h val="0.4489970772289768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rgbClr val="00626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D-48D1-A5CC-67612A7C519B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8D-48D1-A5CC-67612A7C519B}"/>
              </c:ext>
            </c:extLst>
          </c:dPt>
          <c:dPt>
            <c:idx val="2"/>
            <c:bubble3D val="0"/>
            <c:spPr>
              <a:solidFill>
                <a:srgbClr val="2EACAB">
                  <a:alpha val="80000"/>
                </a:srgb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8D-48D1-A5CC-67612A7C519B}"/>
              </c:ext>
            </c:extLst>
          </c:dPt>
          <c:dPt>
            <c:idx val="3"/>
            <c:bubble3D val="0"/>
            <c:spPr>
              <a:solidFill>
                <a:srgbClr val="7F7F7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8D-48D1-A5CC-67612A7C519B}"/>
              </c:ext>
            </c:extLst>
          </c:dPt>
          <c:dPt>
            <c:idx val="4"/>
            <c:bubble3D val="0"/>
            <c:spPr>
              <a:solidFill>
                <a:srgbClr val="A6A6A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8D-48D1-A5CC-67612A7C519B}"/>
              </c:ext>
            </c:extLst>
          </c:dPt>
          <c:dPt>
            <c:idx val="5"/>
            <c:bubble3D val="0"/>
            <c:spPr>
              <a:solidFill>
                <a:srgbClr val="0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8D-48D1-A5CC-67612A7C519B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Letos</c:v>
                </c:pt>
                <c:pt idx="1">
                  <c:v>V posledních 12 měsících</c:v>
                </c:pt>
                <c:pt idx="2">
                  <c:v>Dříve</c:v>
                </c:pt>
                <c:pt idx="3">
                  <c:v>Ne</c:v>
                </c:pt>
                <c:pt idx="4">
                  <c:v>Nevím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24.751000000000001</c:v>
                </c:pt>
                <c:pt idx="1">
                  <c:v>15.209</c:v>
                </c:pt>
                <c:pt idx="2">
                  <c:v>17.594000000000001</c:v>
                </c:pt>
                <c:pt idx="3">
                  <c:v>30.417000000000002</c:v>
                </c:pt>
                <c:pt idx="4">
                  <c:v>12.028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8D-48D1-A5CC-67612A7C5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0.48552954960069666"/>
          <c:y val="0.11276389439205614"/>
          <c:w val="0.51172971462416328"/>
          <c:h val="0.59591172516136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39095472006833E-2"/>
          <c:y val="0.17092041084605641"/>
          <c:w val="0.38320817317371486"/>
          <c:h val="0.45652235998856511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rgbClr val="00626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0-410B-9281-1E8DC56092B9}"/>
              </c:ext>
            </c:extLst>
          </c:dPt>
          <c:dPt>
            <c:idx val="1"/>
            <c:bubble3D val="0"/>
            <c:spPr>
              <a:solidFill>
                <a:srgbClr val="7F7F7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0-410B-9281-1E8DC56092B9}"/>
              </c:ext>
            </c:extLst>
          </c:dPt>
          <c:dPt>
            <c:idx val="2"/>
            <c:bubble3D val="0"/>
            <c:spPr>
              <a:solidFill>
                <a:srgbClr val="2EACAB">
                  <a:alpha val="80000"/>
                </a:srgb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60-410B-9281-1E8DC56092B9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60-410B-9281-1E8DC56092B9}"/>
              </c:ext>
            </c:extLst>
          </c:dPt>
          <c:dPt>
            <c:idx val="4"/>
            <c:bubble3D val="0"/>
            <c:spPr>
              <a:solidFill>
                <a:srgbClr val="7F7F7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60-410B-9281-1E8DC56092B9}"/>
              </c:ext>
            </c:extLst>
          </c:dPt>
          <c:dPt>
            <c:idx val="5"/>
            <c:bubble3D val="0"/>
            <c:spPr>
              <a:solidFill>
                <a:srgbClr val="000000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60-410B-9281-1E8DC56092B9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32.207000000000001</c:v>
                </c:pt>
                <c:pt idx="1">
                  <c:v>67.793000000000006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60-410B-9281-1E8DC5609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173256879429835"/>
          <c:y val="0.34443212820672764"/>
          <c:w val="0.15763267500602235"/>
          <c:h val="0.16717107873569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724880774539389"/>
          <c:y val="9.1904407772571528E-2"/>
          <c:w val="0.54275119225460611"/>
          <c:h val="0.90579967206912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 1</c:v>
                </c:pt>
              </c:strCache>
            </c:strRef>
          </c:tx>
          <c:spPr>
            <a:solidFill>
              <a:srgbClr val="0082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0-467A-86CE-1F822299C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B0-467A-86CE-1F822299C01C}"/>
              </c:ext>
            </c:extLst>
          </c:dPt>
          <c:dPt>
            <c:idx val="2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CB0-467A-86CE-1F822299C01C}"/>
              </c:ext>
            </c:extLst>
          </c:dPt>
          <c:dPt>
            <c:idx val="4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CB0-467A-86CE-1F822299C01C}"/>
              </c:ext>
            </c:extLst>
          </c:dPt>
          <c:dPt>
            <c:idx val="7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0-467A-86CE-1F822299C01C}"/>
              </c:ext>
            </c:extLst>
          </c:dPt>
          <c:dPt>
            <c:idx val="10"/>
            <c:invertIfNegative val="0"/>
            <c:bubble3D val="0"/>
            <c:spPr>
              <a:solidFill>
                <a:srgbClr val="0082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FDC-4164-AB6C-5D78D5C51047}"/>
              </c:ext>
            </c:extLst>
          </c:dPt>
          <c:dPt>
            <c:idx val="11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DC-4164-AB6C-5D78D5C51047}"/>
              </c:ext>
            </c:extLst>
          </c:dPt>
          <c:dLbls>
            <c:numFmt formatCode="#,##0\ &quot;%&quot;;\-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List1!$A$2:$A$13</c:f>
              <c:strCache>
                <c:ptCount val="12"/>
                <c:pt idx="0">
                  <c:v>E-mailem tvářící se jako výhra / dědictví</c:v>
                </c:pt>
                <c:pt idx="1">
                  <c:v>Zprávou přes sociální sítě</c:v>
                </c:pt>
                <c:pt idx="2">
                  <c:v>E-mailem tvářící se jako e-mail banky</c:v>
                </c:pt>
                <c:pt idx="3">
                  <c:v>E-mailem tvářící se jako e-mail od společnosti přepravující balíky / pošty</c:v>
                </c:pt>
                <c:pt idx="4">
                  <c:v>Vyděračským e-mailem</c:v>
                </c:pt>
                <c:pt idx="5">
                  <c:v>Krádeží mojí identity na sociálních sítích</c:v>
                </c:pt>
                <c:pt idx="6">
                  <c:v>Jiným falešným telefonátem</c:v>
                </c:pt>
                <c:pt idx="7">
                  <c:v>Přes falešný e-shop</c:v>
                </c:pt>
                <c:pt idx="8">
                  <c:v>Přes falešnou webovou stránku banky</c:v>
                </c:pt>
                <c:pt idx="9">
                  <c:v>Falešným telefonátem bankéře</c:v>
                </c:pt>
                <c:pt idx="10">
                  <c:v>Staženou mobilní aplikací</c:v>
                </c:pt>
                <c:pt idx="11">
                  <c:v>Jinak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39.896000000000001</c:v>
                </c:pt>
                <c:pt idx="1">
                  <c:v>32.814999999999998</c:v>
                </c:pt>
                <c:pt idx="2">
                  <c:v>26.77</c:v>
                </c:pt>
                <c:pt idx="3">
                  <c:v>23.489000000000001</c:v>
                </c:pt>
                <c:pt idx="4">
                  <c:v>22.625</c:v>
                </c:pt>
                <c:pt idx="5">
                  <c:v>11.054</c:v>
                </c:pt>
                <c:pt idx="6">
                  <c:v>6.5629999999999997</c:v>
                </c:pt>
                <c:pt idx="7">
                  <c:v>6.0449999999999999</c:v>
                </c:pt>
                <c:pt idx="8">
                  <c:v>4.6630000000000003</c:v>
                </c:pt>
                <c:pt idx="9">
                  <c:v>4.4909999999999997</c:v>
                </c:pt>
                <c:pt idx="10">
                  <c:v>1.2090000000000001</c:v>
                </c:pt>
                <c:pt idx="11">
                  <c:v>7.2539999999999996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B0-467A-86CE-1F822299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8417024"/>
        <c:axId val="108418560"/>
      </c:barChart>
      <c:catAx>
        <c:axId val="108417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418560"/>
        <c:crosses val="autoZero"/>
        <c:auto val="1"/>
        <c:lblAlgn val="ctr"/>
        <c:lblOffset val="100"/>
        <c:noMultiLvlLbl val="0"/>
      </c:catAx>
      <c:valAx>
        <c:axId val="10841856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75000"/>
              <a:lumOff val="25000"/>
            </a:schemeClr>
          </a:solidFill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D534-B974-4760-86F4-F05073FAA40C}" type="datetimeFigureOut">
              <a:rPr lang="cs-CZ" smtClean="0"/>
              <a:pPr/>
              <a:t>25.10.2022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54B1-55D3-406F-BCAA-9CD0B79F27E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0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1E23-EB4A-440C-969E-EE9D6D626A15}" type="datetimeFigureOut">
              <a:rPr lang="cs-CZ" smtClean="0"/>
              <a:pPr/>
              <a:t>25.10.2022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1549-E5CD-497E-ABAA-6CECD864B5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86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4EBF-9A35-4D09-9416-862FC724BB9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89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1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38F1BC6E-5068-8B44-83DE-CC57CD5F6D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0B92E57-7893-4FED-A952-4A688BD6401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A3F120E-593F-464A-A493-2CB2564D4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58559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1DABC-2AC9-438F-807D-D787743E2FD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4CCF9C8-648D-476E-8DD0-494A4C046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446375-8AB1-4E07-A70C-ECBDA736E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336" y="6021288"/>
            <a:ext cx="11953326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81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271DD50-E65A-0141-B5B8-C7447CCFE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336" y="6021288"/>
            <a:ext cx="11953326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A1E67-EA39-43CA-8EB1-505C2520A871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A4BE96F-0D35-4931-9469-57237FA56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1380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F5C110E-DA7E-407E-8E5D-B8F503CB53A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83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69A9E5F0-61AC-4EE6-90BF-8F61B0B3B75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256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713D32D3-403D-4105-952E-BE1380092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597453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15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2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84361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2024F-A8FE-4FAB-A090-A09877F9B53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F4F8060-580F-4C84-A3AB-E10D6A30B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5439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9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0936354-406F-4DC5-A98E-771D11C5E628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30A67F9-BF1A-4FA6-8D14-2FE0A4F8C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37120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text 11">
            <a:extLst>
              <a:ext uri="{FF2B5EF4-FFF2-40B4-BE49-F238E27FC236}">
                <a16:creationId xmlns:a16="http://schemas.microsoft.com/office/drawing/2014/main" id="{34951B57-7828-0B44-9F4B-88CD429A5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C7E4AAC-CA58-49BD-BD9F-AFDE5C3BC7F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C32AD2-BEB2-44A7-9C93-5688FD944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29842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F0FDA9-797E-CD45-B69A-7E6C60F8B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E48E6-B787-48EF-A9B0-D85670A351E9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9583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AE32C26-8439-479C-916D-B38AFA7A401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7204925-7250-47E7-890F-33B64CDBD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50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48013542-DF5F-514C-B589-1F85EA98C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6EA173EF-3A42-459E-B65C-EFE3D608D445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13AC06A-2174-4397-ACA6-EB351408F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1558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38F1BC6E-5068-8B44-83DE-CC57CD5F6D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0B92E57-7893-4FED-A952-4A688BD6401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A3F120E-593F-464A-A493-2CB2564D42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276701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01DABC-2AC9-438F-807D-D787743E2FD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14CCF9C8-648D-476E-8DD0-494A4C046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446375-8AB1-4E07-A70C-ECBDA736E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372" y="6021288"/>
            <a:ext cx="1162929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738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271DD50-E65A-0141-B5B8-C7447CCFE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372" y="6021288"/>
            <a:ext cx="11629290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9A1E67-EA39-43CA-8EB1-505C2520A871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A4BE96F-0D35-4931-9469-57237FA56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108238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F5C110E-DA7E-407E-8E5D-B8F503CB53A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2594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69A9E5F0-61AC-4EE6-90BF-8F61B0B3B754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03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123808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1681469-A167-4FAC-9888-EEF00E51E2E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6C81CC3-7F37-462E-B061-D2E03F048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713D32D3-403D-4105-952E-BE13800925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72184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89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64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81136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1426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57766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66472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3480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92169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0353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02024F-A8FE-4FAB-A090-A09877F9B53B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F4F8060-580F-4C84-A3AB-E10D6A30B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547317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98344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26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59511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460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331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4754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405A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rgbClr val="00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 of the speaker</a:t>
            </a:r>
          </a:p>
        </p:txBody>
      </p:sp>
      <p:cxnSp>
        <p:nvCxnSpPr>
          <p:cNvPr id="46" name="Connecteur droit 26">
            <a:extLst>
              <a:ext uri="{FF2B5EF4-FFF2-40B4-BE49-F238E27FC236}">
                <a16:creationId xmlns:a16="http://schemas.microsoft.com/office/drawing/2014/main" id="{D919C3F5-58B8-482D-BEAA-A218DE89B9C2}"/>
              </a:ext>
            </a:extLst>
          </p:cNvPr>
          <p:cNvCxnSpPr>
            <a:cxnSpLocks/>
          </p:cNvCxnSpPr>
          <p:nvPr userDrawn="1"/>
        </p:nvCxnSpPr>
        <p:spPr>
          <a:xfrm>
            <a:off x="571500" y="3933056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 dirty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 dirty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41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rme libre : forme 22">
            <a:extLst>
              <a:ext uri="{FF2B5EF4-FFF2-40B4-BE49-F238E27FC236}">
                <a16:creationId xmlns:a16="http://schemas.microsoft.com/office/drawing/2014/main" id="{3FE04B15-7014-4913-BFC9-8C72F19F2705}"/>
              </a:ext>
            </a:extLst>
          </p:cNvPr>
          <p:cNvSpPr/>
          <p:nvPr userDrawn="1"/>
        </p:nvSpPr>
        <p:spPr>
          <a:xfrm rot="18932423">
            <a:off x="-954765" y="1427043"/>
            <a:ext cx="5372804" cy="530454"/>
          </a:xfrm>
          <a:custGeom>
            <a:avLst/>
            <a:gdLst>
              <a:gd name="connsiteX0" fmla="*/ 4832249 w 5372804"/>
              <a:gd name="connsiteY0" fmla="*/ 0 h 530454"/>
              <a:gd name="connsiteX1" fmla="*/ 5372804 w 5372804"/>
              <a:gd name="connsiteY1" fmla="*/ 530454 h 530454"/>
              <a:gd name="connsiteX2" fmla="*/ 0 w 5372804"/>
              <a:gd name="connsiteY2" fmla="*/ 530454 h 530454"/>
              <a:gd name="connsiteX3" fmla="*/ 520541 w 537280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804" h="530454">
                <a:moveTo>
                  <a:pt x="4832249" y="0"/>
                </a:moveTo>
                <a:lnTo>
                  <a:pt x="537280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8" name="Forme libre : forme 20">
            <a:extLst>
              <a:ext uri="{FF2B5EF4-FFF2-40B4-BE49-F238E27FC236}">
                <a16:creationId xmlns:a16="http://schemas.microsoft.com/office/drawing/2014/main" id="{456100B8-4A4C-4868-9D90-6769E8D2AA33}"/>
              </a:ext>
            </a:extLst>
          </p:cNvPr>
          <p:cNvSpPr/>
          <p:nvPr userDrawn="1"/>
        </p:nvSpPr>
        <p:spPr>
          <a:xfrm rot="18932423">
            <a:off x="-735098" y="889565"/>
            <a:ext cx="3838044" cy="530454"/>
          </a:xfrm>
          <a:custGeom>
            <a:avLst/>
            <a:gdLst>
              <a:gd name="connsiteX0" fmla="*/ 3297489 w 3838044"/>
              <a:gd name="connsiteY0" fmla="*/ 0 h 530454"/>
              <a:gd name="connsiteX1" fmla="*/ 3838044 w 3838044"/>
              <a:gd name="connsiteY1" fmla="*/ 530454 h 530454"/>
              <a:gd name="connsiteX2" fmla="*/ 0 w 3838044"/>
              <a:gd name="connsiteY2" fmla="*/ 530454 h 530454"/>
              <a:gd name="connsiteX3" fmla="*/ 520541 w 3838044"/>
              <a:gd name="connsiteY3" fmla="*/ 0 h 53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8044" h="530454">
                <a:moveTo>
                  <a:pt x="3297489" y="0"/>
                </a:moveTo>
                <a:lnTo>
                  <a:pt x="3838044" y="530454"/>
                </a:lnTo>
                <a:lnTo>
                  <a:pt x="0" y="530454"/>
                </a:lnTo>
                <a:lnTo>
                  <a:pt x="52054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9" name="Graphique 14">
            <a:extLst>
              <a:ext uri="{FF2B5EF4-FFF2-40B4-BE49-F238E27FC236}">
                <a16:creationId xmlns:a16="http://schemas.microsoft.com/office/drawing/2014/main" id="{0002BE8A-F806-4834-B56C-FEA5F8924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3372" y="5821836"/>
            <a:ext cx="939784" cy="847524"/>
          </a:xfrm>
          <a:prstGeom prst="rect">
            <a:avLst/>
          </a:prstGeom>
        </p:spPr>
      </p:pic>
      <p:pic>
        <p:nvPicPr>
          <p:cNvPr id="40" name="Image 15" descr="Une image contenant objet&#10;&#10;Description générée automatiquement">
            <a:extLst>
              <a:ext uri="{FF2B5EF4-FFF2-40B4-BE49-F238E27FC236}">
                <a16:creationId xmlns:a16="http://schemas.microsoft.com/office/drawing/2014/main" id="{BB2F81E7-8E1B-4224-8D83-9C6A7FEF55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42"/>
          <a:stretch/>
        </p:blipFill>
        <p:spPr>
          <a:xfrm>
            <a:off x="8003071" y="5986848"/>
            <a:ext cx="2802864" cy="649976"/>
          </a:xfrm>
          <a:prstGeom prst="rect">
            <a:avLst/>
          </a:prstGeom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ED09B6BE-6198-44B1-9142-0B28613D29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131" y="3001503"/>
            <a:ext cx="755199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 algn="l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/>
              <a:t>Additional subtitle</a:t>
            </a:r>
          </a:p>
        </p:txBody>
      </p:sp>
      <p:sp>
        <p:nvSpPr>
          <p:cNvPr id="44" name="Espace réservé pour une image  9">
            <a:extLst>
              <a:ext uri="{FF2B5EF4-FFF2-40B4-BE49-F238E27FC236}">
                <a16:creationId xmlns:a16="http://schemas.microsoft.com/office/drawing/2014/main" id="{E256B8E8-F68E-497E-A6CF-14C787B136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342" y="5302567"/>
            <a:ext cx="1814925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264"/>
              </a:spcBef>
              <a:buNone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CUSTOMER'S LOGO</a:t>
            </a:r>
          </a:p>
        </p:txBody>
      </p:sp>
      <p:sp>
        <p:nvSpPr>
          <p:cNvPr id="45" name="Espace réservé du texte 8">
            <a:extLst>
              <a:ext uri="{FF2B5EF4-FFF2-40B4-BE49-F238E27FC236}">
                <a16:creationId xmlns:a16="http://schemas.microsoft.com/office/drawing/2014/main" id="{34D87F5E-86BE-4F94-AC25-DBBC596755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9131" y="4014515"/>
            <a:ext cx="7551997" cy="400110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 marL="0" indent="0">
              <a:lnSpc>
                <a:spcPct val="1000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Name of the speaker</a:t>
            </a:r>
          </a:p>
        </p:txBody>
      </p:sp>
      <p:sp>
        <p:nvSpPr>
          <p:cNvPr id="42" name="Titre 1">
            <a:extLst>
              <a:ext uri="{FF2B5EF4-FFF2-40B4-BE49-F238E27FC236}">
                <a16:creationId xmlns:a16="http://schemas.microsoft.com/office/drawing/2014/main" id="{A4F0AD09-6A63-48F7-AAAE-03F1B9702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207" y="521852"/>
            <a:ext cx="7551997" cy="2475348"/>
          </a:xfrm>
          <a:prstGeom prst="rect">
            <a:avLst/>
          </a:prstGeom>
        </p:spPr>
        <p:txBody>
          <a:bodyPr lIns="72000" anchor="t">
            <a:normAutofit/>
          </a:bodyPr>
          <a:lstStyle>
            <a:lvl1pPr algn="l">
              <a:lnSpc>
                <a:spcPct val="80000"/>
              </a:lnSpc>
              <a:defRPr sz="6000" b="1" cap="all" spc="-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noProof="0"/>
              <a:t>Presentation title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957F4FB-9556-4942-8182-7B7F45D32B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131" y="4458258"/>
            <a:ext cx="7551997" cy="307777"/>
          </a:xfrm>
          <a:prstGeom prst="rect">
            <a:avLst/>
          </a:prstGeom>
        </p:spPr>
        <p:txBody>
          <a:bodyPr wrap="square" lIns="108000">
            <a:spAutoFit/>
          </a:bodyPr>
          <a:lstStyle>
            <a:lvl1pPr>
              <a:lnSpc>
                <a:spcPct val="100000"/>
              </a:lnSpc>
              <a:spcBef>
                <a:spcPts val="336"/>
              </a:spcBef>
              <a:buFontTx/>
              <a:buNone/>
              <a:defRPr lang="en-GB" sz="1400" dirty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Date</a:t>
            </a:r>
          </a:p>
        </p:txBody>
      </p:sp>
      <p:sp>
        <p:nvSpPr>
          <p:cNvPr id="15" name="Cadre 7">
            <a:extLst>
              <a:ext uri="{FF2B5EF4-FFF2-40B4-BE49-F238E27FC236}">
                <a16:creationId xmlns:a16="http://schemas.microsoft.com/office/drawing/2014/main" id="{A6078041-4AB4-ED4C-876C-764ACD6FF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0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D5E860C-4B49-49F8-BDBA-E5820723608D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9D4E53DC-BE8D-443A-A135-866C3F94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28353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0">
            <a:extLst>
              <a:ext uri="{FF2B5EF4-FFF2-40B4-BE49-F238E27FC236}">
                <a16:creationId xmlns:a16="http://schemas.microsoft.com/office/drawing/2014/main" id="{CA6A2266-BF2A-4C84-80B0-AC22D720321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32C3F233-6D86-44EA-88A6-7C0DF09152C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5A572D27-0EFE-4DA2-A740-E68865D3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35978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DE4CBFC7-D95F-6A46-98AC-DD08BE2274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0936354-406F-4DC5-A98E-771D11C5E628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30A67F9-BF1A-4FA6-8D14-2FE0A4F8C4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74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66646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48B9EBD2-4EB8-4902-A465-C065CF478335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19F35C4A-73BC-408E-B5BD-D4506E1B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EF09560A-B2DA-46D7-A56B-3D06EECF1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78266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DE067373-992F-4DC6-BB5A-4CA5D60592E1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909DE12B-B592-403A-8243-2E494B9E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1902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27591" y="764705"/>
            <a:ext cx="11934000" cy="5580533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1043B53-B1DE-41AB-B42E-89E061A17C86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CDDFDD2A-4869-43E4-85C9-513A9BE4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5617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C300C43C-3D53-4B44-AA6D-BF6CA8E53D4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ástupný nadpis 1">
            <a:extLst>
              <a:ext uri="{FF2B5EF4-FFF2-40B4-BE49-F238E27FC236}">
                <a16:creationId xmlns:a16="http://schemas.microsoft.com/office/drawing/2014/main" id="{9955F9D6-7445-4E5B-AAAA-4AF90180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3" name="Zástupný text 11">
            <a:extLst>
              <a:ext uri="{FF2B5EF4-FFF2-40B4-BE49-F238E27FC236}">
                <a16:creationId xmlns:a16="http://schemas.microsoft.com/office/drawing/2014/main" id="{50E3508E-9631-4CCB-896C-19A9452684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14771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Zástupný symbol pro obsah 10">
            <a:extLst>
              <a:ext uri="{FF2B5EF4-FFF2-40B4-BE49-F238E27FC236}">
                <a16:creationId xmlns:a16="http://schemas.microsoft.com/office/drawing/2014/main" id="{DDC4E762-56D8-4B3B-9A49-64654B96E3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27591" y="1355271"/>
            <a:ext cx="11934000" cy="4989967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CBE7C74D-C588-4E20-B5A3-EB628CAEE02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Zástupný nadpis 1">
            <a:extLst>
              <a:ext uri="{FF2B5EF4-FFF2-40B4-BE49-F238E27FC236}">
                <a16:creationId xmlns:a16="http://schemas.microsoft.com/office/drawing/2014/main" id="{8092B74C-9F23-438F-92F8-7351E692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5" name="Zástupný text 11">
            <a:extLst>
              <a:ext uri="{FF2B5EF4-FFF2-40B4-BE49-F238E27FC236}">
                <a16:creationId xmlns:a16="http://schemas.microsoft.com/office/drawing/2014/main" id="{4A2D4B60-D5DB-4E59-B9C5-BDED2AFBA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691941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A46B841C-B512-4D08-AAEB-09BFAE8326D9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33799258-4236-4658-815F-E7080FA8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C6B3171-7812-4680-876B-115FFA49D0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768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_charts_title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4E8F316-F2EE-49A3-8438-91B59E3E2B5E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1304360A-A1E8-449E-A7C8-198584CC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F4A47D0-AA52-4488-BD10-1A3F4CB02B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289" y="6025232"/>
            <a:ext cx="1069204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457189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Zástupný text 11">
            <a:extLst>
              <a:ext uri="{FF2B5EF4-FFF2-40B4-BE49-F238E27FC236}">
                <a16:creationId xmlns:a16="http://schemas.microsoft.com/office/drawing/2014/main" id="{A1B5BF6E-DF2C-4C30-A85A-D728340BB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674617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66507" y="3344014"/>
            <a:ext cx="9457547" cy="1083375"/>
          </a:xfrm>
          <a:prstGeom prst="rect">
            <a:avLst/>
          </a:prstGeom>
        </p:spPr>
        <p:txBody>
          <a:bodyPr lIns="36000" tIns="0" rIns="36000" bIns="0" anchor="b">
            <a:noAutofit/>
          </a:bodyPr>
          <a:lstStyle>
            <a:lvl1pPr>
              <a:lnSpc>
                <a:spcPct val="80000"/>
              </a:lnSpc>
              <a:spcBef>
                <a:spcPts val="1219"/>
              </a:spcBef>
              <a:defRPr sz="6000" cap="all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Something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66507" y="2476736"/>
            <a:ext cx="9457547" cy="829179"/>
          </a:xfrm>
          <a:prstGeom prst="rect">
            <a:avLst/>
          </a:prstGeom>
        </p:spPr>
        <p:txBody>
          <a:bodyPr lIns="36000" tIns="0" rIns="36000" bIns="0" anchor="b">
            <a:normAutofit/>
          </a:bodyPr>
          <a:lstStyle>
            <a:lvl1pPr marL="0" indent="0">
              <a:spcBef>
                <a:spcPts val="1828"/>
              </a:spcBef>
              <a:buNone/>
              <a:defRPr sz="2400" b="1" cap="none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Something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0D94F78-BC14-4930-BD5B-7E1E3C564CB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531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BD9ECF6-37B6-477F-B746-54CAAD9AF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214" y="2816932"/>
            <a:ext cx="8402757" cy="461665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576"/>
              </a:spcBef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GB" dirty="0"/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C4D3036-8ECE-4179-A12A-C026ACF3B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8892" y="3287"/>
            <a:ext cx="2231701" cy="450892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6888"/>
              </a:spcBef>
              <a:buNone/>
              <a:defRPr sz="28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" name="Forme libre : forme 12">
            <a:extLst>
              <a:ext uri="{FF2B5EF4-FFF2-40B4-BE49-F238E27FC236}">
                <a16:creationId xmlns:a16="http://schemas.microsoft.com/office/drawing/2014/main" id="{205BD723-D061-4616-984C-0CD7519FCDB8}"/>
              </a:ext>
            </a:extLst>
          </p:cNvPr>
          <p:cNvSpPr/>
          <p:nvPr userDrawn="1"/>
        </p:nvSpPr>
        <p:spPr>
          <a:xfrm rot="18932423">
            <a:off x="2101012" y="2821242"/>
            <a:ext cx="11030122" cy="1215516"/>
          </a:xfrm>
          <a:custGeom>
            <a:avLst/>
            <a:gdLst>
              <a:gd name="connsiteX0" fmla="*/ 9791459 w 11030122"/>
              <a:gd name="connsiteY0" fmla="*/ 0 h 1215516"/>
              <a:gd name="connsiteX1" fmla="*/ 11030122 w 11030122"/>
              <a:gd name="connsiteY1" fmla="*/ 1215516 h 1215516"/>
              <a:gd name="connsiteX2" fmla="*/ 1238664 w 11030122"/>
              <a:gd name="connsiteY2" fmla="*/ 1215516 h 1215516"/>
              <a:gd name="connsiteX3" fmla="*/ 0 w 11030122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0122" h="1215516">
                <a:moveTo>
                  <a:pt x="9791459" y="0"/>
                </a:moveTo>
                <a:lnTo>
                  <a:pt x="11030122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8" name="Forme libre : forme 13">
            <a:extLst>
              <a:ext uri="{FF2B5EF4-FFF2-40B4-BE49-F238E27FC236}">
                <a16:creationId xmlns:a16="http://schemas.microsoft.com/office/drawing/2014/main" id="{4190C1DC-A51F-478B-968C-050C62D5E9F7}"/>
              </a:ext>
            </a:extLst>
          </p:cNvPr>
          <p:cNvSpPr/>
          <p:nvPr userDrawn="1"/>
        </p:nvSpPr>
        <p:spPr>
          <a:xfrm rot="18932423">
            <a:off x="4731456" y="3460932"/>
            <a:ext cx="9203499" cy="1215516"/>
          </a:xfrm>
          <a:custGeom>
            <a:avLst/>
            <a:gdLst>
              <a:gd name="connsiteX0" fmla="*/ 9203499 w 9203499"/>
              <a:gd name="connsiteY0" fmla="*/ 0 h 1215516"/>
              <a:gd name="connsiteX1" fmla="*/ 8010698 w 9203499"/>
              <a:gd name="connsiteY1" fmla="*/ 1215516 h 1215516"/>
              <a:gd name="connsiteX2" fmla="*/ 1238664 w 9203499"/>
              <a:gd name="connsiteY2" fmla="*/ 1215516 h 1215516"/>
              <a:gd name="connsiteX3" fmla="*/ 0 w 9203499"/>
              <a:gd name="connsiteY3" fmla="*/ 0 h 121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3499" h="1215516">
                <a:moveTo>
                  <a:pt x="9203499" y="0"/>
                </a:moveTo>
                <a:lnTo>
                  <a:pt x="8010698" y="1215516"/>
                </a:lnTo>
                <a:lnTo>
                  <a:pt x="1238664" y="121551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1A3439-75DD-48EB-A441-C113E87CB0B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43371" y="459718"/>
            <a:ext cx="8402757" cy="707886"/>
          </a:xfrm>
          <a:prstGeom prst="rect">
            <a:avLst/>
          </a:prstGeom>
        </p:spPr>
        <p:txBody>
          <a:bodyPr wrap="square" lIns="108000" rIns="180000">
            <a:spAutoFit/>
          </a:bodyPr>
          <a:lstStyle>
            <a:lvl1pPr marL="0" indent="0">
              <a:lnSpc>
                <a:spcPct val="100000"/>
              </a:lnSpc>
              <a:spcBef>
                <a:spcPts val="960"/>
              </a:spcBef>
              <a:buNone/>
              <a:defRPr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SLIDE TITLE</a:t>
            </a:r>
            <a:endParaRPr lang="en-GB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55BBE8C-D3A5-4128-985D-382E03F9B7A8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37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g_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EDF33C54-350E-0D47-9B72-9C08487EAC1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19336" y="1355271"/>
            <a:ext cx="11953327" cy="4992150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6" name="Zástupný text 11">
            <a:extLst>
              <a:ext uri="{FF2B5EF4-FFF2-40B4-BE49-F238E27FC236}">
                <a16:creationId xmlns:a16="http://schemas.microsoft.com/office/drawing/2014/main" id="{34951B57-7828-0B44-9F4B-88CD429A5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C7E4AAC-CA58-49BD-BD9F-AFDE5C3BC7F3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5C32AD2-BEB2-44A7-9C93-5688FD944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746448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E19D5A77-3F17-40D6-9208-CADFA9BB7E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7768" y="1756954"/>
            <a:ext cx="1620000" cy="1620000"/>
          </a:xfrm>
          <a:prstGeom prst="ellipse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photo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8DB7CF4E-A978-4373-B314-E5D811A794F0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A4369984-AE3E-4E92-B72D-2F9B05A9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12" name="Zástupný text 11">
            <a:extLst>
              <a:ext uri="{FF2B5EF4-FFF2-40B4-BE49-F238E27FC236}">
                <a16:creationId xmlns:a16="http://schemas.microsoft.com/office/drawing/2014/main" id="{E6C4F9C8-493D-45A4-A325-E777EF2F7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69580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CB8D6-8651-4D08-8BDF-27C923B26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529C9D0-015B-4AC5-A962-031C054D0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2872F6-8585-4990-92C4-49FE7C33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39BC27-48DA-4DE2-9838-5FCA43B99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32B3DE-4CA7-4FFB-8630-E817ABBC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957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F01C9-081F-45F3-8785-DFDEDF4A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8BC8B-6792-4D8B-84E5-88D8B8CF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ED70A4-7557-465D-992E-C5CCA9E9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29AACC-F3F4-4BBE-BC68-0BB0DB24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6FAE50-D56D-497D-89B1-749CBBC8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907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CF26D-224E-4AB7-AD83-9110F03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E2D224-5A60-40A0-AF1E-CB0EDDF16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ECBE23-276E-4533-A43B-86F6490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3A7EFA-38A0-4A95-B443-F58CBAC6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5584BE-6854-4092-8959-D624E230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8849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E6E02A-7AF1-4E20-A8DA-BEAD465B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0B464D-513D-476E-BA56-A33548E4E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D10457-EE0A-4373-B07B-0C1ACBB53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5797F5-7D99-48D2-B703-76137AC8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D045E9-377E-433C-B71F-CE8D79F3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4B1BD8-AA00-44AA-8F4A-CDEDF45D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343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426604-C682-4653-B68F-D2D83330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734422-4445-4C5D-9A1B-8AB3D616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32CA40-22C0-4BA0-AC39-D9CF402D0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52895BE-19D6-4200-B4E3-1781BB07B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104CCB-AD9C-443C-A6B3-32CE76DABF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0EFC74-E006-4A22-B654-44566C8B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8C5C2F4-A257-4586-81BB-611A1937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2A6BF2E-631C-48CB-90BC-9CF58B73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9882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AAC22-B817-4A0C-8B6B-C733A598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B39263A-F099-4A71-9EDB-727B56043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0E224D-A5BE-418C-BFCD-7AACE942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F89246-FF8E-4EAE-82D1-B6942755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292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D90844-AEC4-416E-998A-77DA96585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A0E55C4-D66B-4FB9-8103-B3BE3172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DD15128-BF13-4E1E-9AD5-5BC1326E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A9AAB-D6FF-4DF6-8C2B-A422885E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A47EA-6D6A-4E0A-A975-10391E7C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79B842-5C4B-4995-BC0F-FBB1B2FC1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93D7D3-B95F-4AE1-8309-98AF67D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2C2BFC-5F85-4AB8-B4BA-31FB5106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555D79F-9812-40D3-AC0A-BD311B80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90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10791-BA50-499D-B0C6-E885783E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8120E6-9856-4CAB-BD99-9CA6FA952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A314D6-5086-455F-BCB2-0374D758C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C772FA-83DF-48A8-A1FB-7E258FB9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2D458C-293A-4F31-ACF4-DF876947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8D4C0-1A80-4A65-8904-E73D63A9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77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F0FDA9-797E-CD45-B69A-7E6C60F8B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E48E6-B787-48EF-A9B0-D85670A351E9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758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AF38A-62D8-46AB-9B36-39F4C985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2CA51E-2434-4D67-825C-A8ECA95D9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290F10-A3F1-4EAC-9445-D27C90E2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B04754-09CA-45C4-A49D-AEBE3E42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E499DC-4D79-46FC-B466-2B2C03BC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9002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0D2ECE4-C95F-431E-9E92-3397E69E1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F10C27-575E-4C06-B0A4-9B2236CFB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C9C449-8B56-487E-A7DF-5CBCF2FB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629BBF-E2AC-4F50-B545-EA46EF52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A9878A-4ADC-493A-B435-50410E8B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2463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headlin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1">
            <a:extLst>
              <a:ext uri="{FF2B5EF4-FFF2-40B4-BE49-F238E27FC236}">
                <a16:creationId xmlns:a16="http://schemas.microsoft.com/office/drawing/2014/main" id="{D75B9138-CC83-4560-8013-7172DC0AD3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1" y="626028"/>
            <a:ext cx="11934000" cy="64238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FDBD8B65-002E-457B-81D4-568AF849A79C}"/>
              </a:ext>
            </a:extLst>
          </p:cNvPr>
          <p:cNvSpPr txBox="1">
            <a:spLocks/>
          </p:cNvSpPr>
          <p:nvPr userDrawn="1"/>
        </p:nvSpPr>
        <p:spPr>
          <a:xfrm>
            <a:off x="47328" y="6417332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/>
              <a:t>‹#›</a:t>
            </a:fld>
            <a:endParaRPr lang="cs-CZ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FB7DCFB9-985E-43F8-BAC9-BD2F23AD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8071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AE32C26-8439-479C-916D-B38AFA7A401E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7204925-7250-47E7-890F-33B64CDBD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AAA38DB-6D26-43F5-948F-5A3E7269C1C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9336" y="764705"/>
            <a:ext cx="11953327" cy="5582716"/>
          </a:xfrm>
          <a:prstGeom prst="rect">
            <a:avLst/>
          </a:prstGeom>
        </p:spPr>
        <p:txBody>
          <a:bodyPr lIns="0" tIns="0" rIns="0" bIns="0"/>
          <a:lstStyle>
            <a:lvl1pPr marL="374650" indent="-285750">
              <a:lnSpc>
                <a:spcPct val="100000"/>
              </a:lnSpc>
              <a:spcBef>
                <a:spcPts val="432"/>
              </a:spcBef>
              <a:buFont typeface="Wingdings" panose="05000000000000000000" pitchFamily="2" charset="2"/>
              <a:buChar char="§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2937" indent="-285750">
              <a:lnSpc>
                <a:spcPct val="100000"/>
              </a:lnSpc>
              <a:spcBef>
                <a:spcPts val="432"/>
              </a:spcBef>
              <a:buFont typeface="Arial" panose="020B0604020202020204" pitchFamily="34" charset="0"/>
              <a:buChar char="–"/>
              <a:tabLst>
                <a:tab pos="13430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2207" indent="-239173">
              <a:buSzPct val="80000"/>
              <a:buFont typeface="Courier New" panose="02070309020205020404" pitchFamily="49" charset="0"/>
              <a:buChar char="o"/>
              <a:defRPr sz="1867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7850" indent="-239173">
              <a:buSzPct val="90000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14" name="Cadre 7">
            <a:extLst>
              <a:ext uri="{FF2B5EF4-FFF2-40B4-BE49-F238E27FC236}">
                <a16:creationId xmlns:a16="http://schemas.microsoft.com/office/drawing/2014/main" id="{048241AB-3104-4748-A476-1E2517C8C1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34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headlin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7">
            <a:extLst>
              <a:ext uri="{FF2B5EF4-FFF2-40B4-BE49-F238E27FC236}">
                <a16:creationId xmlns:a16="http://schemas.microsoft.com/office/drawing/2014/main" id="{1F1D126F-25A9-9A48-9E2B-60AEA4CE03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Zástupný text 11">
            <a:extLst>
              <a:ext uri="{FF2B5EF4-FFF2-40B4-BE49-F238E27FC236}">
                <a16:creationId xmlns:a16="http://schemas.microsoft.com/office/drawing/2014/main" id="{48013542-DF5F-514C-B589-1F85EA98C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36" y="605918"/>
            <a:ext cx="11953327" cy="662842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dirty="0" smtClean="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>
              <a:defRPr lang="cs-CZ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>
              <a:defRPr lang="cs-CZ" sz="24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>
              <a:defRPr lang="cs-CZ" sz="2400" dirty="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marR="0" lvl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noProof="0" dirty="0"/>
              <a:t>Headline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6EA173EF-3A42-459E-B65C-EFE3D608D445}"/>
              </a:ext>
            </a:extLst>
          </p:cNvPr>
          <p:cNvSpPr txBox="1">
            <a:spLocks/>
          </p:cNvSpPr>
          <p:nvPr userDrawn="1"/>
        </p:nvSpPr>
        <p:spPr>
          <a:xfrm>
            <a:off x="-12824" y="645333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5F5F5F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A2DB900-4F27-419C-B2D8-AAC4EB8D73BD}" type="slidenum">
              <a:rPr lang="cs-CZ" sz="16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cs-CZ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13AC06A-2174-4397-ACA6-EB351408F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336" y="115888"/>
            <a:ext cx="11953327" cy="454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8358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D339DBE4-7A71-464C-B4DA-71A703B5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5888"/>
            <a:ext cx="11953327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F552BD6-0756-4BDC-A4A1-C1BC8E45850D}"/>
              </a:ext>
            </a:extLst>
          </p:cNvPr>
          <p:cNvSpPr/>
          <p:nvPr userDrawn="1"/>
        </p:nvSpPr>
        <p:spPr>
          <a:xfrm>
            <a:off x="7752184" y="18808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1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D339DBE4-7A71-464C-B4DA-71A703B5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5888"/>
            <a:ext cx="11953327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0484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0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BD18B298-9C00-4CA8-9F35-39EB6D6E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SLIDE TITLE</a:t>
            </a:r>
          </a:p>
        </p:txBody>
      </p:sp>
      <p:pic>
        <p:nvPicPr>
          <p:cNvPr id="8" name="Graphique 17">
            <a:extLst>
              <a:ext uri="{FF2B5EF4-FFF2-40B4-BE49-F238E27FC236}">
                <a16:creationId xmlns:a16="http://schemas.microsoft.com/office/drawing/2014/main" id="{139C8811-E04B-4857-A1BC-1936CB22970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255164" y="6135730"/>
            <a:ext cx="549900" cy="49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5">
          <p15:clr>
            <a:srgbClr val="F26B43"/>
          </p15:clr>
        </p15:guide>
        <p15:guide id="4" pos="7605">
          <p15:clr>
            <a:srgbClr val="F26B43"/>
          </p15:clr>
        </p15:guide>
        <p15:guide id="5" orient="horz" pos="73">
          <p15:clr>
            <a:srgbClr val="F26B43"/>
          </p15:clr>
        </p15:guide>
        <p15:guide id="6" orient="horz" pos="4247">
          <p15:clr>
            <a:srgbClr val="F26B43"/>
          </p15:clr>
        </p15:guide>
        <p15:guide id="7" pos="325">
          <p15:clr>
            <a:srgbClr val="F26B43"/>
          </p15:clr>
        </p15:guide>
        <p15:guide id="8" pos="7333">
          <p15:clr>
            <a:srgbClr val="F26B43"/>
          </p15:clr>
        </p15:guide>
        <p15:guide id="10" orient="horz" pos="3793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7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60745E-B4D7-4B30-ACE3-7762A8BE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7786BF-8E58-4C4B-8D8B-D6120BA3B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36C654-E6F9-4710-8DEE-6587187CD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A987-41E0-4A78-99F5-8216503CF7DF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EC77B7-BE24-4605-9ED0-ED280D24F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B69E8C-D9DA-4F69-9930-498E99314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1C65-BDF3-4924-BFFB-A4373F6D55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C137-7C9D-4CB1-B9C5-E3138735E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365" y="2775078"/>
            <a:ext cx="10405156" cy="114320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5400" dirty="0"/>
              <a:t>ČEŠI A KYBERBEZPEČNOST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ACC097-902E-4558-82CF-DEB801511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96" y="3990516"/>
            <a:ext cx="7551997" cy="400110"/>
          </a:xfrm>
        </p:spPr>
        <p:txBody>
          <a:bodyPr/>
          <a:lstStyle/>
          <a:p>
            <a:r>
              <a:rPr lang="cs-CZ" sz="2000" dirty="0"/>
              <a:t>Závěrečná zpráva z výzkumu</a:t>
            </a:r>
            <a:endParaRPr lang="en-GB" sz="2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2A7085-EA3D-4B57-BE8E-2DFAB468A0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95" y="4618371"/>
            <a:ext cx="7551997" cy="400110"/>
          </a:xfrm>
        </p:spPr>
        <p:txBody>
          <a:bodyPr/>
          <a:lstStyle/>
          <a:p>
            <a:r>
              <a:rPr lang="cs-CZ" dirty="0"/>
              <a:t>Říjen 2022</a:t>
            </a:r>
            <a:endParaRPr lang="en-GB" dirty="0"/>
          </a:p>
        </p:txBody>
      </p: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6CB2840C-A7E8-4FB8-A68A-BD1AE302C53F}"/>
              </a:ext>
            </a:extLst>
          </p:cNvPr>
          <p:cNvCxnSpPr>
            <a:cxnSpLocks/>
          </p:cNvCxnSpPr>
          <p:nvPr/>
        </p:nvCxnSpPr>
        <p:spPr>
          <a:xfrm>
            <a:off x="571500" y="4509120"/>
            <a:ext cx="663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32EBEEAC-5DE3-6FB4-8F7E-F7C57ADAC7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08" y="5820135"/>
            <a:ext cx="3168352" cy="574820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561FC47-F0F1-01BE-1AC5-6E3FBAC711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5" y="5373215"/>
            <a:ext cx="2539705" cy="89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4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5941663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VYUŽÍVANÁ HESLA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0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SÍLA PŘÍSTUPOVÝCH HESEL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0" y="626028"/>
            <a:ext cx="11513547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Lidé nejčastěji využívají silná hesla, která si sami vytvořili. U e-shopů a účtů k volnočasovým aktivitám jsou často používána také snadno zapamatovatelná hesla.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n=1006, pouze ti, kteří danou aplikaci/službu/účet využívají.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Q28. Jaký typ hesla používáte pro přístup do/k: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B570FF1-9022-43D4-9B73-FA7564670790}"/>
              </a:ext>
            </a:extLst>
          </p:cNvPr>
          <p:cNvSpPr txBox="1"/>
          <p:nvPr/>
        </p:nvSpPr>
        <p:spPr>
          <a:xfrm>
            <a:off x="767408" y="5670440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Vyplním nebo poskytnu…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2F6DA4D9-03B1-43DC-AC84-DEF92D3E669B}"/>
              </a:ext>
            </a:extLst>
          </p:cNvPr>
          <p:cNvSpPr/>
          <p:nvPr/>
        </p:nvSpPr>
        <p:spPr>
          <a:xfrm flipH="1">
            <a:off x="-1" y="4843662"/>
            <a:ext cx="12192000" cy="1277272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 35">
            <a:extLst>
              <a:ext uri="{FF2B5EF4-FFF2-40B4-BE49-F238E27FC236}">
                <a16:creationId xmlns:a16="http://schemas.microsoft.com/office/drawing/2014/main" id="{32D7D689-8223-41DA-AA78-A11473CB66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82" y="5121188"/>
            <a:ext cx="669435" cy="666603"/>
            <a:chOff x="7115" y="2550"/>
            <a:chExt cx="473" cy="471"/>
          </a:xfrm>
          <a:noFill/>
        </p:grpSpPr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99923F48-5F77-4595-A8C5-4FDF0AB73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21CF5DF2-096A-43EC-A2B7-54704CC28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38">
              <a:extLst>
                <a:ext uri="{FF2B5EF4-FFF2-40B4-BE49-F238E27FC236}">
                  <a16:creationId xmlns:a16="http://schemas.microsoft.com/office/drawing/2014/main" id="{5044D951-E39A-4B92-93B3-2332C6323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58B64BE-4E1D-4E3E-BBDA-87DC652C500C}"/>
              </a:ext>
            </a:extLst>
          </p:cNvPr>
          <p:cNvSpPr txBox="1"/>
          <p:nvPr/>
        </p:nvSpPr>
        <p:spPr>
          <a:xfrm>
            <a:off x="1564351" y="4833156"/>
            <a:ext cx="1007678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Snadno zapamatovatelná hesla volí</a:t>
            </a: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 častěji ženy, zatímco muži upřednostňují silná hesla, která si sami vytvořili (61 %).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Tři čtvrtiny lidí ve věku 65 let a více používají u platebních aplikací nejčastěji silné heslo, které si sami vytvořily.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Lidé ve věku 50 až 64 let volí častěji snadno zapamatovatelné heslo pro účty k volnočasovým aktivitám a e-shopům.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Lidé s vysokoškolským vzděláním používají silná hesla, která si sami určili, u internetového nebo mobilního bankovnictví (79 %) a platebních aplikací (77 %).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3B690EAF-BC8F-6823-1910-875D400D4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3349"/>
              </p:ext>
            </p:extLst>
          </p:nvPr>
        </p:nvGraphicFramePr>
        <p:xfrm>
          <a:off x="894916" y="1268760"/>
          <a:ext cx="11033732" cy="43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28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STEJNÉ HESLO PRO VÍCE SLUŽEB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Více než polovina lidí má pro důležité účty odlišná hesla, ale pro některé aplikace jedno stejné. Téměř třetina má pro každou aplikaci odlišné heslo.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</a:t>
            </a:r>
            <a:r>
              <a:rPr kumimoji="0" lang="cs-CZ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Q28G. Používáte jedno stejné heslo pro přístup k více aplikacím / službám najednou? 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Muži mají častěji u některých aplikací jedno stejné heslo, ale u důležitých účtů jiné (58 %).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Častěji mají u všech aplikací odlišné heslo lidé ve věku 65 let a více (44 %).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Lidé s maturitou nebo vysokoškolským vzděláním a lidé do 34 let mají častěji jedno heslo pro zvolené účty, které nejsou příliš důležité.</a:t>
            </a: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26031236-9A54-4891-BF86-5CB3D2F88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598069"/>
              </p:ext>
            </p:extLst>
          </p:nvPr>
        </p:nvGraphicFramePr>
        <p:xfrm>
          <a:off x="630941" y="2456892"/>
          <a:ext cx="7068467" cy="21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6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UCHOVÁVÁNÍ PŘÍSTUPOVÝCH HESEL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0" y="626028"/>
            <a:ext cx="11945347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 většině případů si Češi heslo pamatují. Často mají hesla také uložena v prohlížeči.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n=1006, pouze ti, kteří danou aplikaci/službu/účet využívají.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Q27. Jak si uchováváte hesla pro přístup k/do:</a:t>
            </a:r>
          </a:p>
        </p:txBody>
      </p: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784FE710-1773-4DD7-B666-27FF72FF81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793588"/>
              </p:ext>
            </p:extLst>
          </p:nvPr>
        </p:nvGraphicFramePr>
        <p:xfrm>
          <a:off x="892610" y="1510324"/>
          <a:ext cx="11180328" cy="43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6B6DE265-BB20-4A79-932F-6BB25727F238}"/>
              </a:ext>
            </a:extLst>
          </p:cNvPr>
          <p:cNvSpPr txBox="1"/>
          <p:nvPr/>
        </p:nvSpPr>
        <p:spPr>
          <a:xfrm>
            <a:off x="767408" y="5670440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Vyplním nebo poskytnu…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C8022A1-9FE8-4AFB-8BF2-DC0BC6DA6934}"/>
              </a:ext>
            </a:extLst>
          </p:cNvPr>
          <p:cNvSpPr/>
          <p:nvPr/>
        </p:nvSpPr>
        <p:spPr>
          <a:xfrm flipH="1">
            <a:off x="-1" y="5256933"/>
            <a:ext cx="12192000" cy="864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 35">
            <a:extLst>
              <a:ext uri="{FF2B5EF4-FFF2-40B4-BE49-F238E27FC236}">
                <a16:creationId xmlns:a16="http://schemas.microsoft.com/office/drawing/2014/main" id="{F385D39B-5B3B-405B-93C0-1777F52EFB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82" y="5354785"/>
            <a:ext cx="669435" cy="666603"/>
            <a:chOff x="7115" y="2550"/>
            <a:chExt cx="473" cy="471"/>
          </a:xfrm>
          <a:noFill/>
        </p:grpSpPr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AB167273-7353-43AB-8FC2-8D081DCD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74F1AB78-550B-456E-A77F-979770D23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38">
              <a:extLst>
                <a:ext uri="{FF2B5EF4-FFF2-40B4-BE49-F238E27FC236}">
                  <a16:creationId xmlns:a16="http://schemas.microsoft.com/office/drawing/2014/main" id="{5880DF0E-FB88-489B-A69A-2CE812883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7B1316A-A8CE-45C9-9009-C2893FAB430E}"/>
              </a:ext>
            </a:extLst>
          </p:cNvPr>
          <p:cNvSpPr txBox="1"/>
          <p:nvPr/>
        </p:nvSpPr>
        <p:spPr>
          <a:xfrm>
            <a:off x="1564351" y="5543654"/>
            <a:ext cx="9955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Mladí lidé </a:t>
            </a: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ve věku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18-34 let si častěji hesla pamatují, oproti lidem ve věku nad 65 let, kteří si častěji hesla zapisují bokem</a:t>
            </a: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.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8824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7309815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ZKUŠENOSTI S HACKERSKÝM ÚTOKEM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5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ZKUŠENOST S HACKERSKÝM ÚTOKEM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Více než polovina Čechů se někdy setkala s nějakou formou hackerského útoku, a to bez ohledu na to, zda byl dokončen nebo ne. Téměř třetina zná ve svém okolí někoho, kdo se stal obětí dokončeného útoku.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61555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</a:t>
            </a:r>
            <a:r>
              <a:rPr kumimoji="0" lang="cs-CZ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Q29. Setkal/a jste se někdy s nějakou formou hackerského útoku či jeho pokusem (např. přes falešný e-mail) bez ohledu na to, jestli byl útok dokončen?, Q29_0. A znáte někoho ve Vašem okolí, kdo se stal obětí dokončeného hackerského útoku? 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41614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 hackerským útokem, ať už dokončeným, nebo ne, se nejčastěji setkávali lidé ve věku mezi 18-34 lety, 27 % se s ním setkalo letos.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Tito lidé také nejčastěji znají někoho ve svém okolí, kdo se stal obětí dokončeného útoku (46 %).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Nejméně se s hackerskými útoky setkávají lidé starší 65 let.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2C8A33C7-73ED-4B17-AB2B-02592B4A5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836966"/>
              </p:ext>
            </p:extLst>
          </p:nvPr>
        </p:nvGraphicFramePr>
        <p:xfrm>
          <a:off x="344174" y="2081589"/>
          <a:ext cx="4296495" cy="402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F1B10AA1-7107-4440-B53E-146F6891E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29025"/>
              </p:ext>
            </p:extLst>
          </p:nvPr>
        </p:nvGraphicFramePr>
        <p:xfrm>
          <a:off x="4388290" y="2270763"/>
          <a:ext cx="4572690" cy="383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ovéPole 26">
            <a:extLst>
              <a:ext uri="{FF2B5EF4-FFF2-40B4-BE49-F238E27FC236}">
                <a16:creationId xmlns:a16="http://schemas.microsoft.com/office/drawing/2014/main" id="{EAD39A02-5B27-46DA-A03D-E42EAEFA7EB5}"/>
              </a:ext>
            </a:extLst>
          </p:cNvPr>
          <p:cNvSpPr txBox="1"/>
          <p:nvPr/>
        </p:nvSpPr>
        <p:spPr>
          <a:xfrm>
            <a:off x="443372" y="2095587"/>
            <a:ext cx="217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6260"/>
                </a:solidFill>
                <a:latin typeface="Arial" panose="020B0604020202020204"/>
              </a:rPr>
              <a:t>Vlastní zkušenost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8554563-78C4-4E69-90D2-6AE37ABB8A46}"/>
              </a:ext>
            </a:extLst>
          </p:cNvPr>
          <p:cNvSpPr txBox="1"/>
          <p:nvPr/>
        </p:nvSpPr>
        <p:spPr>
          <a:xfrm>
            <a:off x="4597604" y="2095587"/>
            <a:ext cx="2580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6260"/>
                </a:solidFill>
                <a:latin typeface="Arial" panose="020B0604020202020204"/>
              </a:rPr>
              <a:t>Dokončený útok v okolí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8" name="Group 51">
            <a:extLst>
              <a:ext uri="{FF2B5EF4-FFF2-40B4-BE49-F238E27FC236}">
                <a16:creationId xmlns:a16="http://schemas.microsoft.com/office/drawing/2014/main" id="{1CE5A271-673A-451F-959A-59150EB6CAD9}"/>
              </a:ext>
            </a:extLst>
          </p:cNvPr>
          <p:cNvGrpSpPr>
            <a:grpSpLocks/>
          </p:cNvGrpSpPr>
          <p:nvPr/>
        </p:nvGrpSpPr>
        <p:grpSpPr bwMode="auto">
          <a:xfrm>
            <a:off x="1016465" y="3488351"/>
            <a:ext cx="511655" cy="559864"/>
            <a:chOff x="2123" y="1662"/>
            <a:chExt cx="871" cy="1014"/>
          </a:xfrm>
        </p:grpSpPr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5BA5BF97-80D5-4F17-90F8-EDFC5E5BC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337"/>
              <a:ext cx="177" cy="78"/>
            </a:xfrm>
            <a:custGeom>
              <a:avLst/>
              <a:gdLst>
                <a:gd name="T0" fmla="*/ 177 w 177"/>
                <a:gd name="T1" fmla="*/ 0 h 78"/>
                <a:gd name="T2" fmla="*/ 89 w 177"/>
                <a:gd name="T3" fmla="*/ 78 h 78"/>
                <a:gd name="T4" fmla="*/ 0 w 177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78">
                  <a:moveTo>
                    <a:pt x="177" y="0"/>
                  </a:moveTo>
                  <a:lnTo>
                    <a:pt x="89" y="7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E05225B0-EED4-4D1B-817C-746DB4778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898"/>
              <a:ext cx="871" cy="778"/>
            </a:xfrm>
            <a:custGeom>
              <a:avLst/>
              <a:gdLst>
                <a:gd name="T0" fmla="*/ 302 w 414"/>
                <a:gd name="T1" fmla="*/ 0 h 370"/>
                <a:gd name="T2" fmla="*/ 321 w 414"/>
                <a:gd name="T3" fmla="*/ 31 h 370"/>
                <a:gd name="T4" fmla="*/ 300 w 414"/>
                <a:gd name="T5" fmla="*/ 63 h 370"/>
                <a:gd name="T6" fmla="*/ 260 w 414"/>
                <a:gd name="T7" fmla="*/ 125 h 370"/>
                <a:gd name="T8" fmla="*/ 263 w 414"/>
                <a:gd name="T9" fmla="*/ 152 h 370"/>
                <a:gd name="T10" fmla="*/ 269 w 414"/>
                <a:gd name="T11" fmla="*/ 163 h 370"/>
                <a:gd name="T12" fmla="*/ 273 w 414"/>
                <a:gd name="T13" fmla="*/ 165 h 370"/>
                <a:gd name="T14" fmla="*/ 341 w 414"/>
                <a:gd name="T15" fmla="*/ 184 h 370"/>
                <a:gd name="T16" fmla="*/ 368 w 414"/>
                <a:gd name="T17" fmla="*/ 198 h 370"/>
                <a:gd name="T18" fmla="*/ 395 w 414"/>
                <a:gd name="T19" fmla="*/ 243 h 370"/>
                <a:gd name="T20" fmla="*/ 414 w 414"/>
                <a:gd name="T21" fmla="*/ 344 h 370"/>
                <a:gd name="T22" fmla="*/ 207 w 414"/>
                <a:gd name="T23" fmla="*/ 370 h 370"/>
                <a:gd name="T24" fmla="*/ 0 w 414"/>
                <a:gd name="T25" fmla="*/ 344 h 370"/>
                <a:gd name="T26" fmla="*/ 19 w 414"/>
                <a:gd name="T27" fmla="*/ 243 h 370"/>
                <a:gd name="T28" fmla="*/ 46 w 414"/>
                <a:gd name="T29" fmla="*/ 198 h 370"/>
                <a:gd name="T30" fmla="*/ 72 w 414"/>
                <a:gd name="T31" fmla="*/ 184 h 370"/>
                <a:gd name="T32" fmla="*/ 140 w 414"/>
                <a:gd name="T33" fmla="*/ 165 h 370"/>
                <a:gd name="T34" fmla="*/ 144 w 414"/>
                <a:gd name="T35" fmla="*/ 163 h 370"/>
                <a:gd name="T36" fmla="*/ 151 w 414"/>
                <a:gd name="T37" fmla="*/ 152 h 370"/>
                <a:gd name="T38" fmla="*/ 154 w 414"/>
                <a:gd name="T39" fmla="*/ 125 h 370"/>
                <a:gd name="T40" fmla="*/ 114 w 414"/>
                <a:gd name="T41" fmla="*/ 63 h 370"/>
                <a:gd name="T42" fmla="*/ 93 w 414"/>
                <a:gd name="T43" fmla="*/ 31 h 370"/>
                <a:gd name="T44" fmla="*/ 111 w 414"/>
                <a:gd name="T4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" h="370">
                  <a:moveTo>
                    <a:pt x="302" y="0"/>
                  </a:moveTo>
                  <a:cubicBezTo>
                    <a:pt x="313" y="3"/>
                    <a:pt x="321" y="16"/>
                    <a:pt x="321" y="31"/>
                  </a:cubicBezTo>
                  <a:cubicBezTo>
                    <a:pt x="321" y="48"/>
                    <a:pt x="312" y="62"/>
                    <a:pt x="300" y="63"/>
                  </a:cubicBezTo>
                  <a:cubicBezTo>
                    <a:pt x="293" y="89"/>
                    <a:pt x="279" y="111"/>
                    <a:pt x="260" y="125"/>
                  </a:cubicBezTo>
                  <a:cubicBezTo>
                    <a:pt x="263" y="152"/>
                    <a:pt x="263" y="152"/>
                    <a:pt x="263" y="152"/>
                  </a:cubicBezTo>
                  <a:cubicBezTo>
                    <a:pt x="263" y="157"/>
                    <a:pt x="266" y="160"/>
                    <a:pt x="269" y="163"/>
                  </a:cubicBezTo>
                  <a:cubicBezTo>
                    <a:pt x="271" y="164"/>
                    <a:pt x="272" y="164"/>
                    <a:pt x="273" y="16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50" y="186"/>
                    <a:pt x="359" y="191"/>
                    <a:pt x="368" y="198"/>
                  </a:cubicBezTo>
                  <a:cubicBezTo>
                    <a:pt x="381" y="210"/>
                    <a:pt x="391" y="226"/>
                    <a:pt x="395" y="243"/>
                  </a:cubicBezTo>
                  <a:cubicBezTo>
                    <a:pt x="414" y="344"/>
                    <a:pt x="414" y="344"/>
                    <a:pt x="414" y="344"/>
                  </a:cubicBezTo>
                  <a:cubicBezTo>
                    <a:pt x="414" y="344"/>
                    <a:pt x="317" y="370"/>
                    <a:pt x="207" y="370"/>
                  </a:cubicBezTo>
                  <a:cubicBezTo>
                    <a:pt x="96" y="370"/>
                    <a:pt x="0" y="344"/>
                    <a:pt x="0" y="344"/>
                  </a:cubicBezTo>
                  <a:cubicBezTo>
                    <a:pt x="19" y="243"/>
                    <a:pt x="19" y="243"/>
                    <a:pt x="19" y="243"/>
                  </a:cubicBezTo>
                  <a:cubicBezTo>
                    <a:pt x="23" y="226"/>
                    <a:pt x="32" y="210"/>
                    <a:pt x="46" y="198"/>
                  </a:cubicBezTo>
                  <a:cubicBezTo>
                    <a:pt x="55" y="191"/>
                    <a:pt x="64" y="186"/>
                    <a:pt x="72" y="184"/>
                  </a:cubicBezTo>
                  <a:cubicBezTo>
                    <a:pt x="140" y="165"/>
                    <a:pt x="140" y="165"/>
                    <a:pt x="140" y="165"/>
                  </a:cubicBezTo>
                  <a:cubicBezTo>
                    <a:pt x="142" y="164"/>
                    <a:pt x="143" y="164"/>
                    <a:pt x="144" y="163"/>
                  </a:cubicBezTo>
                  <a:cubicBezTo>
                    <a:pt x="148" y="160"/>
                    <a:pt x="150" y="157"/>
                    <a:pt x="151" y="152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35" y="111"/>
                    <a:pt x="121" y="89"/>
                    <a:pt x="114" y="63"/>
                  </a:cubicBezTo>
                  <a:cubicBezTo>
                    <a:pt x="102" y="62"/>
                    <a:pt x="93" y="48"/>
                    <a:pt x="93" y="31"/>
                  </a:cubicBezTo>
                  <a:cubicBezTo>
                    <a:pt x="93" y="16"/>
                    <a:pt x="100" y="3"/>
                    <a:pt x="111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612A5DF6-8433-444C-9F0D-9F70ADF9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662"/>
              <a:ext cx="425" cy="236"/>
            </a:xfrm>
            <a:custGeom>
              <a:avLst/>
              <a:gdLst>
                <a:gd name="T0" fmla="*/ 196 w 202"/>
                <a:gd name="T1" fmla="*/ 112 h 112"/>
                <a:gd name="T2" fmla="*/ 101 w 202"/>
                <a:gd name="T3" fmla="*/ 0 h 112"/>
                <a:gd name="T4" fmla="*/ 5 w 202"/>
                <a:gd name="T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2" h="112">
                  <a:moveTo>
                    <a:pt x="196" y="112"/>
                  </a:moveTo>
                  <a:cubicBezTo>
                    <a:pt x="196" y="112"/>
                    <a:pt x="202" y="0"/>
                    <a:pt x="101" y="0"/>
                  </a:cubicBezTo>
                  <a:cubicBezTo>
                    <a:pt x="0" y="0"/>
                    <a:pt x="5" y="112"/>
                    <a:pt x="5" y="11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5A5BA62D-0CEC-4148-8AF2-739399A23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750"/>
              <a:ext cx="373" cy="70"/>
            </a:xfrm>
            <a:custGeom>
              <a:avLst/>
              <a:gdLst>
                <a:gd name="T0" fmla="*/ 0 w 177"/>
                <a:gd name="T1" fmla="*/ 22 h 33"/>
                <a:gd name="T2" fmla="*/ 20 w 177"/>
                <a:gd name="T3" fmla="*/ 5 h 33"/>
                <a:gd name="T4" fmla="*/ 62 w 177"/>
                <a:gd name="T5" fmla="*/ 10 h 33"/>
                <a:gd name="T6" fmla="*/ 120 w 177"/>
                <a:gd name="T7" fmla="*/ 31 h 33"/>
                <a:gd name="T8" fmla="*/ 177 w 177"/>
                <a:gd name="T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33">
                  <a:moveTo>
                    <a:pt x="0" y="22"/>
                  </a:moveTo>
                  <a:cubicBezTo>
                    <a:pt x="4" y="14"/>
                    <a:pt x="12" y="8"/>
                    <a:pt x="20" y="5"/>
                  </a:cubicBezTo>
                  <a:cubicBezTo>
                    <a:pt x="34" y="0"/>
                    <a:pt x="49" y="4"/>
                    <a:pt x="62" y="10"/>
                  </a:cubicBezTo>
                  <a:cubicBezTo>
                    <a:pt x="81" y="18"/>
                    <a:pt x="98" y="29"/>
                    <a:pt x="120" y="31"/>
                  </a:cubicBezTo>
                  <a:cubicBezTo>
                    <a:pt x="140" y="33"/>
                    <a:pt x="159" y="31"/>
                    <a:pt x="177" y="2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E38519C5-6BDE-48FA-A18C-F684F25B3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2205"/>
              <a:ext cx="233" cy="105"/>
            </a:xfrm>
            <a:custGeom>
              <a:avLst/>
              <a:gdLst>
                <a:gd name="T0" fmla="*/ 233 w 233"/>
                <a:gd name="T1" fmla="*/ 0 h 105"/>
                <a:gd name="T2" fmla="*/ 118 w 233"/>
                <a:gd name="T3" fmla="*/ 105 h 105"/>
                <a:gd name="T4" fmla="*/ 0 w 233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105">
                  <a:moveTo>
                    <a:pt x="233" y="0"/>
                  </a:moveTo>
                  <a:lnTo>
                    <a:pt x="118" y="10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57">
              <a:extLst>
                <a:ext uri="{FF2B5EF4-FFF2-40B4-BE49-F238E27FC236}">
                  <a16:creationId xmlns:a16="http://schemas.microsoft.com/office/drawing/2014/main" id="{316E8A5A-043B-40B4-BCEC-99CA2E508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4" y="2460"/>
              <a:ext cx="132" cy="2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Freeform 45">
            <a:extLst>
              <a:ext uri="{FF2B5EF4-FFF2-40B4-BE49-F238E27FC236}">
                <a16:creationId xmlns:a16="http://schemas.microsoft.com/office/drawing/2014/main" id="{F39DB4C1-CB88-4959-BC74-F6F4455A64E0}"/>
              </a:ext>
            </a:extLst>
          </p:cNvPr>
          <p:cNvSpPr>
            <a:spLocks noEditPoints="1"/>
          </p:cNvSpPr>
          <p:nvPr/>
        </p:nvSpPr>
        <p:spPr bwMode="auto">
          <a:xfrm>
            <a:off x="5157314" y="3477146"/>
            <a:ext cx="619534" cy="626522"/>
          </a:xfrm>
          <a:custGeom>
            <a:avLst/>
            <a:gdLst>
              <a:gd name="T0" fmla="*/ 1807 w 2894"/>
              <a:gd name="T1" fmla="*/ 749 h 2928"/>
              <a:gd name="T2" fmla="*/ 2177 w 2894"/>
              <a:gd name="T3" fmla="*/ 932 h 2928"/>
              <a:gd name="T4" fmla="*/ 2642 w 2894"/>
              <a:gd name="T5" fmla="*/ 466 h 2928"/>
              <a:gd name="T6" fmla="*/ 2177 w 2894"/>
              <a:gd name="T7" fmla="*/ 0 h 2928"/>
              <a:gd name="T8" fmla="*/ 1711 w 2894"/>
              <a:gd name="T9" fmla="*/ 466 h 2928"/>
              <a:gd name="T10" fmla="*/ 1769 w 2894"/>
              <a:gd name="T11" fmla="*/ 692 h 2928"/>
              <a:gd name="T12" fmla="*/ 1227 w 2894"/>
              <a:gd name="T13" fmla="*/ 1078 h 2928"/>
              <a:gd name="T14" fmla="*/ 694 w 2894"/>
              <a:gd name="T15" fmla="*/ 828 h 2928"/>
              <a:gd name="T16" fmla="*/ 0 w 2894"/>
              <a:gd name="T17" fmla="*/ 1522 h 2928"/>
              <a:gd name="T18" fmla="*/ 694 w 2894"/>
              <a:gd name="T19" fmla="*/ 2216 h 2928"/>
              <a:gd name="T20" fmla="*/ 1250 w 2894"/>
              <a:gd name="T21" fmla="*/ 1937 h 2928"/>
              <a:gd name="T22" fmla="*/ 1995 w 2894"/>
              <a:gd name="T23" fmla="*/ 2290 h 2928"/>
              <a:gd name="T24" fmla="*/ 1962 w 2894"/>
              <a:gd name="T25" fmla="*/ 2462 h 2928"/>
              <a:gd name="T26" fmla="*/ 2428 w 2894"/>
              <a:gd name="T27" fmla="*/ 2928 h 2928"/>
              <a:gd name="T28" fmla="*/ 2894 w 2894"/>
              <a:gd name="T29" fmla="*/ 2462 h 2928"/>
              <a:gd name="T30" fmla="*/ 2428 w 2894"/>
              <a:gd name="T31" fmla="*/ 1996 h 2928"/>
              <a:gd name="T32" fmla="*/ 2044 w 2894"/>
              <a:gd name="T33" fmla="*/ 2198 h 2928"/>
              <a:gd name="T34" fmla="*/ 1306 w 2894"/>
              <a:gd name="T35" fmla="*/ 1849 h 2928"/>
              <a:gd name="T36" fmla="*/ 1388 w 2894"/>
              <a:gd name="T37" fmla="*/ 1522 h 2928"/>
              <a:gd name="T38" fmla="*/ 1288 w 2894"/>
              <a:gd name="T39" fmla="*/ 1163 h 2928"/>
              <a:gd name="T40" fmla="*/ 2177 w 2894"/>
              <a:gd name="T41" fmla="*/ 0 h 2928"/>
              <a:gd name="T42" fmla="*/ 2642 w 2894"/>
              <a:gd name="T43" fmla="*/ 466 h 2928"/>
              <a:gd name="T44" fmla="*/ 2547 w 2894"/>
              <a:gd name="T45" fmla="*/ 749 h 2928"/>
              <a:gd name="T46" fmla="*/ 2320 w 2894"/>
              <a:gd name="T47" fmla="*/ 616 h 2928"/>
              <a:gd name="T48" fmla="*/ 2434 w 2894"/>
              <a:gd name="T49" fmla="*/ 403 h 2928"/>
              <a:gd name="T50" fmla="*/ 2177 w 2894"/>
              <a:gd name="T51" fmla="*/ 146 h 2928"/>
              <a:gd name="T52" fmla="*/ 1919 w 2894"/>
              <a:gd name="T53" fmla="*/ 403 h 2928"/>
              <a:gd name="T54" fmla="*/ 2033 w 2894"/>
              <a:gd name="T55" fmla="*/ 616 h 2928"/>
              <a:gd name="T56" fmla="*/ 1807 w 2894"/>
              <a:gd name="T57" fmla="*/ 749 h 2928"/>
              <a:gd name="T58" fmla="*/ 1711 w 2894"/>
              <a:gd name="T59" fmla="*/ 466 h 2928"/>
              <a:gd name="T60" fmla="*/ 2177 w 2894"/>
              <a:gd name="T61" fmla="*/ 0 h 2928"/>
              <a:gd name="T62" fmla="*/ 1215 w 2894"/>
              <a:gd name="T63" fmla="*/ 1979 h 2928"/>
              <a:gd name="T64" fmla="*/ 929 w 2894"/>
              <a:gd name="T65" fmla="*/ 1782 h 2928"/>
              <a:gd name="T66" fmla="*/ 777 w 2894"/>
              <a:gd name="T67" fmla="*/ 1756 h 2928"/>
              <a:gd name="T68" fmla="*/ 1028 w 2894"/>
              <a:gd name="T69" fmla="*/ 1433 h 2928"/>
              <a:gd name="T70" fmla="*/ 694 w 2894"/>
              <a:gd name="T71" fmla="*/ 1099 h 2928"/>
              <a:gd name="T72" fmla="*/ 360 w 2894"/>
              <a:gd name="T73" fmla="*/ 1433 h 2928"/>
              <a:gd name="T74" fmla="*/ 611 w 2894"/>
              <a:gd name="T75" fmla="*/ 1756 h 2928"/>
              <a:gd name="T76" fmla="*/ 458 w 2894"/>
              <a:gd name="T77" fmla="*/ 1782 h 2928"/>
              <a:gd name="T78" fmla="*/ 172 w 2894"/>
              <a:gd name="T79" fmla="*/ 1979 h 2928"/>
              <a:gd name="T80" fmla="*/ 0 w 2894"/>
              <a:gd name="T81" fmla="*/ 1522 h 2928"/>
              <a:gd name="T82" fmla="*/ 694 w 2894"/>
              <a:gd name="T83" fmla="*/ 828 h 2928"/>
              <a:gd name="T84" fmla="*/ 1388 w 2894"/>
              <a:gd name="T85" fmla="*/ 1522 h 2928"/>
              <a:gd name="T86" fmla="*/ 1215 w 2894"/>
              <a:gd name="T87" fmla="*/ 1979 h 2928"/>
              <a:gd name="T88" fmla="*/ 2798 w 2894"/>
              <a:gd name="T89" fmla="*/ 2745 h 2928"/>
              <a:gd name="T90" fmla="*/ 2572 w 2894"/>
              <a:gd name="T91" fmla="*/ 2612 h 2928"/>
              <a:gd name="T92" fmla="*/ 2685 w 2894"/>
              <a:gd name="T93" fmla="*/ 2399 h 2928"/>
              <a:gd name="T94" fmla="*/ 2428 w 2894"/>
              <a:gd name="T95" fmla="*/ 2141 h 2928"/>
              <a:gd name="T96" fmla="*/ 2171 w 2894"/>
              <a:gd name="T97" fmla="*/ 2399 h 2928"/>
              <a:gd name="T98" fmla="*/ 2285 w 2894"/>
              <a:gd name="T99" fmla="*/ 2612 h 2928"/>
              <a:gd name="T100" fmla="*/ 2058 w 2894"/>
              <a:gd name="T101" fmla="*/ 2745 h 2928"/>
              <a:gd name="T102" fmla="*/ 1962 w 2894"/>
              <a:gd name="T103" fmla="*/ 2462 h 2928"/>
              <a:gd name="T104" fmla="*/ 2428 w 2894"/>
              <a:gd name="T105" fmla="*/ 1996 h 2928"/>
              <a:gd name="T106" fmla="*/ 2894 w 2894"/>
              <a:gd name="T107" fmla="*/ 2462 h 2928"/>
              <a:gd name="T108" fmla="*/ 2798 w 2894"/>
              <a:gd name="T109" fmla="*/ 2745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94" h="2928">
                <a:moveTo>
                  <a:pt x="1807" y="749"/>
                </a:moveTo>
                <a:cubicBezTo>
                  <a:pt x="1905" y="873"/>
                  <a:pt x="2039" y="932"/>
                  <a:pt x="2177" y="932"/>
                </a:cubicBezTo>
                <a:cubicBezTo>
                  <a:pt x="2433" y="932"/>
                  <a:pt x="2642" y="723"/>
                  <a:pt x="2642" y="466"/>
                </a:cubicBezTo>
                <a:cubicBezTo>
                  <a:pt x="2642" y="209"/>
                  <a:pt x="2433" y="0"/>
                  <a:pt x="2177" y="0"/>
                </a:cubicBezTo>
                <a:cubicBezTo>
                  <a:pt x="1920" y="0"/>
                  <a:pt x="1711" y="209"/>
                  <a:pt x="1711" y="466"/>
                </a:cubicBezTo>
                <a:cubicBezTo>
                  <a:pt x="1711" y="548"/>
                  <a:pt x="1732" y="625"/>
                  <a:pt x="1769" y="692"/>
                </a:cubicBezTo>
                <a:cubicBezTo>
                  <a:pt x="1227" y="1078"/>
                  <a:pt x="1227" y="1078"/>
                  <a:pt x="1227" y="1078"/>
                </a:cubicBezTo>
                <a:cubicBezTo>
                  <a:pt x="1100" y="926"/>
                  <a:pt x="908" y="828"/>
                  <a:pt x="694" y="828"/>
                </a:cubicBezTo>
                <a:cubicBezTo>
                  <a:pt x="311" y="828"/>
                  <a:pt x="0" y="1139"/>
                  <a:pt x="0" y="1522"/>
                </a:cubicBezTo>
                <a:cubicBezTo>
                  <a:pt x="0" y="1905"/>
                  <a:pt x="311" y="2216"/>
                  <a:pt x="694" y="2216"/>
                </a:cubicBezTo>
                <a:cubicBezTo>
                  <a:pt x="921" y="2216"/>
                  <a:pt x="1123" y="2106"/>
                  <a:pt x="1250" y="1937"/>
                </a:cubicBezTo>
                <a:cubicBezTo>
                  <a:pt x="1995" y="2290"/>
                  <a:pt x="1995" y="2290"/>
                  <a:pt x="1995" y="2290"/>
                </a:cubicBezTo>
                <a:cubicBezTo>
                  <a:pt x="1974" y="2343"/>
                  <a:pt x="1962" y="2401"/>
                  <a:pt x="1962" y="2462"/>
                </a:cubicBezTo>
                <a:cubicBezTo>
                  <a:pt x="1962" y="2719"/>
                  <a:pt x="2171" y="2928"/>
                  <a:pt x="2428" y="2928"/>
                </a:cubicBezTo>
                <a:cubicBezTo>
                  <a:pt x="2685" y="2928"/>
                  <a:pt x="2894" y="2719"/>
                  <a:pt x="2894" y="2462"/>
                </a:cubicBezTo>
                <a:cubicBezTo>
                  <a:pt x="2894" y="2205"/>
                  <a:pt x="2685" y="1996"/>
                  <a:pt x="2428" y="1996"/>
                </a:cubicBezTo>
                <a:cubicBezTo>
                  <a:pt x="2269" y="1996"/>
                  <a:pt x="2128" y="2076"/>
                  <a:pt x="2044" y="2198"/>
                </a:cubicBezTo>
                <a:moveTo>
                  <a:pt x="1306" y="1849"/>
                </a:moveTo>
                <a:cubicBezTo>
                  <a:pt x="1358" y="1751"/>
                  <a:pt x="1388" y="1640"/>
                  <a:pt x="1388" y="1522"/>
                </a:cubicBezTo>
                <a:cubicBezTo>
                  <a:pt x="1388" y="1391"/>
                  <a:pt x="1351" y="1268"/>
                  <a:pt x="1288" y="1163"/>
                </a:cubicBezTo>
                <a:moveTo>
                  <a:pt x="2177" y="0"/>
                </a:moveTo>
                <a:cubicBezTo>
                  <a:pt x="2433" y="0"/>
                  <a:pt x="2642" y="209"/>
                  <a:pt x="2642" y="466"/>
                </a:cubicBezTo>
                <a:cubicBezTo>
                  <a:pt x="2642" y="572"/>
                  <a:pt x="2607" y="671"/>
                  <a:pt x="2547" y="749"/>
                </a:cubicBezTo>
                <a:cubicBezTo>
                  <a:pt x="2489" y="670"/>
                  <a:pt x="2398" y="633"/>
                  <a:pt x="2320" y="616"/>
                </a:cubicBezTo>
                <a:cubicBezTo>
                  <a:pt x="2388" y="570"/>
                  <a:pt x="2434" y="491"/>
                  <a:pt x="2434" y="403"/>
                </a:cubicBezTo>
                <a:cubicBezTo>
                  <a:pt x="2434" y="261"/>
                  <a:pt x="2318" y="146"/>
                  <a:pt x="2177" y="146"/>
                </a:cubicBezTo>
                <a:cubicBezTo>
                  <a:pt x="2035" y="146"/>
                  <a:pt x="1919" y="261"/>
                  <a:pt x="1919" y="403"/>
                </a:cubicBezTo>
                <a:cubicBezTo>
                  <a:pt x="1919" y="491"/>
                  <a:pt x="1965" y="570"/>
                  <a:pt x="2033" y="616"/>
                </a:cubicBezTo>
                <a:cubicBezTo>
                  <a:pt x="1955" y="633"/>
                  <a:pt x="1864" y="670"/>
                  <a:pt x="1807" y="749"/>
                </a:cubicBezTo>
                <a:cubicBezTo>
                  <a:pt x="1746" y="671"/>
                  <a:pt x="1711" y="572"/>
                  <a:pt x="1711" y="466"/>
                </a:cubicBezTo>
                <a:cubicBezTo>
                  <a:pt x="1711" y="209"/>
                  <a:pt x="1920" y="0"/>
                  <a:pt x="2177" y="0"/>
                </a:cubicBezTo>
                <a:close/>
                <a:moveTo>
                  <a:pt x="1215" y="1979"/>
                </a:moveTo>
                <a:cubicBezTo>
                  <a:pt x="1159" y="1885"/>
                  <a:pt x="1062" y="1818"/>
                  <a:pt x="929" y="1782"/>
                </a:cubicBezTo>
                <a:cubicBezTo>
                  <a:pt x="873" y="1767"/>
                  <a:pt x="819" y="1760"/>
                  <a:pt x="777" y="1756"/>
                </a:cubicBezTo>
                <a:cubicBezTo>
                  <a:pt x="921" y="1719"/>
                  <a:pt x="1028" y="1588"/>
                  <a:pt x="1028" y="1433"/>
                </a:cubicBezTo>
                <a:cubicBezTo>
                  <a:pt x="1028" y="1248"/>
                  <a:pt x="878" y="1099"/>
                  <a:pt x="694" y="1099"/>
                </a:cubicBezTo>
                <a:cubicBezTo>
                  <a:pt x="510" y="1099"/>
                  <a:pt x="360" y="1248"/>
                  <a:pt x="360" y="1433"/>
                </a:cubicBezTo>
                <a:cubicBezTo>
                  <a:pt x="360" y="1588"/>
                  <a:pt x="467" y="1719"/>
                  <a:pt x="611" y="1756"/>
                </a:cubicBezTo>
                <a:cubicBezTo>
                  <a:pt x="569" y="1760"/>
                  <a:pt x="515" y="1767"/>
                  <a:pt x="458" y="1782"/>
                </a:cubicBezTo>
                <a:cubicBezTo>
                  <a:pt x="325" y="1818"/>
                  <a:pt x="228" y="1885"/>
                  <a:pt x="172" y="1979"/>
                </a:cubicBezTo>
                <a:cubicBezTo>
                  <a:pt x="65" y="1857"/>
                  <a:pt x="0" y="1697"/>
                  <a:pt x="0" y="1522"/>
                </a:cubicBezTo>
                <a:cubicBezTo>
                  <a:pt x="0" y="1139"/>
                  <a:pt x="311" y="828"/>
                  <a:pt x="694" y="828"/>
                </a:cubicBezTo>
                <a:cubicBezTo>
                  <a:pt x="1076" y="828"/>
                  <a:pt x="1388" y="1139"/>
                  <a:pt x="1388" y="1522"/>
                </a:cubicBezTo>
                <a:cubicBezTo>
                  <a:pt x="1388" y="1697"/>
                  <a:pt x="1323" y="1857"/>
                  <a:pt x="1215" y="1979"/>
                </a:cubicBezTo>
                <a:close/>
                <a:moveTo>
                  <a:pt x="2798" y="2745"/>
                </a:moveTo>
                <a:cubicBezTo>
                  <a:pt x="2741" y="2665"/>
                  <a:pt x="2650" y="2629"/>
                  <a:pt x="2572" y="2612"/>
                </a:cubicBezTo>
                <a:cubicBezTo>
                  <a:pt x="2640" y="2566"/>
                  <a:pt x="2685" y="2487"/>
                  <a:pt x="2685" y="2399"/>
                </a:cubicBezTo>
                <a:cubicBezTo>
                  <a:pt x="2685" y="2257"/>
                  <a:pt x="2570" y="2141"/>
                  <a:pt x="2428" y="2141"/>
                </a:cubicBezTo>
                <a:cubicBezTo>
                  <a:pt x="2286" y="2141"/>
                  <a:pt x="2171" y="2257"/>
                  <a:pt x="2171" y="2399"/>
                </a:cubicBezTo>
                <a:cubicBezTo>
                  <a:pt x="2171" y="2487"/>
                  <a:pt x="2216" y="2566"/>
                  <a:pt x="2285" y="2612"/>
                </a:cubicBezTo>
                <a:cubicBezTo>
                  <a:pt x="2207" y="2629"/>
                  <a:pt x="2116" y="2665"/>
                  <a:pt x="2058" y="2745"/>
                </a:cubicBezTo>
                <a:cubicBezTo>
                  <a:pt x="1998" y="2666"/>
                  <a:pt x="1962" y="2568"/>
                  <a:pt x="1962" y="2462"/>
                </a:cubicBezTo>
                <a:cubicBezTo>
                  <a:pt x="1962" y="2205"/>
                  <a:pt x="2171" y="1996"/>
                  <a:pt x="2428" y="1996"/>
                </a:cubicBezTo>
                <a:cubicBezTo>
                  <a:pt x="2685" y="1996"/>
                  <a:pt x="2894" y="2205"/>
                  <a:pt x="2894" y="2462"/>
                </a:cubicBezTo>
                <a:cubicBezTo>
                  <a:pt x="2894" y="2568"/>
                  <a:pt x="2858" y="2666"/>
                  <a:pt x="2798" y="2745"/>
                </a:cubicBezTo>
                <a:close/>
              </a:path>
            </a:pathLst>
          </a:custGeom>
          <a:grp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92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ZPŮSOB HACKERSKÉHO ÚTOKU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Lidé se nejčastěji setkali s hackerským útokem v podobě e-mailu, který vystupoval jako výhra v soutěži nebo dědictví. Čtvrtina lidí pak měla zkušenost s hackery ve zprávě přes sociální sítě.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579, ti, kteří mají osobní zkušenost s (nedokončeným) hackerským útokem.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</a:t>
            </a:r>
            <a:r>
              <a:rPr kumimoji="0" lang="cs-CZ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Q29_2. Jakým způsobem na Vás hacker zaútočil?</a:t>
            </a:r>
            <a:br>
              <a:rPr kumimoji="0" lang="cs-CZ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</a:b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Osobní zkušenost mají s e-mailem sdělující výhru nebo dědictví častěji muži a lidé ve věku 50-64 let.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 emailem tvářícím se jako výhra nebo dědictví se častěji setkali lidé s vysokoškolským vzděláním (53 %), více než čtvrtina pak zaznamenala e-maily vystupující jako od banky nebo společnosti přepravující balíky.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26031236-9A54-4891-BF86-5CB3D2F88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023127"/>
              </p:ext>
            </p:extLst>
          </p:nvPr>
        </p:nvGraphicFramePr>
        <p:xfrm>
          <a:off x="443632" y="1581989"/>
          <a:ext cx="7480575" cy="386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D170A44-949F-4EF2-90BB-652C13415846}"/>
              </a:ext>
            </a:extLst>
          </p:cNvPr>
          <p:cNvCxnSpPr/>
          <p:nvPr/>
        </p:nvCxnSpPr>
        <p:spPr>
          <a:xfrm>
            <a:off x="587388" y="5130411"/>
            <a:ext cx="6048000" cy="0"/>
          </a:xfrm>
          <a:prstGeom prst="line">
            <a:avLst/>
          </a:prstGeom>
          <a:ln>
            <a:solidFill>
              <a:srgbClr val="135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527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PŘEDMĚT HACKERSKÉHO ÚTOKU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0" y="626028"/>
            <a:ext cx="7480577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Čtyři z deseti útočníků cílili na získání přihlašovacích údajů. Téměř třetina pak chtěla číslo platební karty a čtvrtina osobní informace.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579, ti, kteří mají osobní zkušenost s (nedokončeným) hackerským útokem.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</a:t>
            </a:r>
            <a:r>
              <a:rPr kumimoji="0" lang="cs-CZ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Q29_3. Jaké informace od Vás chtěli útočníci získat (předmět útoku)? 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5A9467B-7057-3000-6112-38614F018B50}"/>
              </a:ext>
            </a:extLst>
          </p:cNvPr>
          <p:cNvGrpSpPr/>
          <p:nvPr/>
        </p:nvGrpSpPr>
        <p:grpSpPr>
          <a:xfrm>
            <a:off x="515938" y="1592263"/>
            <a:ext cx="7112033" cy="3671887"/>
            <a:chOff x="1618088" y="1664804"/>
            <a:chExt cx="7112033" cy="3671887"/>
          </a:xfrm>
        </p:grpSpPr>
        <p:graphicFrame>
          <p:nvGraphicFramePr>
            <p:cNvPr id="18" name="Graf 17">
              <a:extLst>
                <a:ext uri="{FF2B5EF4-FFF2-40B4-BE49-F238E27FC236}">
                  <a16:creationId xmlns:a16="http://schemas.microsoft.com/office/drawing/2014/main" id="{26031236-9A54-4891-BF86-5CB3D2F88B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2790702"/>
                </p:ext>
              </p:extLst>
            </p:nvPr>
          </p:nvGraphicFramePr>
          <p:xfrm>
            <a:off x="1661654" y="1664804"/>
            <a:ext cx="7068467" cy="36718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461941C8-EC55-41D0-945B-15AB89D9D545}"/>
                </a:ext>
              </a:extLst>
            </p:cNvPr>
            <p:cNvCxnSpPr/>
            <p:nvPr/>
          </p:nvCxnSpPr>
          <p:spPr>
            <a:xfrm>
              <a:off x="1618088" y="4796731"/>
              <a:ext cx="6048000" cy="0"/>
            </a:xfrm>
            <a:prstGeom prst="line">
              <a:avLst/>
            </a:prstGeom>
            <a:ln>
              <a:solidFill>
                <a:srgbClr val="1358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83C6BFAD-B707-2CBD-C029-8C6311ED0A7D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0877218-F323-5BE0-A541-C3C2634457DB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19C506-92FB-2A49-0521-88F7D27F8AAB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7A6423B-D6E9-E0BB-57A8-FA7A69386DB1}"/>
              </a:ext>
            </a:extLst>
          </p:cNvPr>
          <p:cNvSpPr txBox="1"/>
          <p:nvPr/>
        </p:nvSpPr>
        <p:spPr>
          <a:xfrm>
            <a:off x="7790650" y="1996556"/>
            <a:ext cx="38139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Nejčastěji zaznamenali přihlašovací údaje jako předmět útoku lidé ve věku 50-64 let.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4E89F9D6-8032-F4B1-00E1-52ED7675CB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12BB63C7-61D2-EE2B-E492-628F4F252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Line 37">
              <a:extLst>
                <a:ext uri="{FF2B5EF4-FFF2-40B4-BE49-F238E27FC236}">
                  <a16:creationId xmlns:a16="http://schemas.microsoft.com/office/drawing/2014/main" id="{5A1EBADA-40A0-61FE-2592-359FFE0B4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4C4C2575-5318-3BCB-7C94-DBFFCA6CD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36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ZABEZPEČENÍ TELEFONU PROTI HACKERŮM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0" y="626028"/>
            <a:ext cx="7646433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Více než polovina uživatelů chytrých telefonů má nainstalovaný antivir. 13 % se domnívá, že operační systém je dostatečná ochrana proti hackerům.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936, ti, kteří mají chytrý telefon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Q31_1. Máte tento mobilní telefon zabezpečený proti napadení hackerem? 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49" y="1916832"/>
            <a:ext cx="406282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Muži si častěji sami nainstalovali antivir (30 %), zatímco téměř pětina žen neví, zda je mobil chráněn.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Nejčastěji mají chráněný telefon lidé ve věku 35-49 let (59 %)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Že je mobil dostatečně chráněn pouze operačním systémem, si myslí nejčastěji lidé ve věku 18-34 let (18 %).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2173D524-C487-4763-ACDE-CDD1CC4D923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61445" y="1684654"/>
            <a:ext cx="387080" cy="623804"/>
            <a:chOff x="3163" y="1358"/>
            <a:chExt cx="121" cy="195"/>
          </a:xfrm>
        </p:grpSpPr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38834FC-815E-47B0-A01F-AE32E0A01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1358"/>
              <a:ext cx="121" cy="195"/>
            </a:xfrm>
            <a:custGeom>
              <a:avLst/>
              <a:gdLst>
                <a:gd name="T0" fmla="*/ 48 w 56"/>
                <a:gd name="T1" fmla="*/ 92 h 92"/>
                <a:gd name="T2" fmla="*/ 8 w 56"/>
                <a:gd name="T3" fmla="*/ 92 h 92"/>
                <a:gd name="T4" fmla="*/ 0 w 56"/>
                <a:gd name="T5" fmla="*/ 84 h 92"/>
                <a:gd name="T6" fmla="*/ 0 w 56"/>
                <a:gd name="T7" fmla="*/ 8 h 92"/>
                <a:gd name="T8" fmla="*/ 8 w 56"/>
                <a:gd name="T9" fmla="*/ 0 h 92"/>
                <a:gd name="T10" fmla="*/ 48 w 56"/>
                <a:gd name="T11" fmla="*/ 0 h 92"/>
                <a:gd name="T12" fmla="*/ 56 w 56"/>
                <a:gd name="T13" fmla="*/ 8 h 92"/>
                <a:gd name="T14" fmla="*/ 56 w 56"/>
                <a:gd name="T15" fmla="*/ 84 h 92"/>
                <a:gd name="T16" fmla="*/ 48 w 56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92">
                  <a:moveTo>
                    <a:pt x="4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4" y="92"/>
                    <a:pt x="0" y="88"/>
                    <a:pt x="0" y="8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6" y="4"/>
                    <a:pt x="56" y="8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8"/>
                    <a:pt x="52" y="92"/>
                    <a:pt x="48" y="92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4D59557E-DF8D-49B6-B128-554E1E031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3" y="1519"/>
              <a:ext cx="121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27D2B4E6-B803-42E6-8689-EC86E84A0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5" y="1536"/>
              <a:ext cx="17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70763F9-0FFF-41C5-B237-15D9C94CA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09775"/>
              </p:ext>
            </p:extLst>
          </p:nvPr>
        </p:nvGraphicFramePr>
        <p:xfrm>
          <a:off x="229798" y="2152644"/>
          <a:ext cx="7560851" cy="386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339F8CA-F527-44BE-9946-6A6CC0E4C8A9}"/>
              </a:ext>
            </a:extLst>
          </p:cNvPr>
          <p:cNvSpPr txBox="1"/>
          <p:nvPr/>
        </p:nvSpPr>
        <p:spPr>
          <a:xfrm>
            <a:off x="429860" y="1898098"/>
            <a:ext cx="559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T3B                                                                                            55 %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A37C894-860C-4BBF-A914-7D193B47A375}"/>
              </a:ext>
            </a:extLst>
          </p:cNvPr>
          <p:cNvCxnSpPr/>
          <p:nvPr/>
        </p:nvCxnSpPr>
        <p:spPr>
          <a:xfrm>
            <a:off x="7790651" y="3442743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289F747-CB2C-4F6F-8E1C-B508B1924544}"/>
              </a:ext>
            </a:extLst>
          </p:cNvPr>
          <p:cNvSpPr txBox="1"/>
          <p:nvPr/>
        </p:nvSpPr>
        <p:spPr>
          <a:xfrm>
            <a:off x="7774024" y="3467483"/>
            <a:ext cx="4079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 mají tři čtvrtiny Čechů. </a:t>
            </a:r>
            <a:r>
              <a:rPr lang="cs-CZ" sz="1500" b="1" dirty="0">
                <a:solidFill>
                  <a:srgbClr val="FFFFFF"/>
                </a:solidFill>
                <a:latin typeface="Arial" panose="020B0604020202020204"/>
              </a:rPr>
              <a:t>7 % nemá chytrý telefon.</a:t>
            </a:r>
            <a:endParaRPr kumimoji="0" lang="cs-CZ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32" name="Graf 31">
            <a:extLst>
              <a:ext uri="{FF2B5EF4-FFF2-40B4-BE49-F238E27FC236}">
                <a16:creationId xmlns:a16="http://schemas.microsoft.com/office/drawing/2014/main" id="{8DFF24A6-813D-49EA-B72E-E27D16627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794296"/>
              </p:ext>
            </p:extLst>
          </p:nvPr>
        </p:nvGraphicFramePr>
        <p:xfrm>
          <a:off x="7572164" y="3897052"/>
          <a:ext cx="4918869" cy="265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ovéPole 35">
            <a:extLst>
              <a:ext uri="{FF2B5EF4-FFF2-40B4-BE49-F238E27FC236}">
                <a16:creationId xmlns:a16="http://schemas.microsoft.com/office/drawing/2014/main" id="{0BFB04CC-9264-4578-B1AB-C2D37CFA84D2}"/>
              </a:ext>
            </a:extLst>
          </p:cNvPr>
          <p:cNvSpPr txBox="1"/>
          <p:nvPr/>
        </p:nvSpPr>
        <p:spPr>
          <a:xfrm>
            <a:off x="7774024" y="5755903"/>
            <a:ext cx="40344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iOS mají nejčastěji lidé ve věku 18-34 let (31 %) a Android většina lidí ve věku 35-64 let.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Pětina seniorů nemá chytrý telefon.</a:t>
            </a:r>
          </a:p>
        </p:txBody>
      </p:sp>
      <p:sp>
        <p:nvSpPr>
          <p:cNvPr id="37" name="Zástupný text 3">
            <a:extLst>
              <a:ext uri="{FF2B5EF4-FFF2-40B4-BE49-F238E27FC236}">
                <a16:creationId xmlns:a16="http://schemas.microsoft.com/office/drawing/2014/main" id="{89F1F1C6-917C-44A8-8D53-72BC3A92DE9E}"/>
              </a:ext>
            </a:extLst>
          </p:cNvPr>
          <p:cNvSpPr txBox="1">
            <a:spLocks/>
          </p:cNvSpPr>
          <p:nvPr/>
        </p:nvSpPr>
        <p:spPr>
          <a:xfrm>
            <a:off x="7793283" y="6535226"/>
            <a:ext cx="435138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n=1006, </a:t>
            </a: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Q31. Jaký typ operačního systému máte v telefonu? </a:t>
            </a:r>
          </a:p>
        </p:txBody>
      </p:sp>
    </p:spTree>
    <p:extLst>
      <p:ext uri="{BB962C8B-B14F-4D97-AF65-F5344CB8AC3E}">
        <p14:creationId xmlns:p14="http://schemas.microsoft.com/office/powerpoint/2010/main" val="4286887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ZABEZPEČENÍ POČÍTAČE PROTI HACKERŮM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Lidé mají počítač chráněný více než mobil, až sedm z deseti Čechů má na počítači nainstalovaný antivir.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1006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Q32. Máte proti napadení hackerem zabezpečený domácí PC / notebook? 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Muži mají častěji chráněný počítač (77 %) a častěji si antivir instalují sami (41 %).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Pětině lidí ve věku 65 let a více se o zabezpečení v případě potřeby stará specialista.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Více než tři čtvrtiny lidí starších 65 let má počítač zabezpečený, zatímco pouze 65 % lidí ve věku 18-34 let má nějakou ochranu.</a:t>
            </a: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oup 12">
            <a:extLst>
              <a:ext uri="{FF2B5EF4-FFF2-40B4-BE49-F238E27FC236}">
                <a16:creationId xmlns:a16="http://schemas.microsoft.com/office/drawing/2014/main" id="{ADC4D667-D68A-4A69-BB02-FC42468D5A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72064" y="1699268"/>
            <a:ext cx="719950" cy="609190"/>
            <a:chOff x="575" y="2958"/>
            <a:chExt cx="325" cy="275"/>
          </a:xfrm>
        </p:grpSpPr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1AB190B8-A7C0-46AA-AE41-AF5343F11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2958"/>
              <a:ext cx="275" cy="188"/>
            </a:xfrm>
            <a:custGeom>
              <a:avLst/>
              <a:gdLst>
                <a:gd name="T0" fmla="*/ 76 w 76"/>
                <a:gd name="T1" fmla="*/ 52 h 52"/>
                <a:gd name="T2" fmla="*/ 0 w 76"/>
                <a:gd name="T3" fmla="*/ 52 h 52"/>
                <a:gd name="T4" fmla="*/ 0 w 76"/>
                <a:gd name="T5" fmla="*/ 4 h 52"/>
                <a:gd name="T6" fmla="*/ 4 w 76"/>
                <a:gd name="T7" fmla="*/ 0 h 52"/>
                <a:gd name="T8" fmla="*/ 72 w 76"/>
                <a:gd name="T9" fmla="*/ 0 h 52"/>
                <a:gd name="T10" fmla="*/ 76 w 76"/>
                <a:gd name="T11" fmla="*/ 4 h 52"/>
                <a:gd name="T12" fmla="*/ 76 w 7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lnTo>
                    <a:pt x="76" y="52"/>
                  </a:ln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530C2F5C-8613-4F1F-99AC-5071B6840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3146"/>
              <a:ext cx="325" cy="87"/>
            </a:xfrm>
            <a:custGeom>
              <a:avLst/>
              <a:gdLst>
                <a:gd name="T0" fmla="*/ 83 w 90"/>
                <a:gd name="T1" fmla="*/ 0 h 24"/>
                <a:gd name="T2" fmla="*/ 7 w 90"/>
                <a:gd name="T3" fmla="*/ 0 h 24"/>
                <a:gd name="T4" fmla="*/ 1 w 90"/>
                <a:gd name="T5" fmla="*/ 19 h 24"/>
                <a:gd name="T6" fmla="*/ 5 w 90"/>
                <a:gd name="T7" fmla="*/ 24 h 24"/>
                <a:gd name="T8" fmla="*/ 85 w 90"/>
                <a:gd name="T9" fmla="*/ 24 h 24"/>
                <a:gd name="T10" fmla="*/ 89 w 90"/>
                <a:gd name="T11" fmla="*/ 19 h 24"/>
                <a:gd name="T12" fmla="*/ 83 w 9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24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2" y="24"/>
                    <a:pt x="5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8" y="24"/>
                    <a:pt x="90" y="21"/>
                    <a:pt x="89" y="19"/>
                  </a:cubicBezTo>
                  <a:lnTo>
                    <a:pt x="83" y="0"/>
                  </a:ln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Line 15">
              <a:extLst>
                <a:ext uri="{FF2B5EF4-FFF2-40B4-BE49-F238E27FC236}">
                  <a16:creationId xmlns:a16="http://schemas.microsoft.com/office/drawing/2014/main" id="{C517F452-E29B-4B23-AE3F-82CEB631A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" y="3204"/>
              <a:ext cx="43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0" name="Graf 29">
            <a:extLst>
              <a:ext uri="{FF2B5EF4-FFF2-40B4-BE49-F238E27FC236}">
                <a16:creationId xmlns:a16="http://schemas.microsoft.com/office/drawing/2014/main" id="{89F5E7C8-5399-466E-899B-D54A32534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250157"/>
              </p:ext>
            </p:extLst>
          </p:nvPr>
        </p:nvGraphicFramePr>
        <p:xfrm>
          <a:off x="229798" y="2152644"/>
          <a:ext cx="7560851" cy="386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ovéPole 30">
            <a:extLst>
              <a:ext uri="{FF2B5EF4-FFF2-40B4-BE49-F238E27FC236}">
                <a16:creationId xmlns:a16="http://schemas.microsoft.com/office/drawing/2014/main" id="{A0BF4A25-B056-4DAE-B927-4FC2877B2BB8}"/>
              </a:ext>
            </a:extLst>
          </p:cNvPr>
          <p:cNvSpPr txBox="1"/>
          <p:nvPr/>
        </p:nvSpPr>
        <p:spPr>
          <a:xfrm>
            <a:off x="429861" y="1898098"/>
            <a:ext cx="5503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/>
              <a:t>T3B                                                                                            70 %</a:t>
            </a:r>
          </a:p>
        </p:txBody>
      </p:sp>
    </p:spTree>
    <p:extLst>
      <p:ext uri="{BB962C8B-B14F-4D97-AF65-F5344CB8AC3E}">
        <p14:creationId xmlns:p14="http://schemas.microsoft.com/office/powerpoint/2010/main" val="272400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ovéPole 58">
            <a:extLst>
              <a:ext uri="{FF2B5EF4-FFF2-40B4-BE49-F238E27FC236}">
                <a16:creationId xmlns:a16="http://schemas.microsoft.com/office/drawing/2014/main" id="{9F1C64BF-9321-4478-A82F-B229B81AD4A2}"/>
              </a:ext>
            </a:extLst>
          </p:cNvPr>
          <p:cNvSpPr txBox="1"/>
          <p:nvPr/>
        </p:nvSpPr>
        <p:spPr>
          <a:xfrm>
            <a:off x="522871" y="2974110"/>
            <a:ext cx="3870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Česká bankovní asociace dlouhodobě sleduje chování Čechů.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 spolupráci s výzkumnou agenturou Ipsos se tentokrát zaměřila na problematiku kyberbezpečnosti.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adpis 2">
            <a:extLst>
              <a:ext uri="{FF2B5EF4-FFF2-40B4-BE49-F238E27FC236}">
                <a16:creationId xmlns:a16="http://schemas.microsoft.com/office/drawing/2014/main" id="{59F7ACD6-FEF0-418B-84B8-D6C7B33D7D3D}"/>
              </a:ext>
            </a:extLst>
          </p:cNvPr>
          <p:cNvSpPr txBox="1">
            <a:spLocks/>
          </p:cNvSpPr>
          <p:nvPr/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ČEŠI A KYBERBEZPEČNOST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852B84CF-96E7-1281-C594-0051264714A6}"/>
              </a:ext>
            </a:extLst>
          </p:cNvPr>
          <p:cNvSpPr txBox="1"/>
          <p:nvPr/>
        </p:nvSpPr>
        <p:spPr>
          <a:xfrm>
            <a:off x="426832" y="4054188"/>
            <a:ext cx="333603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Petr Barák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20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Česká bankovní asociace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6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Expert na bankovní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 finanční bezpečnost</a:t>
            </a:r>
            <a:endParaRPr lang="en-US" sz="12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8EFB493B-CD3E-1173-5872-867A80DF638A}"/>
              </a:ext>
            </a:extLst>
          </p:cNvPr>
          <p:cNvSpPr txBox="1"/>
          <p:nvPr/>
        </p:nvSpPr>
        <p:spPr>
          <a:xfrm>
            <a:off x="3027061" y="4048221"/>
            <a:ext cx="33360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Michal Straka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20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Agentura Ipsos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6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Specialista pro finanční trh</a:t>
            </a:r>
            <a:endParaRPr lang="en-US" sz="12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9E1A464E-9468-8415-2870-12AC77D97F5B}"/>
              </a:ext>
            </a:extLst>
          </p:cNvPr>
          <p:cNvSpPr txBox="1"/>
          <p:nvPr/>
        </p:nvSpPr>
        <p:spPr>
          <a:xfrm>
            <a:off x="5719354" y="4033280"/>
            <a:ext cx="333603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pplk. Ondřej Kapr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20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Policie ČR</a:t>
            </a:r>
            <a:endParaRPr lang="en-US" sz="12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06321374-E6F9-18EC-52B6-C930EE37A242}"/>
              </a:ext>
            </a:extLst>
          </p:cNvPr>
          <p:cNvSpPr txBox="1"/>
          <p:nvPr/>
        </p:nvSpPr>
        <p:spPr>
          <a:xfrm>
            <a:off x="8300787" y="4058477"/>
            <a:ext cx="333603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20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Milan </a:t>
            </a:r>
            <a:r>
              <a:rPr lang="cs-CZ" sz="2000" b="1" dirty="0" err="1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Habrcetl</a:t>
            </a:r>
            <a:endParaRPr lang="cs-CZ" sz="20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cs-CZ" sz="20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Cisco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6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200" b="1" dirty="0">
                <a:solidFill>
                  <a:srgbClr val="135868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Expert na kyberbezpečnost</a:t>
            </a:r>
            <a:endParaRPr lang="en-US" sz="1200" b="1" dirty="0">
              <a:solidFill>
                <a:srgbClr val="135868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4" name="Obrázek 73" descr="Obsah obrázku osoba, muž, oblek&#10;&#10;Popis byl vytvořen automaticky">
            <a:extLst>
              <a:ext uri="{FF2B5EF4-FFF2-40B4-BE49-F238E27FC236}">
                <a16:creationId xmlns:a16="http://schemas.microsoft.com/office/drawing/2014/main" id="{2D307085-6F7B-6B90-8AE5-29C92416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19" y="1423947"/>
            <a:ext cx="2097055" cy="2259885"/>
          </a:xfrm>
          <a:prstGeom prst="rect">
            <a:avLst/>
          </a:prstGeom>
        </p:spPr>
      </p:pic>
      <p:pic>
        <p:nvPicPr>
          <p:cNvPr id="76" name="Obrázek 75" descr="Obsah obrázku osoba, muž, oblek, exteriér&#10;&#10;Popis byl vytvořen automaticky">
            <a:extLst>
              <a:ext uri="{FF2B5EF4-FFF2-40B4-BE49-F238E27FC236}">
                <a16:creationId xmlns:a16="http://schemas.microsoft.com/office/drawing/2014/main" id="{4B1C5DE0-0EF3-F90F-7C8F-80971EB0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87" y="1414405"/>
            <a:ext cx="2128983" cy="228865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A7D15547-070E-4173-B5F4-2882C0439C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r="5189" b="19554"/>
          <a:stretch/>
        </p:blipFill>
        <p:spPr>
          <a:xfrm>
            <a:off x="3774368" y="1423947"/>
            <a:ext cx="1944986" cy="2279115"/>
          </a:xfrm>
          <a:prstGeom prst="rect">
            <a:avLst/>
          </a:prstGeom>
        </p:spPr>
      </p:pic>
      <p:pic>
        <p:nvPicPr>
          <p:cNvPr id="1029" name="76F275F8-8CCA-448D-8C37-C53461F1A599" descr="Milan_Habrcetl_square.jpg">
            <a:extLst>
              <a:ext uri="{FF2B5EF4-FFF2-40B4-BE49-F238E27FC236}">
                <a16:creationId xmlns:a16="http://schemas.microsoft.com/office/drawing/2014/main" id="{C290727C-F93D-8F24-A454-C209BCC9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909" r="7083" b="6107"/>
          <a:stretch>
            <a:fillRect/>
          </a:stretch>
        </p:blipFill>
        <p:spPr bwMode="auto">
          <a:xfrm>
            <a:off x="8904312" y="1412776"/>
            <a:ext cx="21145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71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7309815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UPOZORNĚNÍ A NEZNÁMÉ PŘÍLOHY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0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BEZPEČNOSTNÍ UPOZORNĚNÍ BANKY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Upozornění banky čte alespoň občas většina Čechů, pravidelně je čte téměř polovina. Pouze 6 % je nikdy nečte.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Q36. Čtete upozornění Vaší banky, která dává na svůj web, do internetového bankovnictví či mobilní aplikace? 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Nejčastěji čtou upozornění lidé ve věku 18-34 let, a to až dvě třetiny, nejméně pak lidé ve věku 65 let a více, a to až třetina.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Častěji čtou upozornění lidé s maturitou nebo vysokoškolským vzděláním.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BC34459A-EFBE-463B-8654-B3808CCCF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396571"/>
              </p:ext>
            </p:extLst>
          </p:nvPr>
        </p:nvGraphicFramePr>
        <p:xfrm>
          <a:off x="686250" y="1772816"/>
          <a:ext cx="6715043" cy="360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8">
            <a:extLst>
              <a:ext uri="{FF2B5EF4-FFF2-40B4-BE49-F238E27FC236}">
                <a16:creationId xmlns:a16="http://schemas.microsoft.com/office/drawing/2014/main" id="{6D09EDD8-AE78-4872-8036-DD9337E808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47860" y="3212976"/>
            <a:ext cx="623804" cy="623804"/>
            <a:chOff x="2916" y="526"/>
            <a:chExt cx="372" cy="372"/>
          </a:xfrm>
          <a:noFill/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DE09970-6C73-41F6-B540-2CD52274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526"/>
              <a:ext cx="372" cy="129"/>
            </a:xfrm>
            <a:custGeom>
              <a:avLst/>
              <a:gdLst>
                <a:gd name="T0" fmla="*/ 92 w 92"/>
                <a:gd name="T1" fmla="*/ 32 h 32"/>
                <a:gd name="T2" fmla="*/ 0 w 92"/>
                <a:gd name="T3" fmla="*/ 32 h 32"/>
                <a:gd name="T4" fmla="*/ 0 w 92"/>
                <a:gd name="T5" fmla="*/ 27 h 32"/>
                <a:gd name="T6" fmla="*/ 3 w 92"/>
                <a:gd name="T7" fmla="*/ 23 h 32"/>
                <a:gd name="T8" fmla="*/ 45 w 92"/>
                <a:gd name="T9" fmla="*/ 0 h 32"/>
                <a:gd name="T10" fmla="*/ 47 w 92"/>
                <a:gd name="T11" fmla="*/ 0 h 32"/>
                <a:gd name="T12" fmla="*/ 89 w 92"/>
                <a:gd name="T13" fmla="*/ 23 h 32"/>
                <a:gd name="T14" fmla="*/ 92 w 92"/>
                <a:gd name="T15" fmla="*/ 27 h 32"/>
                <a:gd name="T16" fmla="*/ 92 w 92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32">
                  <a:moveTo>
                    <a:pt x="92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5"/>
                    <a:pt x="1" y="24"/>
                    <a:pt x="3" y="23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1" y="24"/>
                    <a:pt x="92" y="25"/>
                    <a:pt x="92" y="27"/>
                  </a:cubicBezTo>
                  <a:lnTo>
                    <a:pt x="92" y="32"/>
                  </a:ln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0BE379E4-9F5F-41A0-A22B-28646C003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Line 21">
              <a:extLst>
                <a:ext uri="{FF2B5EF4-FFF2-40B4-BE49-F238E27FC236}">
                  <a16:creationId xmlns:a16="http://schemas.microsoft.com/office/drawing/2014/main" id="{E638D560-4B4C-4AB2-B3DD-BFA7F1F88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1BD85418-8B72-402A-AD91-9D9C24590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6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C48A3E3F-BCCC-466E-ACB8-CC56D277C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7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91C94B06-27DA-48E8-ADFA-4D5C9B86F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CD968419-54B5-437E-A3AC-ABB00D8B3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655"/>
              <a:ext cx="0" cy="186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8E1F7C96-DE60-42EE-8E79-44AE411CC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849"/>
              <a:ext cx="372" cy="49"/>
            </a:xfrm>
            <a:custGeom>
              <a:avLst/>
              <a:gdLst>
                <a:gd name="T0" fmla="*/ 88 w 92"/>
                <a:gd name="T1" fmla="*/ 12 h 12"/>
                <a:gd name="T2" fmla="*/ 4 w 92"/>
                <a:gd name="T3" fmla="*/ 12 h 12"/>
                <a:gd name="T4" fmla="*/ 0 w 92"/>
                <a:gd name="T5" fmla="*/ 8 h 12"/>
                <a:gd name="T6" fmla="*/ 0 w 92"/>
                <a:gd name="T7" fmla="*/ 0 h 12"/>
                <a:gd name="T8" fmla="*/ 92 w 92"/>
                <a:gd name="T9" fmla="*/ 0 h 12"/>
                <a:gd name="T10" fmla="*/ 92 w 92"/>
                <a:gd name="T11" fmla="*/ 8 h 12"/>
                <a:gd name="T12" fmla="*/ 88 w 9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12">
                  <a:moveTo>
                    <a:pt x="88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10"/>
                    <a:pt x="90" y="12"/>
                    <a:pt x="88" y="12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974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NEZNÁMÉ PŘÍLOHY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08570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Téměř tři čtvrtiny lidí nikdy neotvírají přílohy v e-mailech od neznámých odesílatelů. Více než pětina však alespoň některou otevře.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Q34. Jakým způsobem nakládáte s přílohami v e-mailech od neznámých odesílatelů? </a:t>
            </a:r>
          </a:p>
        </p:txBody>
      </p: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BC34459A-EFBE-463B-8654-B3808CCCF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620316"/>
              </p:ext>
            </p:extLst>
          </p:nvPr>
        </p:nvGraphicFramePr>
        <p:xfrm>
          <a:off x="407367" y="1705209"/>
          <a:ext cx="7272808" cy="378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" name="Group 46">
            <a:extLst>
              <a:ext uri="{FF2B5EF4-FFF2-40B4-BE49-F238E27FC236}">
                <a16:creationId xmlns:a16="http://schemas.microsoft.com/office/drawing/2014/main" id="{020188B7-7908-4AB8-81E5-126E81B89DF5}"/>
              </a:ext>
            </a:extLst>
          </p:cNvPr>
          <p:cNvGrpSpPr>
            <a:grpSpLocks/>
          </p:cNvGrpSpPr>
          <p:nvPr/>
        </p:nvGrpSpPr>
        <p:grpSpPr>
          <a:xfrm>
            <a:off x="2423592" y="3297495"/>
            <a:ext cx="600580" cy="598902"/>
            <a:chOff x="5530850" y="2868613"/>
            <a:chExt cx="1136650" cy="1133475"/>
          </a:xfrm>
        </p:grpSpPr>
        <p:sp>
          <p:nvSpPr>
            <p:cNvPr id="29" name="Freeform 237">
              <a:extLst>
                <a:ext uri="{FF2B5EF4-FFF2-40B4-BE49-F238E27FC236}">
                  <a16:creationId xmlns:a16="http://schemas.microsoft.com/office/drawing/2014/main" id="{6802E479-5478-4B18-A850-607F5BA6E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0" y="3430588"/>
              <a:ext cx="444500" cy="571500"/>
            </a:xfrm>
            <a:custGeom>
              <a:avLst/>
              <a:gdLst>
                <a:gd name="T0" fmla="*/ 48 w 170"/>
                <a:gd name="T1" fmla="*/ 169 h 219"/>
                <a:gd name="T2" fmla="*/ 34 w 170"/>
                <a:gd name="T3" fmla="*/ 163 h 219"/>
                <a:gd name="T4" fmla="*/ 3 w 170"/>
                <a:gd name="T5" fmla="*/ 15 h 219"/>
                <a:gd name="T6" fmla="*/ 17 w 170"/>
                <a:gd name="T7" fmla="*/ 3 h 219"/>
                <a:gd name="T8" fmla="*/ 150 w 170"/>
                <a:gd name="T9" fmla="*/ 79 h 219"/>
                <a:gd name="T10" fmla="*/ 152 w 170"/>
                <a:gd name="T11" fmla="*/ 95 h 219"/>
                <a:gd name="T12" fmla="*/ 112 w 170"/>
                <a:gd name="T13" fmla="*/ 108 h 219"/>
                <a:gd name="T14" fmla="*/ 166 w 170"/>
                <a:gd name="T15" fmla="*/ 181 h 219"/>
                <a:gd name="T16" fmla="*/ 166 w 170"/>
                <a:gd name="T17" fmla="*/ 194 h 219"/>
                <a:gd name="T18" fmla="*/ 140 w 170"/>
                <a:gd name="T19" fmla="*/ 213 h 219"/>
                <a:gd name="T20" fmla="*/ 126 w 170"/>
                <a:gd name="T21" fmla="*/ 212 h 219"/>
                <a:gd name="T22" fmla="*/ 73 w 170"/>
                <a:gd name="T23" fmla="*/ 137 h 219"/>
                <a:gd name="T24" fmla="*/ 48 w 170"/>
                <a:gd name="T25" fmla="*/ 16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0" h="219">
                  <a:moveTo>
                    <a:pt x="48" y="169"/>
                  </a:moveTo>
                  <a:cubicBezTo>
                    <a:pt x="45" y="174"/>
                    <a:pt x="38" y="172"/>
                    <a:pt x="34" y="163"/>
                  </a:cubicBezTo>
                  <a:cubicBezTo>
                    <a:pt x="31" y="154"/>
                    <a:pt x="5" y="27"/>
                    <a:pt x="3" y="15"/>
                  </a:cubicBezTo>
                  <a:cubicBezTo>
                    <a:pt x="0" y="2"/>
                    <a:pt x="12" y="0"/>
                    <a:pt x="17" y="3"/>
                  </a:cubicBezTo>
                  <a:cubicBezTo>
                    <a:pt x="36" y="13"/>
                    <a:pt x="144" y="75"/>
                    <a:pt x="150" y="79"/>
                  </a:cubicBezTo>
                  <a:cubicBezTo>
                    <a:pt x="156" y="84"/>
                    <a:pt x="158" y="92"/>
                    <a:pt x="152" y="95"/>
                  </a:cubicBezTo>
                  <a:cubicBezTo>
                    <a:pt x="146" y="98"/>
                    <a:pt x="112" y="108"/>
                    <a:pt x="112" y="108"/>
                  </a:cubicBezTo>
                  <a:cubicBezTo>
                    <a:pt x="112" y="108"/>
                    <a:pt x="158" y="170"/>
                    <a:pt x="166" y="181"/>
                  </a:cubicBezTo>
                  <a:cubicBezTo>
                    <a:pt x="170" y="187"/>
                    <a:pt x="168" y="191"/>
                    <a:pt x="166" y="194"/>
                  </a:cubicBezTo>
                  <a:cubicBezTo>
                    <a:pt x="163" y="196"/>
                    <a:pt x="142" y="211"/>
                    <a:pt x="140" y="213"/>
                  </a:cubicBezTo>
                  <a:cubicBezTo>
                    <a:pt x="137" y="215"/>
                    <a:pt x="132" y="219"/>
                    <a:pt x="126" y="212"/>
                  </a:cubicBezTo>
                  <a:cubicBezTo>
                    <a:pt x="121" y="204"/>
                    <a:pt x="73" y="137"/>
                    <a:pt x="73" y="137"/>
                  </a:cubicBezTo>
                  <a:cubicBezTo>
                    <a:pt x="73" y="137"/>
                    <a:pt x="53" y="163"/>
                    <a:pt x="48" y="169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38">
              <a:extLst>
                <a:ext uri="{FF2B5EF4-FFF2-40B4-BE49-F238E27FC236}">
                  <a16:creationId xmlns:a16="http://schemas.microsoft.com/office/drawing/2014/main" id="{04AED1B9-727E-4196-A42E-CD2761486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850" y="2868613"/>
              <a:ext cx="942975" cy="857250"/>
            </a:xfrm>
            <a:custGeom>
              <a:avLst/>
              <a:gdLst>
                <a:gd name="T0" fmla="*/ 267 w 361"/>
                <a:gd name="T1" fmla="*/ 328 h 328"/>
                <a:gd name="T2" fmla="*/ 36 w 361"/>
                <a:gd name="T3" fmla="*/ 328 h 328"/>
                <a:gd name="T4" fmla="*/ 0 w 361"/>
                <a:gd name="T5" fmla="*/ 292 h 328"/>
                <a:gd name="T6" fmla="*/ 0 w 361"/>
                <a:gd name="T7" fmla="*/ 36 h 328"/>
                <a:gd name="T8" fmla="*/ 36 w 361"/>
                <a:gd name="T9" fmla="*/ 0 h 328"/>
                <a:gd name="T10" fmla="*/ 325 w 361"/>
                <a:gd name="T11" fmla="*/ 0 h 328"/>
                <a:gd name="T12" fmla="*/ 361 w 361"/>
                <a:gd name="T13" fmla="*/ 36 h 328"/>
                <a:gd name="T14" fmla="*/ 361 w 361"/>
                <a:gd name="T15" fmla="*/ 23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" h="328">
                  <a:moveTo>
                    <a:pt x="267" y="328"/>
                  </a:moveTo>
                  <a:cubicBezTo>
                    <a:pt x="36" y="328"/>
                    <a:pt x="36" y="328"/>
                    <a:pt x="36" y="328"/>
                  </a:cubicBezTo>
                  <a:cubicBezTo>
                    <a:pt x="16" y="328"/>
                    <a:pt x="0" y="312"/>
                    <a:pt x="0" y="29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45" y="0"/>
                    <a:pt x="361" y="16"/>
                    <a:pt x="361" y="36"/>
                  </a:cubicBezTo>
                  <a:cubicBezTo>
                    <a:pt x="361" y="236"/>
                    <a:pt x="361" y="236"/>
                    <a:pt x="361" y="236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ine 239">
              <a:extLst>
                <a:ext uri="{FF2B5EF4-FFF2-40B4-BE49-F238E27FC236}">
                  <a16:creationId xmlns:a16="http://schemas.microsoft.com/office/drawing/2014/main" id="{E62D8F9F-FD62-41D4-8388-4F2879F47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0850" y="3065463"/>
              <a:ext cx="942975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Line 240">
              <a:extLst>
                <a:ext uri="{FF2B5EF4-FFF2-40B4-BE49-F238E27FC236}">
                  <a16:creationId xmlns:a16="http://schemas.microsoft.com/office/drawing/2014/main" id="{51DB2563-2017-401B-B991-064BBE1A3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3195638"/>
              <a:ext cx="611188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Line 241">
              <a:extLst>
                <a:ext uri="{FF2B5EF4-FFF2-40B4-BE49-F238E27FC236}">
                  <a16:creationId xmlns:a16="http://schemas.microsoft.com/office/drawing/2014/main" id="{E647376B-A7DC-452A-9731-1A22773AD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3284538"/>
              <a:ext cx="473075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Line 242">
              <a:extLst>
                <a:ext uri="{FF2B5EF4-FFF2-40B4-BE49-F238E27FC236}">
                  <a16:creationId xmlns:a16="http://schemas.microsoft.com/office/drawing/2014/main" id="{B9124D33-4658-47B1-A7BB-6A21677E4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3370263"/>
              <a:ext cx="341313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 243">
              <a:extLst>
                <a:ext uri="{FF2B5EF4-FFF2-40B4-BE49-F238E27FC236}">
                  <a16:creationId xmlns:a16="http://schemas.microsoft.com/office/drawing/2014/main" id="{A2914C17-FE25-4E0E-B059-8C39A3499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5" y="3459163"/>
              <a:ext cx="341313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244">
              <a:extLst>
                <a:ext uri="{FF2B5EF4-FFF2-40B4-BE49-F238E27FC236}">
                  <a16:creationId xmlns:a16="http://schemas.microsoft.com/office/drawing/2014/main" id="{01CCE456-D1E2-46A2-8F39-F1142365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2941638"/>
              <a:ext cx="49213" cy="52388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245">
              <a:extLst>
                <a:ext uri="{FF2B5EF4-FFF2-40B4-BE49-F238E27FC236}">
                  <a16:creationId xmlns:a16="http://schemas.microsoft.com/office/drawing/2014/main" id="{EB485F75-0EC7-4C94-9FB6-3FF2C879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2688" y="2941638"/>
              <a:ext cx="49213" cy="52388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Oval 246">
              <a:extLst>
                <a:ext uri="{FF2B5EF4-FFF2-40B4-BE49-F238E27FC236}">
                  <a16:creationId xmlns:a16="http://schemas.microsoft.com/office/drawing/2014/main" id="{6C0E3083-3B87-4DEC-B54E-5B6E3AF53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238" y="2941638"/>
              <a:ext cx="50800" cy="52388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Obdélník 5">
            <a:extLst>
              <a:ext uri="{FF2B5EF4-FFF2-40B4-BE49-F238E27FC236}">
                <a16:creationId xmlns:a16="http://schemas.microsoft.com/office/drawing/2014/main" id="{9907174F-C51F-29B6-5762-772447D8E48D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5903424-40E5-F47F-1631-AA1B7E226345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561907-ABA6-E506-3B5E-C294EF465DF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4672F40-D9F7-B1C4-DF67-96B540465F2C}"/>
              </a:ext>
            </a:extLst>
          </p:cNvPr>
          <p:cNvSpPr txBox="1"/>
          <p:nvPr/>
        </p:nvSpPr>
        <p:spPr>
          <a:xfrm>
            <a:off x="7790650" y="1996556"/>
            <a:ext cx="3813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Nejčastěji přílohy nikdy neotvírají lidé ve věku 50-64 let (80 %), zatímco více než čtvrtina lidí ve věku 18-34 let občas nějakou otevře.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Nejopatrnější jsou lidé s maturitou, 79 % nikdy neotvírá přílohy od neznámých odesílatelů.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35">
            <a:extLst>
              <a:ext uri="{FF2B5EF4-FFF2-40B4-BE49-F238E27FC236}">
                <a16:creationId xmlns:a16="http://schemas.microsoft.com/office/drawing/2014/main" id="{3AFF001C-5791-6168-0F2D-D176DB581B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12" name="Oval 36">
              <a:extLst>
                <a:ext uri="{FF2B5EF4-FFF2-40B4-BE49-F238E27FC236}">
                  <a16:creationId xmlns:a16="http://schemas.microsoft.com/office/drawing/2014/main" id="{CEDACC9A-1923-331F-0197-249951301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Line 37">
              <a:extLst>
                <a:ext uri="{FF2B5EF4-FFF2-40B4-BE49-F238E27FC236}">
                  <a16:creationId xmlns:a16="http://schemas.microsoft.com/office/drawing/2014/main" id="{D89E24A3-1C89-8237-BDDE-D0A048F67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38">
              <a:extLst>
                <a:ext uri="{FF2B5EF4-FFF2-40B4-BE49-F238E27FC236}">
                  <a16:creationId xmlns:a16="http://schemas.microsoft.com/office/drawing/2014/main" id="{D9A5B1B0-B9DD-086D-F316-1706CBA2D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7309815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ELEKTRONICKÉ BANKOVNICTVÍ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77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KONTROLA BANKOVNÍHO ÚČTU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97 % Čechů kontroluje alespoň někdy svůj bankovní účet, téměř dvě třetiny kontrolují své příjmy a výdaje pravidelně a detailně.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1006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Q33. Jak často kontrolujete příjmy a výdaje na svém bankovním účtu? </a:t>
            </a: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30851087-4D67-43FD-A5EF-EF9D8827F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495403"/>
              </p:ext>
            </p:extLst>
          </p:nvPr>
        </p:nvGraphicFramePr>
        <p:xfrm>
          <a:off x="232661" y="1772816"/>
          <a:ext cx="7966430" cy="4048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54BD6397-755C-41F4-A83E-090FBF42C8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87986" y="3494459"/>
            <a:ext cx="500294" cy="500294"/>
            <a:chOff x="807" y="2689"/>
            <a:chExt cx="515" cy="515"/>
          </a:xfrm>
        </p:grpSpPr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F97C6277-7582-4097-96A6-5D027A859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038"/>
              <a:ext cx="91" cy="166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20D652FF-90E2-4A22-88EF-5C9BF8D5C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2963"/>
              <a:ext cx="91" cy="241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097D7405-D230-41BE-93C9-C54843B7E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888"/>
              <a:ext cx="92" cy="316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94231E50-F6E8-4A55-AE78-4D39B9606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2689"/>
              <a:ext cx="415" cy="16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8FC8631D-0370-426D-B8F4-6480E2138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880"/>
              <a:ext cx="282" cy="91"/>
            </a:xfrm>
            <a:custGeom>
              <a:avLst/>
              <a:gdLst>
                <a:gd name="T0" fmla="*/ 136 w 136"/>
                <a:gd name="T1" fmla="*/ 41 h 44"/>
                <a:gd name="T2" fmla="*/ 100 w 136"/>
                <a:gd name="T3" fmla="*/ 44 h 44"/>
                <a:gd name="T4" fmla="*/ 0 w 136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4">
                  <a:moveTo>
                    <a:pt x="136" y="41"/>
                  </a:moveTo>
                  <a:cubicBezTo>
                    <a:pt x="125" y="43"/>
                    <a:pt x="113" y="44"/>
                    <a:pt x="100" y="44"/>
                  </a:cubicBezTo>
                  <a:cubicBezTo>
                    <a:pt x="45" y="44"/>
                    <a:pt x="0" y="22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EFA82F2-1674-4223-BC8C-AF14D7A63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980"/>
              <a:ext cx="183" cy="224"/>
            </a:xfrm>
            <a:custGeom>
              <a:avLst/>
              <a:gdLst>
                <a:gd name="T0" fmla="*/ 0 w 88"/>
                <a:gd name="T1" fmla="*/ 0 h 108"/>
                <a:gd name="T2" fmla="*/ 0 w 88"/>
                <a:gd name="T3" fmla="*/ 60 h 108"/>
                <a:gd name="T4" fmla="*/ 88 w 8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8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38" y="105"/>
                    <a:pt x="88" y="108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9D5965A-330F-474A-9ADC-2339D1671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872"/>
              <a:ext cx="183" cy="215"/>
            </a:xfrm>
            <a:custGeom>
              <a:avLst/>
              <a:gdLst>
                <a:gd name="T0" fmla="*/ 0 w 88"/>
                <a:gd name="T1" fmla="*/ 0 h 104"/>
                <a:gd name="T2" fmla="*/ 0 w 88"/>
                <a:gd name="T3" fmla="*/ 56 h 104"/>
                <a:gd name="T4" fmla="*/ 88 w 8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4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81"/>
                    <a:pt x="38" y="101"/>
                    <a:pt x="88" y="104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Line 23">
              <a:extLst>
                <a:ext uri="{FF2B5EF4-FFF2-40B4-BE49-F238E27FC236}">
                  <a16:creationId xmlns:a16="http://schemas.microsoft.com/office/drawing/2014/main" id="{708F99E6-A026-4E99-A328-9F726DA76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2" y="2772"/>
              <a:ext cx="0" cy="6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Line 24">
              <a:extLst>
                <a:ext uri="{FF2B5EF4-FFF2-40B4-BE49-F238E27FC236}">
                  <a16:creationId xmlns:a16="http://schemas.microsoft.com/office/drawing/2014/main" id="{86B84C71-DA76-47B2-812A-3F73DC2983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" y="2772"/>
              <a:ext cx="0" cy="10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3425956A-1AB6-B8F9-3504-44B28A5EDA22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892E247-A4B8-124A-4FDE-700D998D08C8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087EA1-A52C-E671-53FF-6A0A97B7CF9B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E56EAC8-7EBA-C83E-7025-0EA2539F8E76}"/>
              </a:ext>
            </a:extLst>
          </p:cNvPr>
          <p:cNvSpPr txBox="1"/>
          <p:nvPr/>
        </p:nvSpPr>
        <p:spPr>
          <a:xfrm>
            <a:off x="7790650" y="1996556"/>
            <a:ext cx="381396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Příjmy a výdaje nejčastěji kontrolují pravidelně lidé ve věku 65 a více let (74 %) a více než tři čtvrtiny lidí s vysokoškolským vzděláním.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35">
            <a:extLst>
              <a:ext uri="{FF2B5EF4-FFF2-40B4-BE49-F238E27FC236}">
                <a16:creationId xmlns:a16="http://schemas.microsoft.com/office/drawing/2014/main" id="{0C13F475-ADEC-B5F0-7728-0B6E3AE305D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9" name="Oval 36">
              <a:extLst>
                <a:ext uri="{FF2B5EF4-FFF2-40B4-BE49-F238E27FC236}">
                  <a16:creationId xmlns:a16="http://schemas.microsoft.com/office/drawing/2014/main" id="{0D7B5F1D-E086-9E06-1EBC-36E7610F6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Line 37">
              <a:extLst>
                <a:ext uri="{FF2B5EF4-FFF2-40B4-BE49-F238E27FC236}">
                  <a16:creationId xmlns:a16="http://schemas.microsoft.com/office/drawing/2014/main" id="{74171689-B912-4A45-55B7-6EAB90B13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AE549B9B-B3AA-171A-8E64-090D9AB9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804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ZAŘÍZENÍ PRO PŘÍSTUP DO IB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Osm z deseti Čechů se do svého internetového bankovnictví připojuje přes vlastní zařízení, zcela pod jejich kontrolou.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Q35. Pomocí jakého zařízení se přihlašujete ke svému internetovému bankovnictví (tj. přístup přes webové stránky banky)? 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Lidé ve věku 65 let a více se nejčastěji připojují pouze na vlastním počítači nebo telefonu, které mají zcela pod svou kontrolou.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Lidé ve věku 18-34 (12 %) a 35-49 let (13 %) se občas do internetového bankovnictví přihlásí také na jiném zařízení, pokud však znají jeho bezpečnostní nastavení.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46DD92BE-BFCC-425B-B0C6-8DBC2289B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246903"/>
              </p:ext>
            </p:extLst>
          </p:nvPr>
        </p:nvGraphicFramePr>
        <p:xfrm>
          <a:off x="623392" y="1556122"/>
          <a:ext cx="7068467" cy="381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588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7309815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VYUŽÍVÁNÍ VEŘEJNÉ WIFI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50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26031236-9A54-4891-BF86-5CB3D2F88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506526"/>
              </p:ext>
            </p:extLst>
          </p:nvPr>
        </p:nvGraphicFramePr>
        <p:xfrm>
          <a:off x="623392" y="1556121"/>
          <a:ext cx="7068467" cy="419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PŘIPOJENÍ NA VEŘEJNOU WIFI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Více než třetina lidí se bez obav na veřejnou síť přihlašuje v hotelech, dále pak ve škole nebo v práci. Na veřejnou síť by se nikdy nepřihlásila více než čtvrtina Čechů.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Q30a. </a:t>
            </a:r>
            <a:r>
              <a:rPr kumimoji="0" lang="pt-BR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Kde všude se bez obav přihlašujete / byste se bez obav přihlásil/a na veřejnou wifi síť?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Více než dvě třetiny lidí ve věku 18-34 let nemají problém se připojit na veřejnou síť ve škole nebo v práci a v hotelu.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Čtyři z 10 lidí ve věku 65 let a více by se nikdy na veřejnou síť nepřipojili a nepřipojila by se ani třetina lidí se základním vzděláním nebo výučním listem.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Na veřejnou síť, ať už v hotelu, ve škole nebo v práci a v obchodním centru, se častěji připojují lidé s vysokoškolským vzděláním.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5F3F03D8-26EF-F74E-1EF5-999ECCF1B9BD}"/>
              </a:ext>
            </a:extLst>
          </p:cNvPr>
          <p:cNvCxnSpPr/>
          <p:nvPr/>
        </p:nvCxnSpPr>
        <p:spPr>
          <a:xfrm>
            <a:off x="371364" y="5337212"/>
            <a:ext cx="6048000" cy="0"/>
          </a:xfrm>
          <a:prstGeom prst="line">
            <a:avLst/>
          </a:prstGeom>
          <a:ln>
            <a:solidFill>
              <a:srgbClr val="135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7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AKTIVITA NA VEŘEJNÉ WIFI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0" y="626028"/>
            <a:ext cx="11513547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Šest z deseti lidí na veřejné síti běžně vyřizuje e-maily a jinou korespondenci. 44 % pak spravuje sociální sítě.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748, ti, kteří by se někdy přihlásili na veřejnou </a:t>
            </a:r>
            <a:r>
              <a:rPr lang="cs-CZ" noProof="1">
                <a:solidFill>
                  <a:srgbClr val="FFFFFF">
                    <a:lumMod val="50000"/>
                  </a:srgbClr>
                </a:solidFill>
              </a:rPr>
              <a:t>WiF</a:t>
            </a:r>
            <a:r>
              <a:rPr lang="cs-CZ" dirty="0">
                <a:solidFill>
                  <a:srgbClr val="FFFFFF">
                    <a:lumMod val="50000"/>
                  </a:srgbClr>
                </a:solidFill>
              </a:rPr>
              <a:t>i síť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Q30b. A jaké činnosti na veřejné wifi síti běžně provádíte/ byste na veřejné wifi síti prováděl/a?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27F86BCD-3F0D-4DB1-9FC1-E43FC5E27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899014"/>
              </p:ext>
            </p:extLst>
          </p:nvPr>
        </p:nvGraphicFramePr>
        <p:xfrm>
          <a:off x="-268744" y="1765485"/>
          <a:ext cx="11712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3664F98A-55EF-4BD0-A01C-EF979DAE8A5B}"/>
              </a:ext>
            </a:extLst>
          </p:cNvPr>
          <p:cNvSpPr txBox="1"/>
          <p:nvPr/>
        </p:nvSpPr>
        <p:spPr>
          <a:xfrm>
            <a:off x="767408" y="5670440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Vyplním nebo poskytnu…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691C1C3-AF56-4EDF-8A3C-0515DB9BF436}"/>
              </a:ext>
            </a:extLst>
          </p:cNvPr>
          <p:cNvSpPr/>
          <p:nvPr/>
        </p:nvSpPr>
        <p:spPr>
          <a:xfrm flipH="1">
            <a:off x="-1" y="5137135"/>
            <a:ext cx="12192000" cy="983798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 35">
            <a:extLst>
              <a:ext uri="{FF2B5EF4-FFF2-40B4-BE49-F238E27FC236}">
                <a16:creationId xmlns:a16="http://schemas.microsoft.com/office/drawing/2014/main" id="{0737F3EA-7A84-41DC-9163-CCB4FD2A03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82" y="5265204"/>
            <a:ext cx="669435" cy="666603"/>
            <a:chOff x="7115" y="2550"/>
            <a:chExt cx="473" cy="471"/>
          </a:xfrm>
          <a:noFill/>
        </p:grpSpPr>
        <p:sp>
          <p:nvSpPr>
            <p:cNvPr id="26" name="Oval 36">
              <a:extLst>
                <a:ext uri="{FF2B5EF4-FFF2-40B4-BE49-F238E27FC236}">
                  <a16:creationId xmlns:a16="http://schemas.microsoft.com/office/drawing/2014/main" id="{2666FCCF-921D-49C9-86ED-9BF45EF47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Line 37">
              <a:extLst>
                <a:ext uri="{FF2B5EF4-FFF2-40B4-BE49-F238E27FC236}">
                  <a16:creationId xmlns:a16="http://schemas.microsoft.com/office/drawing/2014/main" id="{77A26DFB-38E8-44EC-A64C-D682C7B125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38">
              <a:extLst>
                <a:ext uri="{FF2B5EF4-FFF2-40B4-BE49-F238E27FC236}">
                  <a16:creationId xmlns:a16="http://schemas.microsoft.com/office/drawing/2014/main" id="{F6FC5E0E-76A4-4422-BD04-E106AB6D6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4691B03-3CEA-4733-9351-0B1BC8046E75}"/>
              </a:ext>
            </a:extLst>
          </p:cNvPr>
          <p:cNvSpPr txBox="1"/>
          <p:nvPr/>
        </p:nvSpPr>
        <p:spPr>
          <a:xfrm>
            <a:off x="1564351" y="5154577"/>
            <a:ext cx="99559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Ženy (24 %) a lidé s vysokoškolským vzděláním (31 %) častěji nakupují online na veřejných sítích.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Lidé ve věku 18-34 let častěji spravují sociální sítě (56 %) nebo sledují seriály a pořady (39 %).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Lidé starší 50 let nejčastěji vyřizují na veřejné síti e-maily a další korespondenci.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C41307-4218-41B6-B6CA-B94C74845A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57572" y="1630981"/>
            <a:ext cx="425676" cy="523908"/>
            <a:chOff x="3671" y="1952"/>
            <a:chExt cx="338" cy="416"/>
          </a:xfrm>
          <a:noFill/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95C37EC-2D47-4FBD-9242-AC511429A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" y="2043"/>
              <a:ext cx="301" cy="325"/>
            </a:xfrm>
            <a:custGeom>
              <a:avLst/>
              <a:gdLst>
                <a:gd name="T0" fmla="*/ 66 w 66"/>
                <a:gd name="T1" fmla="*/ 72 h 72"/>
                <a:gd name="T2" fmla="*/ 12 w 66"/>
                <a:gd name="T3" fmla="*/ 72 h 72"/>
                <a:gd name="T4" fmla="*/ 0 w 66"/>
                <a:gd name="T5" fmla="*/ 60 h 72"/>
                <a:gd name="T6" fmla="*/ 0 w 66"/>
                <a:gd name="T7" fmla="*/ 0 h 72"/>
                <a:gd name="T8" fmla="*/ 58 w 6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cubicBezTo>
                    <a:pt x="12" y="72"/>
                    <a:pt x="12" y="72"/>
                    <a:pt x="12" y="72"/>
                  </a:cubicBezTo>
                  <a:cubicBezTo>
                    <a:pt x="5" y="72"/>
                    <a:pt x="0" y="67"/>
                    <a:pt x="0" y="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AEF2DAF-8AEC-4E15-BBE6-CA5B37231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43"/>
              <a:ext cx="73" cy="325"/>
            </a:xfrm>
            <a:custGeom>
              <a:avLst/>
              <a:gdLst>
                <a:gd name="T0" fmla="*/ 8 w 16"/>
                <a:gd name="T1" fmla="*/ 72 h 72"/>
                <a:gd name="T2" fmla="*/ 8 w 16"/>
                <a:gd name="T3" fmla="*/ 72 h 72"/>
                <a:gd name="T4" fmla="*/ 0 w 16"/>
                <a:gd name="T5" fmla="*/ 64 h 72"/>
                <a:gd name="T6" fmla="*/ 0 w 16"/>
                <a:gd name="T7" fmla="*/ 0 h 72"/>
                <a:gd name="T8" fmla="*/ 16 w 16"/>
                <a:gd name="T9" fmla="*/ 0 h 72"/>
                <a:gd name="T10" fmla="*/ 16 w 16"/>
                <a:gd name="T11" fmla="*/ 64 h 72"/>
                <a:gd name="T12" fmla="*/ 8 w 1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2">
                  <a:moveTo>
                    <a:pt x="8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8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8"/>
                    <a:pt x="12" y="72"/>
                    <a:pt x="8" y="72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7B654D2D-DDB7-47FF-B3FA-88FC6811E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952"/>
              <a:ext cx="128" cy="91"/>
            </a:xfrm>
            <a:custGeom>
              <a:avLst/>
              <a:gdLst>
                <a:gd name="T0" fmla="*/ 0 w 28"/>
                <a:gd name="T1" fmla="*/ 20 h 20"/>
                <a:gd name="T2" fmla="*/ 12 w 28"/>
                <a:gd name="T3" fmla="*/ 20 h 20"/>
                <a:gd name="T4" fmla="*/ 28 w 28"/>
                <a:gd name="T5" fmla="*/ 20 h 20"/>
                <a:gd name="T6" fmla="*/ 28 w 28"/>
                <a:gd name="T7" fmla="*/ 12 h 20"/>
                <a:gd name="T8" fmla="*/ 16 w 28"/>
                <a:gd name="T9" fmla="*/ 0 h 20"/>
                <a:gd name="T10" fmla="*/ 12 w 28"/>
                <a:gd name="T11" fmla="*/ 0 h 20"/>
                <a:gd name="T12" fmla="*/ 6 w 2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5"/>
                    <a:pt x="23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1"/>
                    <a:pt x="6" y="2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F786B54E-C2C9-42B0-907F-0D15946FA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3" y="1952"/>
              <a:ext cx="128" cy="91"/>
            </a:xfrm>
            <a:custGeom>
              <a:avLst/>
              <a:gdLst>
                <a:gd name="T0" fmla="*/ 28 w 28"/>
                <a:gd name="T1" fmla="*/ 20 h 20"/>
                <a:gd name="T2" fmla="*/ 0 w 28"/>
                <a:gd name="T3" fmla="*/ 20 h 20"/>
                <a:gd name="T4" fmla="*/ 0 w 28"/>
                <a:gd name="T5" fmla="*/ 12 h 20"/>
                <a:gd name="T6" fmla="*/ 12 w 28"/>
                <a:gd name="T7" fmla="*/ 0 h 20"/>
                <a:gd name="T8" fmla="*/ 16 w 28"/>
                <a:gd name="T9" fmla="*/ 0 h 20"/>
                <a:gd name="T10" fmla="*/ 28 w 28"/>
                <a:gd name="T11" fmla="*/ 12 h 20"/>
                <a:gd name="T12" fmla="*/ 28 w 2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0">
                  <a:moveTo>
                    <a:pt x="2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5"/>
                    <a:pt x="28" y="12"/>
                  </a:cubicBezTo>
                  <a:lnTo>
                    <a:pt x="28" y="20"/>
                  </a:ln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44A76A47-65D9-44E8-8240-51FDCE90589D}"/>
              </a:ext>
            </a:extLst>
          </p:cNvPr>
          <p:cNvCxnSpPr>
            <a:cxnSpLocks/>
          </p:cNvCxnSpPr>
          <p:nvPr/>
        </p:nvCxnSpPr>
        <p:spPr>
          <a:xfrm flipV="1">
            <a:off x="9732404" y="1989216"/>
            <a:ext cx="0" cy="2448000"/>
          </a:xfrm>
          <a:prstGeom prst="line">
            <a:avLst/>
          </a:prstGeom>
          <a:ln>
            <a:solidFill>
              <a:srgbClr val="C0C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103">
            <a:extLst>
              <a:ext uri="{FF2B5EF4-FFF2-40B4-BE49-F238E27FC236}">
                <a16:creationId xmlns:a16="http://schemas.microsoft.com/office/drawing/2014/main" id="{2DF09490-5E72-4E21-A04D-8FD326EE037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29269" y="1630981"/>
            <a:ext cx="520932" cy="520933"/>
            <a:chOff x="2919" y="2788"/>
            <a:chExt cx="515" cy="515"/>
          </a:xfrm>
        </p:grpSpPr>
        <p:sp>
          <p:nvSpPr>
            <p:cNvPr id="54" name="Oval 104">
              <a:extLst>
                <a:ext uri="{FF2B5EF4-FFF2-40B4-BE49-F238E27FC236}">
                  <a16:creationId xmlns:a16="http://schemas.microsoft.com/office/drawing/2014/main" id="{999A7058-7066-40ED-8A5B-5712FAEF5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" y="2788"/>
              <a:ext cx="415" cy="16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105">
              <a:extLst>
                <a:ext uri="{FF2B5EF4-FFF2-40B4-BE49-F238E27FC236}">
                  <a16:creationId xmlns:a16="http://schemas.microsoft.com/office/drawing/2014/main" id="{1174F9BE-7F07-48E9-9032-72613F41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3079"/>
              <a:ext cx="241" cy="224"/>
            </a:xfrm>
            <a:custGeom>
              <a:avLst/>
              <a:gdLst>
                <a:gd name="T0" fmla="*/ 0 w 116"/>
                <a:gd name="T1" fmla="*/ 0 h 108"/>
                <a:gd name="T2" fmla="*/ 0 w 116"/>
                <a:gd name="T3" fmla="*/ 60 h 108"/>
                <a:gd name="T4" fmla="*/ 100 w 116"/>
                <a:gd name="T5" fmla="*/ 108 h 108"/>
                <a:gd name="T6" fmla="*/ 116 w 116"/>
                <a:gd name="T7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108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7"/>
                    <a:pt x="45" y="108"/>
                    <a:pt x="100" y="108"/>
                  </a:cubicBezTo>
                  <a:cubicBezTo>
                    <a:pt x="105" y="108"/>
                    <a:pt x="111" y="108"/>
                    <a:pt x="116" y="107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106">
              <a:extLst>
                <a:ext uri="{FF2B5EF4-FFF2-40B4-BE49-F238E27FC236}">
                  <a16:creationId xmlns:a16="http://schemas.microsoft.com/office/drawing/2014/main" id="{191DE350-3778-483F-9F21-C6BD06C2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971"/>
              <a:ext cx="175" cy="214"/>
            </a:xfrm>
            <a:custGeom>
              <a:avLst/>
              <a:gdLst>
                <a:gd name="T0" fmla="*/ 0 w 84"/>
                <a:gd name="T1" fmla="*/ 0 h 103"/>
                <a:gd name="T2" fmla="*/ 0 w 84"/>
                <a:gd name="T3" fmla="*/ 56 h 103"/>
                <a:gd name="T4" fmla="*/ 84 w 84"/>
                <a:gd name="T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03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80"/>
                    <a:pt x="36" y="100"/>
                    <a:pt x="84" y="103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Line 107">
              <a:extLst>
                <a:ext uri="{FF2B5EF4-FFF2-40B4-BE49-F238E27FC236}">
                  <a16:creationId xmlns:a16="http://schemas.microsoft.com/office/drawing/2014/main" id="{ECBE67B6-FA2F-4F3F-ABE4-52FCAACF9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2871"/>
              <a:ext cx="0" cy="9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08">
              <a:extLst>
                <a:ext uri="{FF2B5EF4-FFF2-40B4-BE49-F238E27FC236}">
                  <a16:creationId xmlns:a16="http://schemas.microsoft.com/office/drawing/2014/main" id="{FD4287D7-2614-46D5-A81B-9FF41752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871"/>
              <a:ext cx="175" cy="197"/>
            </a:xfrm>
            <a:custGeom>
              <a:avLst/>
              <a:gdLst>
                <a:gd name="T0" fmla="*/ 0 w 84"/>
                <a:gd name="T1" fmla="*/ 0 h 95"/>
                <a:gd name="T2" fmla="*/ 0 w 84"/>
                <a:gd name="T3" fmla="*/ 48 h 95"/>
                <a:gd name="T4" fmla="*/ 84 w 84"/>
                <a:gd name="T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95">
                  <a:moveTo>
                    <a:pt x="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72"/>
                    <a:pt x="36" y="92"/>
                    <a:pt x="84" y="95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09">
              <a:extLst>
                <a:ext uri="{FF2B5EF4-FFF2-40B4-BE49-F238E27FC236}">
                  <a16:creationId xmlns:a16="http://schemas.microsoft.com/office/drawing/2014/main" id="{151B2178-0823-4F5C-8296-6283608AA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3029"/>
              <a:ext cx="49" cy="50"/>
            </a:xfrm>
            <a:custGeom>
              <a:avLst/>
              <a:gdLst>
                <a:gd name="T0" fmla="*/ 0 w 49"/>
                <a:gd name="T1" fmla="*/ 0 h 50"/>
                <a:gd name="T2" fmla="*/ 0 w 49"/>
                <a:gd name="T3" fmla="*/ 50 h 50"/>
                <a:gd name="T4" fmla="*/ 49 w 49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50">
                  <a:moveTo>
                    <a:pt x="0" y="0"/>
                  </a:moveTo>
                  <a:lnTo>
                    <a:pt x="0" y="50"/>
                  </a:lnTo>
                  <a:lnTo>
                    <a:pt x="49" y="5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10">
              <a:extLst>
                <a:ext uri="{FF2B5EF4-FFF2-40B4-BE49-F238E27FC236}">
                  <a16:creationId xmlns:a16="http://schemas.microsoft.com/office/drawing/2014/main" id="{1C396152-2E5E-4312-917F-D244D795C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3236"/>
              <a:ext cx="50" cy="50"/>
            </a:xfrm>
            <a:custGeom>
              <a:avLst/>
              <a:gdLst>
                <a:gd name="T0" fmla="*/ 0 w 50"/>
                <a:gd name="T1" fmla="*/ 0 h 50"/>
                <a:gd name="T2" fmla="*/ 50 w 50"/>
                <a:gd name="T3" fmla="*/ 0 h 50"/>
                <a:gd name="T4" fmla="*/ 50 w 5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0">
                  <a:moveTo>
                    <a:pt x="0" y="0"/>
                  </a:moveTo>
                  <a:lnTo>
                    <a:pt x="50" y="0"/>
                  </a:lnTo>
                  <a:lnTo>
                    <a:pt x="50" y="5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11">
              <a:extLst>
                <a:ext uri="{FF2B5EF4-FFF2-40B4-BE49-F238E27FC236}">
                  <a16:creationId xmlns:a16="http://schemas.microsoft.com/office/drawing/2014/main" id="{89A73C70-ABD0-4378-AEE0-03E53E00D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3129"/>
              <a:ext cx="274" cy="174"/>
            </a:xfrm>
            <a:custGeom>
              <a:avLst/>
              <a:gdLst>
                <a:gd name="T0" fmla="*/ 132 w 132"/>
                <a:gd name="T1" fmla="*/ 52 h 84"/>
                <a:gd name="T2" fmla="*/ 72 w 132"/>
                <a:gd name="T3" fmla="*/ 84 h 84"/>
                <a:gd name="T4" fmla="*/ 0 w 132"/>
                <a:gd name="T5" fmla="*/ 12 h 84"/>
                <a:gd name="T6" fmla="*/ 1 w 13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4">
                  <a:moveTo>
                    <a:pt x="132" y="52"/>
                  </a:moveTo>
                  <a:cubicBezTo>
                    <a:pt x="119" y="71"/>
                    <a:pt x="97" y="84"/>
                    <a:pt x="72" y="84"/>
                  </a:cubicBezTo>
                  <a:cubicBezTo>
                    <a:pt x="32" y="84"/>
                    <a:pt x="0" y="52"/>
                    <a:pt x="0" y="12"/>
                  </a:cubicBezTo>
                  <a:cubicBezTo>
                    <a:pt x="0" y="8"/>
                    <a:pt x="0" y="4"/>
                    <a:pt x="1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12">
              <a:extLst>
                <a:ext uri="{FF2B5EF4-FFF2-40B4-BE49-F238E27FC236}">
                  <a16:creationId xmlns:a16="http://schemas.microsoft.com/office/drawing/2014/main" id="{5D13C561-79FF-44C7-8A5E-22A2341A3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3004"/>
              <a:ext cx="274" cy="183"/>
            </a:xfrm>
            <a:custGeom>
              <a:avLst/>
              <a:gdLst>
                <a:gd name="T0" fmla="*/ 0 w 132"/>
                <a:gd name="T1" fmla="*/ 32 h 88"/>
                <a:gd name="T2" fmla="*/ 60 w 132"/>
                <a:gd name="T3" fmla="*/ 0 h 88"/>
                <a:gd name="T4" fmla="*/ 132 w 132"/>
                <a:gd name="T5" fmla="*/ 72 h 88"/>
                <a:gd name="T6" fmla="*/ 130 w 132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8">
                  <a:moveTo>
                    <a:pt x="0" y="32"/>
                  </a:moveTo>
                  <a:cubicBezTo>
                    <a:pt x="13" y="13"/>
                    <a:pt x="35" y="0"/>
                    <a:pt x="60" y="0"/>
                  </a:cubicBezTo>
                  <a:cubicBezTo>
                    <a:pt x="100" y="0"/>
                    <a:pt x="132" y="32"/>
                    <a:pt x="132" y="72"/>
                  </a:cubicBezTo>
                  <a:cubicBezTo>
                    <a:pt x="132" y="77"/>
                    <a:pt x="131" y="83"/>
                    <a:pt x="130" y="88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3" name="Group 15">
            <a:extLst>
              <a:ext uri="{FF2B5EF4-FFF2-40B4-BE49-F238E27FC236}">
                <a16:creationId xmlns:a16="http://schemas.microsoft.com/office/drawing/2014/main" id="{B76CB163-E6F6-4734-A89B-6B44299630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96220" y="1630981"/>
            <a:ext cx="500294" cy="500294"/>
            <a:chOff x="807" y="2689"/>
            <a:chExt cx="515" cy="515"/>
          </a:xfrm>
        </p:grpSpPr>
        <p:sp>
          <p:nvSpPr>
            <p:cNvPr id="64" name="Rectangle 16">
              <a:extLst>
                <a:ext uri="{FF2B5EF4-FFF2-40B4-BE49-F238E27FC236}">
                  <a16:creationId xmlns:a16="http://schemas.microsoft.com/office/drawing/2014/main" id="{8415E1AA-4AD0-49CB-912D-0601B8DB1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3038"/>
              <a:ext cx="91" cy="166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Rectangle 17">
              <a:extLst>
                <a:ext uri="{FF2B5EF4-FFF2-40B4-BE49-F238E27FC236}">
                  <a16:creationId xmlns:a16="http://schemas.microsoft.com/office/drawing/2014/main" id="{9B985100-C2F3-480B-8029-73F85B9E1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" y="2963"/>
              <a:ext cx="91" cy="241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Rectangle 18">
              <a:extLst>
                <a:ext uri="{FF2B5EF4-FFF2-40B4-BE49-F238E27FC236}">
                  <a16:creationId xmlns:a16="http://schemas.microsoft.com/office/drawing/2014/main" id="{F3F6974F-C335-439A-ACB7-8ACE214FC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" y="2888"/>
              <a:ext cx="92" cy="316"/>
            </a:xfrm>
            <a:prstGeom prst="rect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Oval 19">
              <a:extLst>
                <a:ext uri="{FF2B5EF4-FFF2-40B4-BE49-F238E27FC236}">
                  <a16:creationId xmlns:a16="http://schemas.microsoft.com/office/drawing/2014/main" id="{8AA8AD6E-51F2-48B8-B8F7-C800E18C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2689"/>
              <a:ext cx="415" cy="166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66BF6E4F-9A47-4CA7-AFCC-D0B5BDF37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880"/>
              <a:ext cx="282" cy="91"/>
            </a:xfrm>
            <a:custGeom>
              <a:avLst/>
              <a:gdLst>
                <a:gd name="T0" fmla="*/ 136 w 136"/>
                <a:gd name="T1" fmla="*/ 41 h 44"/>
                <a:gd name="T2" fmla="*/ 100 w 136"/>
                <a:gd name="T3" fmla="*/ 44 h 44"/>
                <a:gd name="T4" fmla="*/ 0 w 136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4">
                  <a:moveTo>
                    <a:pt x="136" y="41"/>
                  </a:moveTo>
                  <a:cubicBezTo>
                    <a:pt x="125" y="43"/>
                    <a:pt x="113" y="44"/>
                    <a:pt x="100" y="44"/>
                  </a:cubicBezTo>
                  <a:cubicBezTo>
                    <a:pt x="45" y="44"/>
                    <a:pt x="0" y="22"/>
                    <a:pt x="0" y="0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FE35131E-690A-443D-85F7-00A7D2AE9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980"/>
              <a:ext cx="183" cy="224"/>
            </a:xfrm>
            <a:custGeom>
              <a:avLst/>
              <a:gdLst>
                <a:gd name="T0" fmla="*/ 0 w 88"/>
                <a:gd name="T1" fmla="*/ 0 h 108"/>
                <a:gd name="T2" fmla="*/ 0 w 88"/>
                <a:gd name="T3" fmla="*/ 60 h 108"/>
                <a:gd name="T4" fmla="*/ 88 w 8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8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38" y="105"/>
                    <a:pt x="88" y="108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C7084EE8-77E1-4B03-9E2A-F63875C87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872"/>
              <a:ext cx="183" cy="215"/>
            </a:xfrm>
            <a:custGeom>
              <a:avLst/>
              <a:gdLst>
                <a:gd name="T0" fmla="*/ 0 w 88"/>
                <a:gd name="T1" fmla="*/ 0 h 104"/>
                <a:gd name="T2" fmla="*/ 0 w 88"/>
                <a:gd name="T3" fmla="*/ 56 h 104"/>
                <a:gd name="T4" fmla="*/ 88 w 8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104"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81"/>
                    <a:pt x="38" y="101"/>
                    <a:pt x="88" y="104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Line 23">
              <a:extLst>
                <a:ext uri="{FF2B5EF4-FFF2-40B4-BE49-F238E27FC236}">
                  <a16:creationId xmlns:a16="http://schemas.microsoft.com/office/drawing/2014/main" id="{E976959D-F8BE-4CC1-9168-16A5867CB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2" y="2772"/>
              <a:ext cx="0" cy="67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Line 24">
              <a:extLst>
                <a:ext uri="{FF2B5EF4-FFF2-40B4-BE49-F238E27FC236}">
                  <a16:creationId xmlns:a16="http://schemas.microsoft.com/office/drawing/2014/main" id="{5BC6404B-812D-49E4-9F9D-03DADF3EB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7" y="2772"/>
              <a:ext cx="0" cy="10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3" name="Group 25">
            <a:extLst>
              <a:ext uri="{FF2B5EF4-FFF2-40B4-BE49-F238E27FC236}">
                <a16:creationId xmlns:a16="http://schemas.microsoft.com/office/drawing/2014/main" id="{60CB78D2-B4A9-400F-A593-AD03DB343F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2392" y="1630981"/>
            <a:ext cx="518788" cy="518788"/>
            <a:chOff x="1600" y="133"/>
            <a:chExt cx="1204" cy="1204"/>
          </a:xfrm>
        </p:grpSpPr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09DE7307-688E-40A9-B247-34D23F0AF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33"/>
              <a:ext cx="1204" cy="1204"/>
            </a:xfrm>
            <a:custGeom>
              <a:avLst/>
              <a:gdLst>
                <a:gd name="T0" fmla="*/ 2091 w 2092"/>
                <a:gd name="T1" fmla="*/ 997 h 2092"/>
                <a:gd name="T2" fmla="*/ 2088 w 2092"/>
                <a:gd name="T3" fmla="*/ 803 h 2092"/>
                <a:gd name="T4" fmla="*/ 2087 w 2092"/>
                <a:gd name="T5" fmla="*/ 726 h 2092"/>
                <a:gd name="T6" fmla="*/ 2086 w 2092"/>
                <a:gd name="T7" fmla="*/ 680 h 2092"/>
                <a:gd name="T8" fmla="*/ 2084 w 2092"/>
                <a:gd name="T9" fmla="*/ 576 h 2092"/>
                <a:gd name="T10" fmla="*/ 2068 w 2092"/>
                <a:gd name="T11" fmla="*/ 450 h 2092"/>
                <a:gd name="T12" fmla="*/ 2048 w 2092"/>
                <a:gd name="T13" fmla="*/ 383 h 2092"/>
                <a:gd name="T14" fmla="*/ 1989 w 2092"/>
                <a:gd name="T15" fmla="*/ 263 h 2092"/>
                <a:gd name="T16" fmla="*/ 1935 w 2092"/>
                <a:gd name="T17" fmla="*/ 194 h 2092"/>
                <a:gd name="T18" fmla="*/ 1900 w 2092"/>
                <a:gd name="T19" fmla="*/ 159 h 2092"/>
                <a:gd name="T20" fmla="*/ 1838 w 2092"/>
                <a:gd name="T21" fmla="*/ 109 h 2092"/>
                <a:gd name="T22" fmla="*/ 1775 w 2092"/>
                <a:gd name="T23" fmla="*/ 71 h 2092"/>
                <a:gd name="T24" fmla="*/ 1659 w 2092"/>
                <a:gd name="T25" fmla="*/ 27 h 2092"/>
                <a:gd name="T26" fmla="*/ 1516 w 2092"/>
                <a:gd name="T27" fmla="*/ 8 h 2092"/>
                <a:gd name="T28" fmla="*/ 1401 w 2092"/>
                <a:gd name="T29" fmla="*/ 5 h 2092"/>
                <a:gd name="T30" fmla="*/ 1324 w 2092"/>
                <a:gd name="T31" fmla="*/ 4 h 2092"/>
                <a:gd name="T32" fmla="*/ 1295 w 2092"/>
                <a:gd name="T33" fmla="*/ 4 h 2092"/>
                <a:gd name="T34" fmla="*/ 1223 w 2092"/>
                <a:gd name="T35" fmla="*/ 3 h 2092"/>
                <a:gd name="T36" fmla="*/ 1046 w 2092"/>
                <a:gd name="T37" fmla="*/ 0 h 2092"/>
                <a:gd name="T38" fmla="*/ 763 w 2092"/>
                <a:gd name="T39" fmla="*/ 4 h 2092"/>
                <a:gd name="T40" fmla="*/ 726 w 2092"/>
                <a:gd name="T41" fmla="*/ 5 h 2092"/>
                <a:gd name="T42" fmla="*/ 694 w 2092"/>
                <a:gd name="T43" fmla="*/ 5 h 2092"/>
                <a:gd name="T44" fmla="*/ 652 w 2092"/>
                <a:gd name="T45" fmla="*/ 6 h 2092"/>
                <a:gd name="T46" fmla="*/ 496 w 2092"/>
                <a:gd name="T47" fmla="*/ 15 h 2092"/>
                <a:gd name="T48" fmla="*/ 395 w 2092"/>
                <a:gd name="T49" fmla="*/ 40 h 2092"/>
                <a:gd name="T50" fmla="*/ 264 w 2092"/>
                <a:gd name="T51" fmla="*/ 103 h 2092"/>
                <a:gd name="T52" fmla="*/ 175 w 2092"/>
                <a:gd name="T53" fmla="*/ 175 h 2092"/>
                <a:gd name="T54" fmla="*/ 127 w 2092"/>
                <a:gd name="T55" fmla="*/ 230 h 2092"/>
                <a:gd name="T56" fmla="*/ 78 w 2092"/>
                <a:gd name="T57" fmla="*/ 304 h 2092"/>
                <a:gd name="T58" fmla="*/ 44 w 2092"/>
                <a:gd name="T59" fmla="*/ 380 h 2092"/>
                <a:gd name="T60" fmla="*/ 10 w 2092"/>
                <a:gd name="T61" fmla="*/ 543 h 2092"/>
                <a:gd name="T62" fmla="*/ 6 w 2092"/>
                <a:gd name="T63" fmla="*/ 669 h 2092"/>
                <a:gd name="T64" fmla="*/ 4 w 2092"/>
                <a:gd name="T65" fmla="*/ 776 h 2092"/>
                <a:gd name="T66" fmla="*/ 4 w 2092"/>
                <a:gd name="T67" fmla="*/ 814 h 2092"/>
                <a:gd name="T68" fmla="*/ 0 w 2092"/>
                <a:gd name="T69" fmla="*/ 1004 h 2092"/>
                <a:gd name="T70" fmla="*/ 0 w 2092"/>
                <a:gd name="T71" fmla="*/ 1050 h 2092"/>
                <a:gd name="T72" fmla="*/ 2 w 2092"/>
                <a:gd name="T73" fmla="*/ 1168 h 2092"/>
                <a:gd name="T74" fmla="*/ 4 w 2092"/>
                <a:gd name="T75" fmla="*/ 1312 h 2092"/>
                <a:gd name="T76" fmla="*/ 5 w 2092"/>
                <a:gd name="T77" fmla="*/ 1372 h 2092"/>
                <a:gd name="T78" fmla="*/ 6 w 2092"/>
                <a:gd name="T79" fmla="*/ 1414 h 2092"/>
                <a:gd name="T80" fmla="*/ 8 w 2092"/>
                <a:gd name="T81" fmla="*/ 1516 h 2092"/>
                <a:gd name="T82" fmla="*/ 82 w 2092"/>
                <a:gd name="T83" fmla="*/ 1796 h 2092"/>
                <a:gd name="T84" fmla="*/ 138 w 2092"/>
                <a:gd name="T85" fmla="*/ 1877 h 2092"/>
                <a:gd name="T86" fmla="*/ 244 w 2092"/>
                <a:gd name="T87" fmla="*/ 1976 h 2092"/>
                <a:gd name="T88" fmla="*/ 295 w 2092"/>
                <a:gd name="T89" fmla="*/ 2009 h 2092"/>
                <a:gd name="T90" fmla="*/ 360 w 2092"/>
                <a:gd name="T91" fmla="*/ 2040 h 2092"/>
                <a:gd name="T92" fmla="*/ 645 w 2092"/>
                <a:gd name="T93" fmla="*/ 2085 h 2092"/>
                <a:gd name="T94" fmla="*/ 1024 w 2092"/>
                <a:gd name="T95" fmla="*/ 2092 h 2092"/>
                <a:gd name="T96" fmla="*/ 1053 w 2092"/>
                <a:gd name="T97" fmla="*/ 2092 h 2092"/>
                <a:gd name="T98" fmla="*/ 1118 w 2092"/>
                <a:gd name="T99" fmla="*/ 2091 h 2092"/>
                <a:gd name="T100" fmla="*/ 1596 w 2092"/>
                <a:gd name="T101" fmla="*/ 2077 h 2092"/>
                <a:gd name="T102" fmla="*/ 1692 w 2092"/>
                <a:gd name="T103" fmla="*/ 2054 h 2092"/>
                <a:gd name="T104" fmla="*/ 1795 w 2092"/>
                <a:gd name="T105" fmla="*/ 2010 h 2092"/>
                <a:gd name="T106" fmla="*/ 1887 w 2092"/>
                <a:gd name="T107" fmla="*/ 1945 h 2092"/>
                <a:gd name="T108" fmla="*/ 1918 w 2092"/>
                <a:gd name="T109" fmla="*/ 1917 h 2092"/>
                <a:gd name="T110" fmla="*/ 1983 w 2092"/>
                <a:gd name="T111" fmla="*/ 1838 h 2092"/>
                <a:gd name="T112" fmla="*/ 2016 w 2092"/>
                <a:gd name="T113" fmla="*/ 1785 h 2092"/>
                <a:gd name="T114" fmla="*/ 2082 w 2092"/>
                <a:gd name="T115" fmla="*/ 1568 h 2092"/>
                <a:gd name="T116" fmla="*/ 2086 w 2092"/>
                <a:gd name="T117" fmla="*/ 1424 h 2092"/>
                <a:gd name="T118" fmla="*/ 2088 w 2092"/>
                <a:gd name="T119" fmla="*/ 1340 h 2092"/>
                <a:gd name="T120" fmla="*/ 2088 w 2092"/>
                <a:gd name="T121" fmla="*/ 1294 h 2092"/>
                <a:gd name="T122" fmla="*/ 2091 w 2092"/>
                <a:gd name="T123" fmla="*/ 1097 h 2092"/>
                <a:gd name="T124" fmla="*/ 2092 w 2092"/>
                <a:gd name="T125" fmla="*/ 1046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2" h="2092">
                  <a:moveTo>
                    <a:pt x="2092" y="1042"/>
                  </a:moveTo>
                  <a:cubicBezTo>
                    <a:pt x="2092" y="1041"/>
                    <a:pt x="2092" y="1041"/>
                    <a:pt x="2092" y="1041"/>
                  </a:cubicBezTo>
                  <a:cubicBezTo>
                    <a:pt x="2092" y="1040"/>
                    <a:pt x="2092" y="1038"/>
                    <a:pt x="2092" y="1037"/>
                  </a:cubicBezTo>
                  <a:cubicBezTo>
                    <a:pt x="2092" y="1037"/>
                    <a:pt x="2092" y="1036"/>
                    <a:pt x="2092" y="1036"/>
                  </a:cubicBezTo>
                  <a:cubicBezTo>
                    <a:pt x="2092" y="1036"/>
                    <a:pt x="2092" y="1036"/>
                    <a:pt x="2092" y="1036"/>
                  </a:cubicBezTo>
                  <a:cubicBezTo>
                    <a:pt x="2092" y="1036"/>
                    <a:pt x="2092" y="1036"/>
                    <a:pt x="2092" y="1036"/>
                  </a:cubicBezTo>
                  <a:cubicBezTo>
                    <a:pt x="2092" y="1033"/>
                    <a:pt x="2092" y="1031"/>
                    <a:pt x="2092" y="1028"/>
                  </a:cubicBezTo>
                  <a:cubicBezTo>
                    <a:pt x="2092" y="1028"/>
                    <a:pt x="2092" y="1028"/>
                    <a:pt x="2092" y="1028"/>
                  </a:cubicBezTo>
                  <a:cubicBezTo>
                    <a:pt x="2092" y="1028"/>
                    <a:pt x="2092" y="1028"/>
                    <a:pt x="2092" y="1028"/>
                  </a:cubicBezTo>
                  <a:cubicBezTo>
                    <a:pt x="2092" y="1024"/>
                    <a:pt x="2092" y="1020"/>
                    <a:pt x="2092" y="1016"/>
                  </a:cubicBezTo>
                  <a:cubicBezTo>
                    <a:pt x="2092" y="1015"/>
                    <a:pt x="2092" y="1015"/>
                    <a:pt x="2092" y="1014"/>
                  </a:cubicBezTo>
                  <a:cubicBezTo>
                    <a:pt x="2092" y="1013"/>
                    <a:pt x="2092" y="1012"/>
                    <a:pt x="2092" y="1011"/>
                  </a:cubicBezTo>
                  <a:cubicBezTo>
                    <a:pt x="2092" y="1011"/>
                    <a:pt x="2092" y="1010"/>
                    <a:pt x="2092" y="1009"/>
                  </a:cubicBezTo>
                  <a:cubicBezTo>
                    <a:pt x="2092" y="1008"/>
                    <a:pt x="2092" y="1007"/>
                    <a:pt x="2092" y="1006"/>
                  </a:cubicBezTo>
                  <a:cubicBezTo>
                    <a:pt x="2092" y="1005"/>
                    <a:pt x="2092" y="1004"/>
                    <a:pt x="2091" y="1003"/>
                  </a:cubicBezTo>
                  <a:cubicBezTo>
                    <a:pt x="2091" y="1003"/>
                    <a:pt x="2091" y="1002"/>
                    <a:pt x="2091" y="1001"/>
                  </a:cubicBezTo>
                  <a:cubicBezTo>
                    <a:pt x="2091" y="1000"/>
                    <a:pt x="2091" y="998"/>
                    <a:pt x="2091" y="997"/>
                  </a:cubicBezTo>
                  <a:cubicBezTo>
                    <a:pt x="2091" y="996"/>
                    <a:pt x="2091" y="996"/>
                    <a:pt x="2091" y="995"/>
                  </a:cubicBezTo>
                  <a:cubicBezTo>
                    <a:pt x="2091" y="993"/>
                    <a:pt x="2091" y="992"/>
                    <a:pt x="2091" y="990"/>
                  </a:cubicBezTo>
                  <a:cubicBezTo>
                    <a:pt x="2091" y="989"/>
                    <a:pt x="2091" y="989"/>
                    <a:pt x="2091" y="988"/>
                  </a:cubicBezTo>
                  <a:cubicBezTo>
                    <a:pt x="2091" y="988"/>
                    <a:pt x="2091" y="988"/>
                    <a:pt x="2091" y="988"/>
                  </a:cubicBezTo>
                  <a:cubicBezTo>
                    <a:pt x="2091" y="986"/>
                    <a:pt x="2091" y="983"/>
                    <a:pt x="2091" y="981"/>
                  </a:cubicBezTo>
                  <a:cubicBezTo>
                    <a:pt x="2091" y="980"/>
                    <a:pt x="2091" y="980"/>
                    <a:pt x="2091" y="980"/>
                  </a:cubicBezTo>
                  <a:cubicBezTo>
                    <a:pt x="2091" y="978"/>
                    <a:pt x="2091" y="976"/>
                    <a:pt x="2091" y="974"/>
                  </a:cubicBezTo>
                  <a:cubicBezTo>
                    <a:pt x="2091" y="969"/>
                    <a:pt x="2091" y="964"/>
                    <a:pt x="2091" y="959"/>
                  </a:cubicBezTo>
                  <a:cubicBezTo>
                    <a:pt x="2091" y="958"/>
                    <a:pt x="2091" y="957"/>
                    <a:pt x="2091" y="956"/>
                  </a:cubicBezTo>
                  <a:cubicBezTo>
                    <a:pt x="2091" y="953"/>
                    <a:pt x="2091" y="949"/>
                    <a:pt x="2090" y="945"/>
                  </a:cubicBezTo>
                  <a:cubicBezTo>
                    <a:pt x="2090" y="942"/>
                    <a:pt x="2090" y="940"/>
                    <a:pt x="2090" y="937"/>
                  </a:cubicBezTo>
                  <a:cubicBezTo>
                    <a:pt x="2090" y="936"/>
                    <a:pt x="2090" y="934"/>
                    <a:pt x="2090" y="933"/>
                  </a:cubicBezTo>
                  <a:cubicBezTo>
                    <a:pt x="2090" y="930"/>
                    <a:pt x="2090" y="927"/>
                    <a:pt x="2090" y="924"/>
                  </a:cubicBezTo>
                  <a:cubicBezTo>
                    <a:pt x="2090" y="924"/>
                    <a:pt x="2090" y="924"/>
                    <a:pt x="2090" y="924"/>
                  </a:cubicBezTo>
                  <a:cubicBezTo>
                    <a:pt x="2089" y="898"/>
                    <a:pt x="2089" y="868"/>
                    <a:pt x="2088" y="837"/>
                  </a:cubicBezTo>
                  <a:cubicBezTo>
                    <a:pt x="2088" y="832"/>
                    <a:pt x="2088" y="828"/>
                    <a:pt x="2088" y="823"/>
                  </a:cubicBezTo>
                  <a:cubicBezTo>
                    <a:pt x="2088" y="818"/>
                    <a:pt x="2088" y="811"/>
                    <a:pt x="2088" y="803"/>
                  </a:cubicBezTo>
                  <a:cubicBezTo>
                    <a:pt x="2088" y="803"/>
                    <a:pt x="2088" y="803"/>
                    <a:pt x="2088" y="803"/>
                  </a:cubicBezTo>
                  <a:cubicBezTo>
                    <a:pt x="2088" y="803"/>
                    <a:pt x="2088" y="803"/>
                    <a:pt x="2088" y="803"/>
                  </a:cubicBezTo>
                  <a:cubicBezTo>
                    <a:pt x="2088" y="803"/>
                    <a:pt x="2088" y="803"/>
                    <a:pt x="2088" y="803"/>
                  </a:cubicBezTo>
                  <a:cubicBezTo>
                    <a:pt x="2088" y="801"/>
                    <a:pt x="2088" y="796"/>
                    <a:pt x="2088" y="790"/>
                  </a:cubicBezTo>
                  <a:cubicBezTo>
                    <a:pt x="2088" y="790"/>
                    <a:pt x="2088" y="789"/>
                    <a:pt x="2088" y="789"/>
                  </a:cubicBezTo>
                  <a:cubicBezTo>
                    <a:pt x="2088" y="788"/>
                    <a:pt x="2088" y="787"/>
                    <a:pt x="2088" y="786"/>
                  </a:cubicBezTo>
                  <a:cubicBezTo>
                    <a:pt x="2088" y="785"/>
                    <a:pt x="2088" y="784"/>
                    <a:pt x="2088" y="782"/>
                  </a:cubicBezTo>
                  <a:cubicBezTo>
                    <a:pt x="2088" y="782"/>
                    <a:pt x="2088" y="781"/>
                    <a:pt x="2088" y="781"/>
                  </a:cubicBezTo>
                  <a:cubicBezTo>
                    <a:pt x="2088" y="779"/>
                    <a:pt x="2088" y="778"/>
                    <a:pt x="2088" y="776"/>
                  </a:cubicBezTo>
                  <a:cubicBezTo>
                    <a:pt x="2088" y="776"/>
                    <a:pt x="2088" y="776"/>
                    <a:pt x="2088" y="776"/>
                  </a:cubicBezTo>
                  <a:cubicBezTo>
                    <a:pt x="2088" y="772"/>
                    <a:pt x="2088" y="768"/>
                    <a:pt x="2088" y="763"/>
                  </a:cubicBezTo>
                  <a:cubicBezTo>
                    <a:pt x="2088" y="763"/>
                    <a:pt x="2088" y="762"/>
                    <a:pt x="2088" y="762"/>
                  </a:cubicBezTo>
                  <a:cubicBezTo>
                    <a:pt x="2088" y="756"/>
                    <a:pt x="2088" y="750"/>
                    <a:pt x="2088" y="743"/>
                  </a:cubicBezTo>
                  <a:cubicBezTo>
                    <a:pt x="2088" y="743"/>
                    <a:pt x="2088" y="743"/>
                    <a:pt x="2088" y="743"/>
                  </a:cubicBezTo>
                  <a:cubicBezTo>
                    <a:pt x="2088" y="742"/>
                    <a:pt x="2088" y="741"/>
                    <a:pt x="2088" y="740"/>
                  </a:cubicBezTo>
                  <a:cubicBezTo>
                    <a:pt x="2087" y="736"/>
                    <a:pt x="2087" y="732"/>
                    <a:pt x="2087" y="728"/>
                  </a:cubicBezTo>
                  <a:cubicBezTo>
                    <a:pt x="2087" y="727"/>
                    <a:pt x="2087" y="726"/>
                    <a:pt x="2087" y="726"/>
                  </a:cubicBezTo>
                  <a:cubicBezTo>
                    <a:pt x="2087" y="726"/>
                    <a:pt x="2087" y="725"/>
                    <a:pt x="2087" y="725"/>
                  </a:cubicBezTo>
                  <a:cubicBezTo>
                    <a:pt x="2087" y="723"/>
                    <a:pt x="2087" y="721"/>
                    <a:pt x="2087" y="719"/>
                  </a:cubicBezTo>
                  <a:cubicBezTo>
                    <a:pt x="2087" y="719"/>
                    <a:pt x="2087" y="718"/>
                    <a:pt x="2087" y="718"/>
                  </a:cubicBezTo>
                  <a:cubicBezTo>
                    <a:pt x="2087" y="718"/>
                    <a:pt x="2087" y="717"/>
                    <a:pt x="2087" y="717"/>
                  </a:cubicBezTo>
                  <a:cubicBezTo>
                    <a:pt x="2087" y="715"/>
                    <a:pt x="2087" y="713"/>
                    <a:pt x="2087" y="711"/>
                  </a:cubicBezTo>
                  <a:cubicBezTo>
                    <a:pt x="2087" y="710"/>
                    <a:pt x="2087" y="709"/>
                    <a:pt x="2087" y="707"/>
                  </a:cubicBezTo>
                  <a:cubicBezTo>
                    <a:pt x="2087" y="707"/>
                    <a:pt x="2087" y="707"/>
                    <a:pt x="2087" y="707"/>
                  </a:cubicBezTo>
                  <a:cubicBezTo>
                    <a:pt x="2087" y="705"/>
                    <a:pt x="2087" y="704"/>
                    <a:pt x="2087" y="703"/>
                  </a:cubicBezTo>
                  <a:cubicBezTo>
                    <a:pt x="2087" y="702"/>
                    <a:pt x="2087" y="701"/>
                    <a:pt x="2087" y="700"/>
                  </a:cubicBezTo>
                  <a:cubicBezTo>
                    <a:pt x="2087" y="700"/>
                    <a:pt x="2087" y="700"/>
                    <a:pt x="2087" y="699"/>
                  </a:cubicBezTo>
                  <a:cubicBezTo>
                    <a:pt x="2087" y="699"/>
                    <a:pt x="2087" y="698"/>
                    <a:pt x="2087" y="697"/>
                  </a:cubicBezTo>
                  <a:cubicBezTo>
                    <a:pt x="2087" y="696"/>
                    <a:pt x="2087" y="695"/>
                    <a:pt x="2087" y="694"/>
                  </a:cubicBezTo>
                  <a:cubicBezTo>
                    <a:pt x="2087" y="693"/>
                    <a:pt x="2087" y="693"/>
                    <a:pt x="2087" y="693"/>
                  </a:cubicBezTo>
                  <a:cubicBezTo>
                    <a:pt x="2087" y="690"/>
                    <a:pt x="2087" y="688"/>
                    <a:pt x="2087" y="685"/>
                  </a:cubicBezTo>
                  <a:cubicBezTo>
                    <a:pt x="2087" y="685"/>
                    <a:pt x="2087" y="685"/>
                    <a:pt x="2087" y="685"/>
                  </a:cubicBezTo>
                  <a:cubicBezTo>
                    <a:pt x="2086" y="683"/>
                    <a:pt x="2086" y="682"/>
                    <a:pt x="2086" y="680"/>
                  </a:cubicBezTo>
                  <a:cubicBezTo>
                    <a:pt x="2086" y="680"/>
                    <a:pt x="2086" y="680"/>
                    <a:pt x="2086" y="680"/>
                  </a:cubicBezTo>
                  <a:cubicBezTo>
                    <a:pt x="2086" y="676"/>
                    <a:pt x="2086" y="673"/>
                    <a:pt x="2086" y="669"/>
                  </a:cubicBezTo>
                  <a:cubicBezTo>
                    <a:pt x="2086" y="668"/>
                    <a:pt x="2086" y="667"/>
                    <a:pt x="2086" y="667"/>
                  </a:cubicBezTo>
                  <a:cubicBezTo>
                    <a:pt x="2086" y="666"/>
                    <a:pt x="2086" y="665"/>
                    <a:pt x="2086" y="665"/>
                  </a:cubicBezTo>
                  <a:cubicBezTo>
                    <a:pt x="2086" y="665"/>
                    <a:pt x="2086" y="665"/>
                    <a:pt x="2086" y="664"/>
                  </a:cubicBezTo>
                  <a:cubicBezTo>
                    <a:pt x="2086" y="664"/>
                    <a:pt x="2086" y="664"/>
                    <a:pt x="2086" y="664"/>
                  </a:cubicBezTo>
                  <a:cubicBezTo>
                    <a:pt x="2086" y="663"/>
                    <a:pt x="2086" y="661"/>
                    <a:pt x="2086" y="660"/>
                  </a:cubicBezTo>
                  <a:cubicBezTo>
                    <a:pt x="2086" y="659"/>
                    <a:pt x="2086" y="659"/>
                    <a:pt x="2086" y="658"/>
                  </a:cubicBezTo>
                  <a:cubicBezTo>
                    <a:pt x="2086" y="658"/>
                    <a:pt x="2086" y="658"/>
                    <a:pt x="2086" y="657"/>
                  </a:cubicBezTo>
                  <a:cubicBezTo>
                    <a:pt x="2086" y="657"/>
                    <a:pt x="2086" y="657"/>
                    <a:pt x="2086" y="657"/>
                  </a:cubicBezTo>
                  <a:cubicBezTo>
                    <a:pt x="2086" y="656"/>
                    <a:pt x="2086" y="654"/>
                    <a:pt x="2086" y="652"/>
                  </a:cubicBezTo>
                  <a:cubicBezTo>
                    <a:pt x="2086" y="652"/>
                    <a:pt x="2086" y="652"/>
                    <a:pt x="2086" y="652"/>
                  </a:cubicBezTo>
                  <a:cubicBezTo>
                    <a:pt x="2085" y="649"/>
                    <a:pt x="2085" y="646"/>
                    <a:pt x="2085" y="644"/>
                  </a:cubicBezTo>
                  <a:cubicBezTo>
                    <a:pt x="2085" y="638"/>
                    <a:pt x="2085" y="632"/>
                    <a:pt x="2085" y="626"/>
                  </a:cubicBezTo>
                  <a:cubicBezTo>
                    <a:pt x="2085" y="620"/>
                    <a:pt x="2085" y="613"/>
                    <a:pt x="2085" y="606"/>
                  </a:cubicBezTo>
                  <a:cubicBezTo>
                    <a:pt x="2085" y="605"/>
                    <a:pt x="2085" y="604"/>
                    <a:pt x="2085" y="603"/>
                  </a:cubicBezTo>
                  <a:cubicBezTo>
                    <a:pt x="2085" y="597"/>
                    <a:pt x="2085" y="591"/>
                    <a:pt x="2085" y="585"/>
                  </a:cubicBezTo>
                  <a:cubicBezTo>
                    <a:pt x="2084" y="582"/>
                    <a:pt x="2084" y="579"/>
                    <a:pt x="2084" y="576"/>
                  </a:cubicBezTo>
                  <a:cubicBezTo>
                    <a:pt x="2084" y="570"/>
                    <a:pt x="2084" y="563"/>
                    <a:pt x="2084" y="556"/>
                  </a:cubicBezTo>
                  <a:cubicBezTo>
                    <a:pt x="2084" y="553"/>
                    <a:pt x="2083" y="550"/>
                    <a:pt x="2083" y="547"/>
                  </a:cubicBezTo>
                  <a:cubicBezTo>
                    <a:pt x="2082" y="543"/>
                    <a:pt x="2082" y="540"/>
                    <a:pt x="2081" y="536"/>
                  </a:cubicBezTo>
                  <a:cubicBezTo>
                    <a:pt x="2082" y="536"/>
                    <a:pt x="2082" y="536"/>
                    <a:pt x="2082" y="536"/>
                  </a:cubicBezTo>
                  <a:cubicBezTo>
                    <a:pt x="2081" y="529"/>
                    <a:pt x="2081" y="522"/>
                    <a:pt x="2080" y="516"/>
                  </a:cubicBezTo>
                  <a:cubicBezTo>
                    <a:pt x="2080" y="514"/>
                    <a:pt x="2079" y="512"/>
                    <a:pt x="2079" y="511"/>
                  </a:cubicBezTo>
                  <a:cubicBezTo>
                    <a:pt x="2079" y="510"/>
                    <a:pt x="2079" y="509"/>
                    <a:pt x="2079" y="509"/>
                  </a:cubicBezTo>
                  <a:cubicBezTo>
                    <a:pt x="2078" y="504"/>
                    <a:pt x="2078" y="500"/>
                    <a:pt x="2077" y="496"/>
                  </a:cubicBezTo>
                  <a:cubicBezTo>
                    <a:pt x="2077" y="494"/>
                    <a:pt x="2077" y="493"/>
                    <a:pt x="2076" y="491"/>
                  </a:cubicBezTo>
                  <a:cubicBezTo>
                    <a:pt x="2076" y="490"/>
                    <a:pt x="2076" y="488"/>
                    <a:pt x="2076" y="487"/>
                  </a:cubicBezTo>
                  <a:cubicBezTo>
                    <a:pt x="2076" y="487"/>
                    <a:pt x="2076" y="487"/>
                    <a:pt x="2076" y="487"/>
                  </a:cubicBezTo>
                  <a:cubicBezTo>
                    <a:pt x="2076" y="487"/>
                    <a:pt x="2076" y="487"/>
                    <a:pt x="2076" y="487"/>
                  </a:cubicBezTo>
                  <a:cubicBezTo>
                    <a:pt x="2075" y="483"/>
                    <a:pt x="2075" y="480"/>
                    <a:pt x="2074" y="476"/>
                  </a:cubicBezTo>
                  <a:cubicBezTo>
                    <a:pt x="2073" y="473"/>
                    <a:pt x="2073" y="470"/>
                    <a:pt x="2072" y="467"/>
                  </a:cubicBezTo>
                  <a:cubicBezTo>
                    <a:pt x="2072" y="464"/>
                    <a:pt x="2071" y="462"/>
                    <a:pt x="2071" y="460"/>
                  </a:cubicBezTo>
                  <a:cubicBezTo>
                    <a:pt x="2070" y="460"/>
                    <a:pt x="2070" y="459"/>
                    <a:pt x="2070" y="459"/>
                  </a:cubicBezTo>
                  <a:cubicBezTo>
                    <a:pt x="2070" y="456"/>
                    <a:pt x="2069" y="453"/>
                    <a:pt x="2068" y="450"/>
                  </a:cubicBezTo>
                  <a:cubicBezTo>
                    <a:pt x="2068" y="447"/>
                    <a:pt x="2067" y="444"/>
                    <a:pt x="2066" y="441"/>
                  </a:cubicBezTo>
                  <a:cubicBezTo>
                    <a:pt x="2065" y="438"/>
                    <a:pt x="2065" y="436"/>
                    <a:pt x="2064" y="434"/>
                  </a:cubicBezTo>
                  <a:cubicBezTo>
                    <a:pt x="2064" y="434"/>
                    <a:pt x="2064" y="433"/>
                    <a:pt x="2064" y="433"/>
                  </a:cubicBezTo>
                  <a:cubicBezTo>
                    <a:pt x="2064" y="432"/>
                    <a:pt x="2064" y="432"/>
                    <a:pt x="2064" y="431"/>
                  </a:cubicBezTo>
                  <a:cubicBezTo>
                    <a:pt x="2063" y="429"/>
                    <a:pt x="2062" y="427"/>
                    <a:pt x="2062" y="425"/>
                  </a:cubicBezTo>
                  <a:cubicBezTo>
                    <a:pt x="2061" y="423"/>
                    <a:pt x="2060" y="420"/>
                    <a:pt x="2060" y="417"/>
                  </a:cubicBezTo>
                  <a:cubicBezTo>
                    <a:pt x="2060" y="417"/>
                    <a:pt x="2060" y="417"/>
                    <a:pt x="2060" y="417"/>
                  </a:cubicBezTo>
                  <a:cubicBezTo>
                    <a:pt x="2060" y="417"/>
                    <a:pt x="2060" y="417"/>
                    <a:pt x="2060" y="417"/>
                  </a:cubicBezTo>
                  <a:cubicBezTo>
                    <a:pt x="2059" y="416"/>
                    <a:pt x="2059" y="414"/>
                    <a:pt x="2058" y="413"/>
                  </a:cubicBezTo>
                  <a:cubicBezTo>
                    <a:pt x="2058" y="411"/>
                    <a:pt x="2057" y="409"/>
                    <a:pt x="2056" y="407"/>
                  </a:cubicBezTo>
                  <a:cubicBezTo>
                    <a:pt x="2055" y="404"/>
                    <a:pt x="2055" y="402"/>
                    <a:pt x="2054" y="400"/>
                  </a:cubicBezTo>
                  <a:cubicBezTo>
                    <a:pt x="2054" y="399"/>
                    <a:pt x="2054" y="399"/>
                    <a:pt x="2053" y="398"/>
                  </a:cubicBezTo>
                  <a:cubicBezTo>
                    <a:pt x="2053" y="397"/>
                    <a:pt x="2053" y="396"/>
                    <a:pt x="2053" y="396"/>
                  </a:cubicBezTo>
                  <a:cubicBezTo>
                    <a:pt x="2052" y="395"/>
                    <a:pt x="2052" y="395"/>
                    <a:pt x="2052" y="395"/>
                  </a:cubicBezTo>
                  <a:cubicBezTo>
                    <a:pt x="2052" y="395"/>
                    <a:pt x="2052" y="394"/>
                    <a:pt x="2052" y="393"/>
                  </a:cubicBezTo>
                  <a:cubicBezTo>
                    <a:pt x="2050" y="390"/>
                    <a:pt x="2049" y="386"/>
                    <a:pt x="2048" y="383"/>
                  </a:cubicBezTo>
                  <a:cubicBezTo>
                    <a:pt x="2048" y="383"/>
                    <a:pt x="2048" y="383"/>
                    <a:pt x="2048" y="383"/>
                  </a:cubicBezTo>
                  <a:cubicBezTo>
                    <a:pt x="2046" y="376"/>
                    <a:pt x="2043" y="370"/>
                    <a:pt x="2041" y="364"/>
                  </a:cubicBezTo>
                  <a:cubicBezTo>
                    <a:pt x="2039" y="359"/>
                    <a:pt x="2037" y="354"/>
                    <a:pt x="2035" y="349"/>
                  </a:cubicBezTo>
                  <a:cubicBezTo>
                    <a:pt x="2034" y="348"/>
                    <a:pt x="2034" y="348"/>
                    <a:pt x="2034" y="347"/>
                  </a:cubicBezTo>
                  <a:cubicBezTo>
                    <a:pt x="2034" y="347"/>
                    <a:pt x="2034" y="346"/>
                    <a:pt x="2034" y="346"/>
                  </a:cubicBezTo>
                  <a:cubicBezTo>
                    <a:pt x="2033" y="346"/>
                    <a:pt x="2033" y="345"/>
                    <a:pt x="2033" y="345"/>
                  </a:cubicBezTo>
                  <a:cubicBezTo>
                    <a:pt x="2030" y="337"/>
                    <a:pt x="2026" y="328"/>
                    <a:pt x="2022" y="320"/>
                  </a:cubicBezTo>
                  <a:cubicBezTo>
                    <a:pt x="2022" y="319"/>
                    <a:pt x="2021" y="318"/>
                    <a:pt x="2021" y="317"/>
                  </a:cubicBezTo>
                  <a:cubicBezTo>
                    <a:pt x="2019" y="314"/>
                    <a:pt x="2018" y="311"/>
                    <a:pt x="2016" y="309"/>
                  </a:cubicBezTo>
                  <a:cubicBezTo>
                    <a:pt x="2014" y="305"/>
                    <a:pt x="2012" y="301"/>
                    <a:pt x="2010" y="297"/>
                  </a:cubicBezTo>
                  <a:cubicBezTo>
                    <a:pt x="2010" y="296"/>
                    <a:pt x="2009" y="295"/>
                    <a:pt x="2009" y="295"/>
                  </a:cubicBezTo>
                  <a:cubicBezTo>
                    <a:pt x="2008" y="294"/>
                    <a:pt x="2008" y="294"/>
                    <a:pt x="2008" y="293"/>
                  </a:cubicBezTo>
                  <a:cubicBezTo>
                    <a:pt x="2005" y="288"/>
                    <a:pt x="2002" y="283"/>
                    <a:pt x="1998" y="277"/>
                  </a:cubicBezTo>
                  <a:cubicBezTo>
                    <a:pt x="1998" y="277"/>
                    <a:pt x="1998" y="277"/>
                    <a:pt x="1998" y="276"/>
                  </a:cubicBezTo>
                  <a:cubicBezTo>
                    <a:pt x="1997" y="275"/>
                    <a:pt x="1997" y="275"/>
                    <a:pt x="1996" y="274"/>
                  </a:cubicBezTo>
                  <a:cubicBezTo>
                    <a:pt x="1996" y="274"/>
                    <a:pt x="1996" y="274"/>
                    <a:pt x="1996" y="274"/>
                  </a:cubicBezTo>
                  <a:cubicBezTo>
                    <a:pt x="1994" y="271"/>
                    <a:pt x="1992" y="267"/>
                    <a:pt x="1989" y="264"/>
                  </a:cubicBezTo>
                  <a:cubicBezTo>
                    <a:pt x="1989" y="263"/>
                    <a:pt x="1989" y="263"/>
                    <a:pt x="1989" y="263"/>
                  </a:cubicBezTo>
                  <a:cubicBezTo>
                    <a:pt x="1987" y="260"/>
                    <a:pt x="1985" y="257"/>
                    <a:pt x="1983" y="254"/>
                  </a:cubicBezTo>
                  <a:cubicBezTo>
                    <a:pt x="1983" y="254"/>
                    <a:pt x="1983" y="254"/>
                    <a:pt x="1983" y="254"/>
                  </a:cubicBezTo>
                  <a:cubicBezTo>
                    <a:pt x="1982" y="252"/>
                    <a:pt x="1981" y="251"/>
                    <a:pt x="1980" y="249"/>
                  </a:cubicBezTo>
                  <a:cubicBezTo>
                    <a:pt x="1977" y="245"/>
                    <a:pt x="1974" y="241"/>
                    <a:pt x="1970" y="237"/>
                  </a:cubicBezTo>
                  <a:cubicBezTo>
                    <a:pt x="1970" y="236"/>
                    <a:pt x="1969" y="235"/>
                    <a:pt x="1969" y="234"/>
                  </a:cubicBezTo>
                  <a:cubicBezTo>
                    <a:pt x="1969" y="234"/>
                    <a:pt x="1969" y="234"/>
                    <a:pt x="1969" y="234"/>
                  </a:cubicBezTo>
                  <a:cubicBezTo>
                    <a:pt x="1968" y="233"/>
                    <a:pt x="1967" y="232"/>
                    <a:pt x="1966" y="231"/>
                  </a:cubicBezTo>
                  <a:cubicBezTo>
                    <a:pt x="1962" y="226"/>
                    <a:pt x="1958" y="221"/>
                    <a:pt x="1954" y="215"/>
                  </a:cubicBezTo>
                  <a:cubicBezTo>
                    <a:pt x="1953" y="215"/>
                    <a:pt x="1953" y="215"/>
                    <a:pt x="1953" y="215"/>
                  </a:cubicBezTo>
                  <a:cubicBezTo>
                    <a:pt x="1953" y="215"/>
                    <a:pt x="1953" y="215"/>
                    <a:pt x="1953" y="215"/>
                  </a:cubicBezTo>
                  <a:cubicBezTo>
                    <a:pt x="1953" y="215"/>
                    <a:pt x="1953" y="215"/>
                    <a:pt x="1953" y="215"/>
                  </a:cubicBezTo>
                  <a:cubicBezTo>
                    <a:pt x="1950" y="211"/>
                    <a:pt x="1947" y="208"/>
                    <a:pt x="1945" y="205"/>
                  </a:cubicBezTo>
                  <a:cubicBezTo>
                    <a:pt x="1945" y="205"/>
                    <a:pt x="1944" y="204"/>
                    <a:pt x="1944" y="204"/>
                  </a:cubicBezTo>
                  <a:cubicBezTo>
                    <a:pt x="1944" y="204"/>
                    <a:pt x="1943" y="203"/>
                    <a:pt x="1943" y="203"/>
                  </a:cubicBezTo>
                  <a:cubicBezTo>
                    <a:pt x="1941" y="201"/>
                    <a:pt x="1940" y="199"/>
                    <a:pt x="1939" y="198"/>
                  </a:cubicBezTo>
                  <a:cubicBezTo>
                    <a:pt x="1938" y="197"/>
                    <a:pt x="1937" y="196"/>
                    <a:pt x="1936" y="194"/>
                  </a:cubicBezTo>
                  <a:cubicBezTo>
                    <a:pt x="1936" y="194"/>
                    <a:pt x="1935" y="194"/>
                    <a:pt x="1935" y="194"/>
                  </a:cubicBezTo>
                  <a:cubicBezTo>
                    <a:pt x="1934" y="193"/>
                    <a:pt x="1933" y="192"/>
                    <a:pt x="1932" y="191"/>
                  </a:cubicBezTo>
                  <a:cubicBezTo>
                    <a:pt x="1931" y="190"/>
                    <a:pt x="1930" y="189"/>
                    <a:pt x="1929" y="188"/>
                  </a:cubicBezTo>
                  <a:cubicBezTo>
                    <a:pt x="1929" y="187"/>
                    <a:pt x="1928" y="186"/>
                    <a:pt x="1928" y="186"/>
                  </a:cubicBezTo>
                  <a:cubicBezTo>
                    <a:pt x="1927" y="185"/>
                    <a:pt x="1927" y="185"/>
                    <a:pt x="1926" y="184"/>
                  </a:cubicBezTo>
                  <a:cubicBezTo>
                    <a:pt x="1926" y="184"/>
                    <a:pt x="1926" y="184"/>
                    <a:pt x="1926" y="184"/>
                  </a:cubicBezTo>
                  <a:cubicBezTo>
                    <a:pt x="1924" y="182"/>
                    <a:pt x="1922" y="179"/>
                    <a:pt x="1919" y="177"/>
                  </a:cubicBezTo>
                  <a:cubicBezTo>
                    <a:pt x="1919" y="177"/>
                    <a:pt x="1919" y="177"/>
                    <a:pt x="1919" y="177"/>
                  </a:cubicBezTo>
                  <a:cubicBezTo>
                    <a:pt x="1918" y="176"/>
                    <a:pt x="1918" y="175"/>
                    <a:pt x="1917" y="175"/>
                  </a:cubicBezTo>
                  <a:cubicBezTo>
                    <a:pt x="1917" y="175"/>
                    <a:pt x="1917" y="175"/>
                    <a:pt x="1917" y="175"/>
                  </a:cubicBezTo>
                  <a:cubicBezTo>
                    <a:pt x="1917" y="175"/>
                    <a:pt x="1917" y="175"/>
                    <a:pt x="1917" y="174"/>
                  </a:cubicBezTo>
                  <a:cubicBezTo>
                    <a:pt x="1917" y="174"/>
                    <a:pt x="1917" y="174"/>
                    <a:pt x="1917" y="174"/>
                  </a:cubicBezTo>
                  <a:cubicBezTo>
                    <a:pt x="1917" y="174"/>
                    <a:pt x="1916" y="174"/>
                    <a:pt x="1916" y="174"/>
                  </a:cubicBezTo>
                  <a:cubicBezTo>
                    <a:pt x="1916" y="174"/>
                    <a:pt x="1916" y="174"/>
                    <a:pt x="1916" y="174"/>
                  </a:cubicBezTo>
                  <a:cubicBezTo>
                    <a:pt x="1913" y="170"/>
                    <a:pt x="1909" y="167"/>
                    <a:pt x="1906" y="164"/>
                  </a:cubicBezTo>
                  <a:cubicBezTo>
                    <a:pt x="1905" y="163"/>
                    <a:pt x="1905" y="163"/>
                    <a:pt x="1904" y="162"/>
                  </a:cubicBezTo>
                  <a:cubicBezTo>
                    <a:pt x="1903" y="161"/>
                    <a:pt x="1902" y="160"/>
                    <a:pt x="1901" y="159"/>
                  </a:cubicBezTo>
                  <a:cubicBezTo>
                    <a:pt x="1900" y="159"/>
                    <a:pt x="1900" y="159"/>
                    <a:pt x="1900" y="159"/>
                  </a:cubicBezTo>
                  <a:cubicBezTo>
                    <a:pt x="1900" y="159"/>
                    <a:pt x="1900" y="159"/>
                    <a:pt x="1900" y="159"/>
                  </a:cubicBezTo>
                  <a:cubicBezTo>
                    <a:pt x="1896" y="155"/>
                    <a:pt x="1892" y="151"/>
                    <a:pt x="1888" y="148"/>
                  </a:cubicBezTo>
                  <a:cubicBezTo>
                    <a:pt x="1887" y="148"/>
                    <a:pt x="1887" y="147"/>
                    <a:pt x="1887" y="147"/>
                  </a:cubicBezTo>
                  <a:cubicBezTo>
                    <a:pt x="1886" y="146"/>
                    <a:pt x="1885" y="146"/>
                    <a:pt x="1884" y="145"/>
                  </a:cubicBezTo>
                  <a:cubicBezTo>
                    <a:pt x="1884" y="145"/>
                    <a:pt x="1884" y="145"/>
                    <a:pt x="1884" y="145"/>
                  </a:cubicBezTo>
                  <a:cubicBezTo>
                    <a:pt x="1884" y="145"/>
                    <a:pt x="1884" y="144"/>
                    <a:pt x="1883" y="144"/>
                  </a:cubicBezTo>
                  <a:cubicBezTo>
                    <a:pt x="1883" y="144"/>
                    <a:pt x="1882" y="143"/>
                    <a:pt x="1882" y="143"/>
                  </a:cubicBezTo>
                  <a:cubicBezTo>
                    <a:pt x="1880" y="141"/>
                    <a:pt x="1878" y="140"/>
                    <a:pt x="1877" y="138"/>
                  </a:cubicBezTo>
                  <a:cubicBezTo>
                    <a:pt x="1872" y="135"/>
                    <a:pt x="1867" y="131"/>
                    <a:pt x="1862" y="127"/>
                  </a:cubicBezTo>
                  <a:cubicBezTo>
                    <a:pt x="1862" y="127"/>
                    <a:pt x="1862" y="127"/>
                    <a:pt x="1862" y="127"/>
                  </a:cubicBezTo>
                  <a:cubicBezTo>
                    <a:pt x="1862" y="127"/>
                    <a:pt x="1861" y="126"/>
                    <a:pt x="1861" y="126"/>
                  </a:cubicBezTo>
                  <a:cubicBezTo>
                    <a:pt x="1860" y="125"/>
                    <a:pt x="1859" y="124"/>
                    <a:pt x="1857" y="123"/>
                  </a:cubicBezTo>
                  <a:cubicBezTo>
                    <a:pt x="1855" y="121"/>
                    <a:pt x="1852" y="119"/>
                    <a:pt x="1849" y="117"/>
                  </a:cubicBezTo>
                  <a:cubicBezTo>
                    <a:pt x="1849" y="117"/>
                    <a:pt x="1849" y="117"/>
                    <a:pt x="1848" y="117"/>
                  </a:cubicBezTo>
                  <a:cubicBezTo>
                    <a:pt x="1848" y="116"/>
                    <a:pt x="1848" y="116"/>
                    <a:pt x="1848" y="116"/>
                  </a:cubicBezTo>
                  <a:cubicBezTo>
                    <a:pt x="1847" y="116"/>
                    <a:pt x="1847" y="116"/>
                    <a:pt x="1847" y="116"/>
                  </a:cubicBezTo>
                  <a:cubicBezTo>
                    <a:pt x="1844" y="113"/>
                    <a:pt x="1841" y="111"/>
                    <a:pt x="1838" y="109"/>
                  </a:cubicBezTo>
                  <a:cubicBezTo>
                    <a:pt x="1835" y="107"/>
                    <a:pt x="1833" y="106"/>
                    <a:pt x="1830" y="104"/>
                  </a:cubicBezTo>
                  <a:cubicBezTo>
                    <a:pt x="1830" y="104"/>
                    <a:pt x="1830" y="104"/>
                    <a:pt x="1830" y="104"/>
                  </a:cubicBezTo>
                  <a:cubicBezTo>
                    <a:pt x="1830" y="104"/>
                    <a:pt x="1830" y="103"/>
                    <a:pt x="1829" y="103"/>
                  </a:cubicBezTo>
                  <a:cubicBezTo>
                    <a:pt x="1829" y="103"/>
                    <a:pt x="1828" y="102"/>
                    <a:pt x="1827" y="102"/>
                  </a:cubicBezTo>
                  <a:cubicBezTo>
                    <a:pt x="1826" y="101"/>
                    <a:pt x="1824" y="100"/>
                    <a:pt x="1822" y="98"/>
                  </a:cubicBezTo>
                  <a:cubicBezTo>
                    <a:pt x="1822" y="98"/>
                    <a:pt x="1821" y="98"/>
                    <a:pt x="1821" y="98"/>
                  </a:cubicBezTo>
                  <a:cubicBezTo>
                    <a:pt x="1820" y="97"/>
                    <a:pt x="1819" y="96"/>
                    <a:pt x="1817" y="95"/>
                  </a:cubicBezTo>
                  <a:cubicBezTo>
                    <a:pt x="1816" y="95"/>
                    <a:pt x="1815" y="94"/>
                    <a:pt x="1814" y="94"/>
                  </a:cubicBezTo>
                  <a:cubicBezTo>
                    <a:pt x="1814" y="93"/>
                    <a:pt x="1814" y="93"/>
                    <a:pt x="1814" y="93"/>
                  </a:cubicBezTo>
                  <a:cubicBezTo>
                    <a:pt x="1809" y="90"/>
                    <a:pt x="1803" y="86"/>
                    <a:pt x="1797" y="83"/>
                  </a:cubicBezTo>
                  <a:cubicBezTo>
                    <a:pt x="1797" y="83"/>
                    <a:pt x="1797" y="83"/>
                    <a:pt x="1797" y="83"/>
                  </a:cubicBezTo>
                  <a:cubicBezTo>
                    <a:pt x="1796" y="82"/>
                    <a:pt x="1796" y="82"/>
                    <a:pt x="1795" y="82"/>
                  </a:cubicBezTo>
                  <a:cubicBezTo>
                    <a:pt x="1792" y="80"/>
                    <a:pt x="1788" y="78"/>
                    <a:pt x="1785" y="76"/>
                  </a:cubicBezTo>
                  <a:cubicBezTo>
                    <a:pt x="1785" y="76"/>
                    <a:pt x="1785" y="76"/>
                    <a:pt x="1785" y="76"/>
                  </a:cubicBezTo>
                  <a:cubicBezTo>
                    <a:pt x="1785" y="76"/>
                    <a:pt x="1785" y="76"/>
                    <a:pt x="1785" y="76"/>
                  </a:cubicBezTo>
                  <a:cubicBezTo>
                    <a:pt x="1782" y="75"/>
                    <a:pt x="1778" y="73"/>
                    <a:pt x="1775" y="72"/>
                  </a:cubicBezTo>
                  <a:cubicBezTo>
                    <a:pt x="1775" y="72"/>
                    <a:pt x="1775" y="72"/>
                    <a:pt x="1775" y="71"/>
                  </a:cubicBezTo>
                  <a:cubicBezTo>
                    <a:pt x="1774" y="71"/>
                    <a:pt x="1774" y="71"/>
                    <a:pt x="1774" y="71"/>
                  </a:cubicBezTo>
                  <a:cubicBezTo>
                    <a:pt x="1774" y="71"/>
                    <a:pt x="1773" y="71"/>
                    <a:pt x="1772" y="70"/>
                  </a:cubicBezTo>
                  <a:cubicBezTo>
                    <a:pt x="1772" y="70"/>
                    <a:pt x="1772" y="70"/>
                    <a:pt x="1771" y="70"/>
                  </a:cubicBezTo>
                  <a:cubicBezTo>
                    <a:pt x="1770" y="69"/>
                    <a:pt x="1768" y="68"/>
                    <a:pt x="1766" y="68"/>
                  </a:cubicBezTo>
                  <a:cubicBezTo>
                    <a:pt x="1766" y="67"/>
                    <a:pt x="1765" y="67"/>
                    <a:pt x="1764" y="66"/>
                  </a:cubicBezTo>
                  <a:cubicBezTo>
                    <a:pt x="1764" y="66"/>
                    <a:pt x="1764" y="66"/>
                    <a:pt x="1764" y="66"/>
                  </a:cubicBezTo>
                  <a:cubicBezTo>
                    <a:pt x="1760" y="65"/>
                    <a:pt x="1757" y="63"/>
                    <a:pt x="1753" y="61"/>
                  </a:cubicBezTo>
                  <a:cubicBezTo>
                    <a:pt x="1753" y="61"/>
                    <a:pt x="1752" y="61"/>
                    <a:pt x="1752" y="61"/>
                  </a:cubicBezTo>
                  <a:cubicBezTo>
                    <a:pt x="1752" y="61"/>
                    <a:pt x="1752" y="61"/>
                    <a:pt x="1752" y="61"/>
                  </a:cubicBezTo>
                  <a:cubicBezTo>
                    <a:pt x="1752" y="61"/>
                    <a:pt x="1752" y="61"/>
                    <a:pt x="1752" y="61"/>
                  </a:cubicBezTo>
                  <a:cubicBezTo>
                    <a:pt x="1752" y="61"/>
                    <a:pt x="1752" y="61"/>
                    <a:pt x="1752" y="61"/>
                  </a:cubicBezTo>
                  <a:cubicBezTo>
                    <a:pt x="1745" y="58"/>
                    <a:pt x="1739" y="55"/>
                    <a:pt x="1732" y="52"/>
                  </a:cubicBezTo>
                  <a:cubicBezTo>
                    <a:pt x="1727" y="50"/>
                    <a:pt x="1722" y="48"/>
                    <a:pt x="1716" y="46"/>
                  </a:cubicBezTo>
                  <a:cubicBezTo>
                    <a:pt x="1705" y="41"/>
                    <a:pt x="1693" y="37"/>
                    <a:pt x="1681" y="33"/>
                  </a:cubicBezTo>
                  <a:cubicBezTo>
                    <a:pt x="1679" y="33"/>
                    <a:pt x="1678" y="32"/>
                    <a:pt x="1677" y="32"/>
                  </a:cubicBezTo>
                  <a:cubicBezTo>
                    <a:pt x="1672" y="31"/>
                    <a:pt x="1668" y="29"/>
                    <a:pt x="1663" y="28"/>
                  </a:cubicBezTo>
                  <a:cubicBezTo>
                    <a:pt x="1662" y="28"/>
                    <a:pt x="1661" y="27"/>
                    <a:pt x="1659" y="27"/>
                  </a:cubicBezTo>
                  <a:cubicBezTo>
                    <a:pt x="1645" y="23"/>
                    <a:pt x="1630" y="20"/>
                    <a:pt x="1615" y="17"/>
                  </a:cubicBezTo>
                  <a:cubicBezTo>
                    <a:pt x="1615" y="17"/>
                    <a:pt x="1615" y="17"/>
                    <a:pt x="1615" y="17"/>
                  </a:cubicBezTo>
                  <a:cubicBezTo>
                    <a:pt x="1612" y="17"/>
                    <a:pt x="1610" y="16"/>
                    <a:pt x="1607" y="16"/>
                  </a:cubicBezTo>
                  <a:cubicBezTo>
                    <a:pt x="1600" y="14"/>
                    <a:pt x="1593" y="13"/>
                    <a:pt x="1585" y="12"/>
                  </a:cubicBezTo>
                  <a:cubicBezTo>
                    <a:pt x="1584" y="12"/>
                    <a:pt x="1583" y="12"/>
                    <a:pt x="1582" y="12"/>
                  </a:cubicBezTo>
                  <a:cubicBezTo>
                    <a:pt x="1581" y="12"/>
                    <a:pt x="1580" y="12"/>
                    <a:pt x="1580" y="12"/>
                  </a:cubicBezTo>
                  <a:cubicBezTo>
                    <a:pt x="1579" y="12"/>
                    <a:pt x="1579" y="12"/>
                    <a:pt x="1579" y="11"/>
                  </a:cubicBezTo>
                  <a:cubicBezTo>
                    <a:pt x="1572" y="11"/>
                    <a:pt x="1565" y="10"/>
                    <a:pt x="1558" y="10"/>
                  </a:cubicBezTo>
                  <a:cubicBezTo>
                    <a:pt x="1558" y="10"/>
                    <a:pt x="1558" y="10"/>
                    <a:pt x="1558" y="10"/>
                  </a:cubicBezTo>
                  <a:cubicBezTo>
                    <a:pt x="1557" y="9"/>
                    <a:pt x="1557" y="9"/>
                    <a:pt x="1556" y="9"/>
                  </a:cubicBezTo>
                  <a:cubicBezTo>
                    <a:pt x="1556" y="9"/>
                    <a:pt x="1556" y="9"/>
                    <a:pt x="1556" y="9"/>
                  </a:cubicBezTo>
                  <a:cubicBezTo>
                    <a:pt x="1556" y="11"/>
                    <a:pt x="1556" y="11"/>
                    <a:pt x="1556" y="11"/>
                  </a:cubicBezTo>
                  <a:cubicBezTo>
                    <a:pt x="1554" y="10"/>
                    <a:pt x="1552" y="10"/>
                    <a:pt x="1550" y="10"/>
                  </a:cubicBezTo>
                  <a:cubicBezTo>
                    <a:pt x="1549" y="10"/>
                    <a:pt x="1547" y="9"/>
                    <a:pt x="1545" y="9"/>
                  </a:cubicBezTo>
                  <a:cubicBezTo>
                    <a:pt x="1542" y="9"/>
                    <a:pt x="1539" y="8"/>
                    <a:pt x="1536" y="8"/>
                  </a:cubicBezTo>
                  <a:cubicBezTo>
                    <a:pt x="1531" y="8"/>
                    <a:pt x="1526" y="8"/>
                    <a:pt x="1521" y="8"/>
                  </a:cubicBezTo>
                  <a:cubicBezTo>
                    <a:pt x="1519" y="8"/>
                    <a:pt x="1517" y="8"/>
                    <a:pt x="1516" y="8"/>
                  </a:cubicBezTo>
                  <a:cubicBezTo>
                    <a:pt x="1514" y="8"/>
                    <a:pt x="1512" y="8"/>
                    <a:pt x="1510" y="8"/>
                  </a:cubicBezTo>
                  <a:cubicBezTo>
                    <a:pt x="1503" y="7"/>
                    <a:pt x="1495" y="7"/>
                    <a:pt x="1488" y="7"/>
                  </a:cubicBezTo>
                  <a:cubicBezTo>
                    <a:pt x="1483" y="7"/>
                    <a:pt x="1478" y="7"/>
                    <a:pt x="1473" y="7"/>
                  </a:cubicBezTo>
                  <a:cubicBezTo>
                    <a:pt x="1473" y="7"/>
                    <a:pt x="1473" y="7"/>
                    <a:pt x="1473" y="7"/>
                  </a:cubicBezTo>
                  <a:cubicBezTo>
                    <a:pt x="1465" y="7"/>
                    <a:pt x="1456" y="7"/>
                    <a:pt x="1447" y="7"/>
                  </a:cubicBezTo>
                  <a:cubicBezTo>
                    <a:pt x="1444" y="7"/>
                    <a:pt x="1440" y="7"/>
                    <a:pt x="1437" y="6"/>
                  </a:cubicBezTo>
                  <a:cubicBezTo>
                    <a:pt x="1436" y="6"/>
                    <a:pt x="1435" y="6"/>
                    <a:pt x="1435" y="6"/>
                  </a:cubicBezTo>
                  <a:cubicBezTo>
                    <a:pt x="1433" y="6"/>
                    <a:pt x="1430" y="6"/>
                    <a:pt x="1428" y="6"/>
                  </a:cubicBezTo>
                  <a:cubicBezTo>
                    <a:pt x="1427" y="6"/>
                    <a:pt x="1426" y="6"/>
                    <a:pt x="1425" y="6"/>
                  </a:cubicBezTo>
                  <a:cubicBezTo>
                    <a:pt x="1424" y="6"/>
                    <a:pt x="1424" y="6"/>
                    <a:pt x="1424" y="6"/>
                  </a:cubicBezTo>
                  <a:cubicBezTo>
                    <a:pt x="1423" y="6"/>
                    <a:pt x="1423" y="6"/>
                    <a:pt x="1423" y="6"/>
                  </a:cubicBezTo>
                  <a:cubicBezTo>
                    <a:pt x="1420" y="6"/>
                    <a:pt x="1417" y="6"/>
                    <a:pt x="1414" y="6"/>
                  </a:cubicBezTo>
                  <a:cubicBezTo>
                    <a:pt x="1413" y="6"/>
                    <a:pt x="1413" y="6"/>
                    <a:pt x="1413" y="6"/>
                  </a:cubicBezTo>
                  <a:cubicBezTo>
                    <a:pt x="1411" y="6"/>
                    <a:pt x="1410" y="6"/>
                    <a:pt x="1409" y="6"/>
                  </a:cubicBezTo>
                  <a:cubicBezTo>
                    <a:pt x="1407" y="6"/>
                    <a:pt x="1405" y="5"/>
                    <a:pt x="1403" y="5"/>
                  </a:cubicBezTo>
                  <a:cubicBezTo>
                    <a:pt x="1402" y="5"/>
                    <a:pt x="1402" y="5"/>
                    <a:pt x="1402" y="5"/>
                  </a:cubicBezTo>
                  <a:cubicBezTo>
                    <a:pt x="1401" y="5"/>
                    <a:pt x="1401" y="5"/>
                    <a:pt x="1401" y="5"/>
                  </a:cubicBezTo>
                  <a:cubicBezTo>
                    <a:pt x="1397" y="5"/>
                    <a:pt x="1394" y="5"/>
                    <a:pt x="1391" y="5"/>
                  </a:cubicBezTo>
                  <a:cubicBezTo>
                    <a:pt x="1391" y="5"/>
                    <a:pt x="1390" y="5"/>
                    <a:pt x="1390" y="5"/>
                  </a:cubicBezTo>
                  <a:cubicBezTo>
                    <a:pt x="1387" y="5"/>
                    <a:pt x="1384" y="5"/>
                    <a:pt x="1381" y="5"/>
                  </a:cubicBezTo>
                  <a:cubicBezTo>
                    <a:pt x="1381" y="5"/>
                    <a:pt x="1380" y="5"/>
                    <a:pt x="1380" y="5"/>
                  </a:cubicBezTo>
                  <a:cubicBezTo>
                    <a:pt x="1380" y="5"/>
                    <a:pt x="1380" y="5"/>
                    <a:pt x="1380" y="5"/>
                  </a:cubicBezTo>
                  <a:cubicBezTo>
                    <a:pt x="1378" y="5"/>
                    <a:pt x="1376" y="5"/>
                    <a:pt x="1375" y="5"/>
                  </a:cubicBezTo>
                  <a:cubicBezTo>
                    <a:pt x="1373" y="5"/>
                    <a:pt x="1372" y="5"/>
                    <a:pt x="1370" y="5"/>
                  </a:cubicBezTo>
                  <a:cubicBezTo>
                    <a:pt x="1370" y="5"/>
                    <a:pt x="1369" y="5"/>
                    <a:pt x="1369" y="5"/>
                  </a:cubicBezTo>
                  <a:cubicBezTo>
                    <a:pt x="1369" y="5"/>
                    <a:pt x="1369" y="5"/>
                    <a:pt x="1369" y="5"/>
                  </a:cubicBezTo>
                  <a:cubicBezTo>
                    <a:pt x="1366" y="5"/>
                    <a:pt x="1363" y="5"/>
                    <a:pt x="1360" y="5"/>
                  </a:cubicBezTo>
                  <a:cubicBezTo>
                    <a:pt x="1357" y="5"/>
                    <a:pt x="1353" y="4"/>
                    <a:pt x="1350" y="4"/>
                  </a:cubicBezTo>
                  <a:cubicBezTo>
                    <a:pt x="1350" y="4"/>
                    <a:pt x="1349" y="4"/>
                    <a:pt x="1349" y="4"/>
                  </a:cubicBezTo>
                  <a:cubicBezTo>
                    <a:pt x="1346" y="4"/>
                    <a:pt x="1343" y="4"/>
                    <a:pt x="1341" y="4"/>
                  </a:cubicBezTo>
                  <a:cubicBezTo>
                    <a:pt x="1341" y="4"/>
                    <a:pt x="1340" y="4"/>
                    <a:pt x="1340" y="4"/>
                  </a:cubicBezTo>
                  <a:cubicBezTo>
                    <a:pt x="1340" y="4"/>
                    <a:pt x="1340" y="4"/>
                    <a:pt x="1340" y="4"/>
                  </a:cubicBezTo>
                  <a:cubicBezTo>
                    <a:pt x="1334" y="4"/>
                    <a:pt x="1329" y="4"/>
                    <a:pt x="1324" y="4"/>
                  </a:cubicBezTo>
                  <a:cubicBezTo>
                    <a:pt x="1324" y="4"/>
                    <a:pt x="1324" y="4"/>
                    <a:pt x="1324" y="4"/>
                  </a:cubicBezTo>
                  <a:cubicBezTo>
                    <a:pt x="1323" y="4"/>
                    <a:pt x="1323" y="4"/>
                    <a:pt x="1323" y="4"/>
                  </a:cubicBezTo>
                  <a:cubicBezTo>
                    <a:pt x="1323" y="4"/>
                    <a:pt x="1322" y="4"/>
                    <a:pt x="1322" y="4"/>
                  </a:cubicBezTo>
                  <a:cubicBezTo>
                    <a:pt x="1320" y="4"/>
                    <a:pt x="1318" y="4"/>
                    <a:pt x="1316" y="4"/>
                  </a:cubicBezTo>
                  <a:cubicBezTo>
                    <a:pt x="1316" y="4"/>
                    <a:pt x="1316" y="4"/>
                    <a:pt x="1315" y="4"/>
                  </a:cubicBezTo>
                  <a:cubicBezTo>
                    <a:pt x="1314" y="4"/>
                    <a:pt x="1314" y="4"/>
                    <a:pt x="1313" y="4"/>
                  </a:cubicBezTo>
                  <a:cubicBezTo>
                    <a:pt x="1312" y="4"/>
                    <a:pt x="1311" y="4"/>
                    <a:pt x="1310" y="4"/>
                  </a:cubicBezTo>
                  <a:cubicBezTo>
                    <a:pt x="1310" y="4"/>
                    <a:pt x="1309" y="4"/>
                    <a:pt x="1309" y="4"/>
                  </a:cubicBezTo>
                  <a:cubicBezTo>
                    <a:pt x="1307" y="4"/>
                    <a:pt x="1306" y="4"/>
                    <a:pt x="1304" y="4"/>
                  </a:cubicBezTo>
                  <a:cubicBezTo>
                    <a:pt x="1304" y="4"/>
                    <a:pt x="1303" y="4"/>
                    <a:pt x="1303" y="4"/>
                  </a:cubicBezTo>
                  <a:cubicBezTo>
                    <a:pt x="1302" y="4"/>
                    <a:pt x="1302" y="4"/>
                    <a:pt x="1302" y="4"/>
                  </a:cubicBezTo>
                  <a:cubicBezTo>
                    <a:pt x="1302" y="4"/>
                    <a:pt x="1302" y="4"/>
                    <a:pt x="1302" y="4"/>
                  </a:cubicBezTo>
                  <a:cubicBezTo>
                    <a:pt x="1301" y="4"/>
                    <a:pt x="1301" y="4"/>
                    <a:pt x="1300" y="4"/>
                  </a:cubicBezTo>
                  <a:cubicBezTo>
                    <a:pt x="1300" y="4"/>
                    <a:pt x="1299" y="4"/>
                    <a:pt x="1298" y="4"/>
                  </a:cubicBezTo>
                  <a:cubicBezTo>
                    <a:pt x="1298" y="4"/>
                    <a:pt x="1298" y="4"/>
                    <a:pt x="1298" y="4"/>
                  </a:cubicBezTo>
                  <a:cubicBezTo>
                    <a:pt x="1298" y="4"/>
                    <a:pt x="1297" y="4"/>
                    <a:pt x="1296" y="4"/>
                  </a:cubicBezTo>
                  <a:cubicBezTo>
                    <a:pt x="1296" y="4"/>
                    <a:pt x="1296" y="4"/>
                    <a:pt x="1295" y="4"/>
                  </a:cubicBezTo>
                  <a:cubicBezTo>
                    <a:pt x="1295" y="4"/>
                    <a:pt x="1295" y="4"/>
                    <a:pt x="1295" y="4"/>
                  </a:cubicBezTo>
                  <a:cubicBezTo>
                    <a:pt x="1295" y="4"/>
                    <a:pt x="1295" y="4"/>
                    <a:pt x="1295" y="4"/>
                  </a:cubicBezTo>
                  <a:cubicBezTo>
                    <a:pt x="1294" y="4"/>
                    <a:pt x="1294" y="4"/>
                    <a:pt x="1294" y="4"/>
                  </a:cubicBezTo>
                  <a:cubicBezTo>
                    <a:pt x="1293" y="4"/>
                    <a:pt x="1293" y="4"/>
                    <a:pt x="1292" y="4"/>
                  </a:cubicBezTo>
                  <a:cubicBezTo>
                    <a:pt x="1292" y="4"/>
                    <a:pt x="1292" y="4"/>
                    <a:pt x="1291" y="4"/>
                  </a:cubicBezTo>
                  <a:cubicBezTo>
                    <a:pt x="1290" y="4"/>
                    <a:pt x="1289" y="4"/>
                    <a:pt x="1288" y="4"/>
                  </a:cubicBezTo>
                  <a:cubicBezTo>
                    <a:pt x="1288" y="4"/>
                    <a:pt x="1288" y="4"/>
                    <a:pt x="1288" y="4"/>
                  </a:cubicBezTo>
                  <a:cubicBezTo>
                    <a:pt x="1287" y="4"/>
                    <a:pt x="1286" y="4"/>
                    <a:pt x="1285" y="4"/>
                  </a:cubicBezTo>
                  <a:cubicBezTo>
                    <a:pt x="1284" y="4"/>
                    <a:pt x="1283" y="4"/>
                    <a:pt x="1282" y="4"/>
                  </a:cubicBezTo>
                  <a:cubicBezTo>
                    <a:pt x="1282" y="4"/>
                    <a:pt x="1281" y="4"/>
                    <a:pt x="1280" y="4"/>
                  </a:cubicBezTo>
                  <a:cubicBezTo>
                    <a:pt x="1279" y="4"/>
                    <a:pt x="1278" y="4"/>
                    <a:pt x="1278" y="4"/>
                  </a:cubicBezTo>
                  <a:cubicBezTo>
                    <a:pt x="1277" y="4"/>
                    <a:pt x="1275" y="4"/>
                    <a:pt x="1274" y="4"/>
                  </a:cubicBezTo>
                  <a:cubicBezTo>
                    <a:pt x="1273" y="4"/>
                    <a:pt x="1271" y="4"/>
                    <a:pt x="1269" y="4"/>
                  </a:cubicBezTo>
                  <a:cubicBezTo>
                    <a:pt x="1259" y="4"/>
                    <a:pt x="1249" y="4"/>
                    <a:pt x="1239" y="3"/>
                  </a:cubicBezTo>
                  <a:cubicBezTo>
                    <a:pt x="1239" y="3"/>
                    <a:pt x="1239" y="3"/>
                    <a:pt x="1239" y="3"/>
                  </a:cubicBezTo>
                  <a:cubicBezTo>
                    <a:pt x="1239" y="3"/>
                    <a:pt x="1239" y="3"/>
                    <a:pt x="1239" y="3"/>
                  </a:cubicBezTo>
                  <a:cubicBezTo>
                    <a:pt x="1234" y="3"/>
                    <a:pt x="1230" y="3"/>
                    <a:pt x="1225" y="3"/>
                  </a:cubicBezTo>
                  <a:cubicBezTo>
                    <a:pt x="1224" y="3"/>
                    <a:pt x="1223" y="3"/>
                    <a:pt x="1223" y="3"/>
                  </a:cubicBezTo>
                  <a:cubicBezTo>
                    <a:pt x="1219" y="3"/>
                    <a:pt x="1214" y="3"/>
                    <a:pt x="1210" y="3"/>
                  </a:cubicBezTo>
                  <a:cubicBezTo>
                    <a:pt x="1210" y="3"/>
                    <a:pt x="1210" y="3"/>
                    <a:pt x="1210" y="3"/>
                  </a:cubicBezTo>
                  <a:cubicBezTo>
                    <a:pt x="1209" y="3"/>
                    <a:pt x="1208" y="3"/>
                    <a:pt x="1206" y="3"/>
                  </a:cubicBezTo>
                  <a:cubicBezTo>
                    <a:pt x="1205" y="3"/>
                    <a:pt x="1203" y="3"/>
                    <a:pt x="1201" y="3"/>
                  </a:cubicBezTo>
                  <a:cubicBezTo>
                    <a:pt x="1196" y="3"/>
                    <a:pt x="1190" y="3"/>
                    <a:pt x="1185" y="2"/>
                  </a:cubicBezTo>
                  <a:cubicBezTo>
                    <a:pt x="1184" y="2"/>
                    <a:pt x="1184" y="2"/>
                    <a:pt x="1183" y="2"/>
                  </a:cubicBezTo>
                  <a:cubicBezTo>
                    <a:pt x="1180" y="2"/>
                    <a:pt x="1178" y="2"/>
                    <a:pt x="1176" y="2"/>
                  </a:cubicBezTo>
                  <a:cubicBezTo>
                    <a:pt x="1173" y="2"/>
                    <a:pt x="1171" y="2"/>
                    <a:pt x="1168" y="2"/>
                  </a:cubicBezTo>
                  <a:cubicBezTo>
                    <a:pt x="1168" y="2"/>
                    <a:pt x="1168" y="2"/>
                    <a:pt x="1168" y="2"/>
                  </a:cubicBezTo>
                  <a:cubicBezTo>
                    <a:pt x="1164" y="2"/>
                    <a:pt x="1160" y="2"/>
                    <a:pt x="1157" y="2"/>
                  </a:cubicBezTo>
                  <a:cubicBezTo>
                    <a:pt x="1102" y="1"/>
                    <a:pt x="1075" y="0"/>
                    <a:pt x="1056" y="0"/>
                  </a:cubicBezTo>
                  <a:cubicBezTo>
                    <a:pt x="1056" y="0"/>
                    <a:pt x="1056" y="0"/>
                    <a:pt x="1056" y="0"/>
                  </a:cubicBezTo>
                  <a:cubicBezTo>
                    <a:pt x="1055" y="0"/>
                    <a:pt x="1054" y="0"/>
                    <a:pt x="1053" y="0"/>
                  </a:cubicBezTo>
                  <a:cubicBezTo>
                    <a:pt x="1053" y="0"/>
                    <a:pt x="1053" y="0"/>
                    <a:pt x="1053" y="0"/>
                  </a:cubicBezTo>
                  <a:cubicBezTo>
                    <a:pt x="1053" y="0"/>
                    <a:pt x="1052" y="0"/>
                    <a:pt x="1051" y="0"/>
                  </a:cubicBezTo>
                  <a:cubicBezTo>
                    <a:pt x="1051" y="0"/>
                    <a:pt x="1051" y="0"/>
                    <a:pt x="1050" y="0"/>
                  </a:cubicBezTo>
                  <a:cubicBezTo>
                    <a:pt x="1049" y="0"/>
                    <a:pt x="1047" y="0"/>
                    <a:pt x="1046" y="0"/>
                  </a:cubicBezTo>
                  <a:cubicBezTo>
                    <a:pt x="1045" y="0"/>
                    <a:pt x="1043" y="0"/>
                    <a:pt x="1042" y="0"/>
                  </a:cubicBezTo>
                  <a:cubicBezTo>
                    <a:pt x="1042" y="0"/>
                    <a:pt x="1041" y="0"/>
                    <a:pt x="1041" y="0"/>
                  </a:cubicBezTo>
                  <a:cubicBezTo>
                    <a:pt x="1039" y="0"/>
                    <a:pt x="1037" y="0"/>
                    <a:pt x="1036" y="0"/>
                  </a:cubicBezTo>
                  <a:cubicBezTo>
                    <a:pt x="1036" y="0"/>
                    <a:pt x="1036" y="0"/>
                    <a:pt x="1036" y="0"/>
                  </a:cubicBezTo>
                  <a:cubicBezTo>
                    <a:pt x="1036" y="0"/>
                    <a:pt x="1036" y="0"/>
                    <a:pt x="1036" y="0"/>
                  </a:cubicBezTo>
                  <a:cubicBezTo>
                    <a:pt x="1016" y="0"/>
                    <a:pt x="986" y="1"/>
                    <a:pt x="924" y="2"/>
                  </a:cubicBezTo>
                  <a:cubicBezTo>
                    <a:pt x="924" y="2"/>
                    <a:pt x="924" y="2"/>
                    <a:pt x="924" y="2"/>
                  </a:cubicBezTo>
                  <a:cubicBezTo>
                    <a:pt x="922" y="2"/>
                    <a:pt x="920" y="2"/>
                    <a:pt x="918" y="2"/>
                  </a:cubicBezTo>
                  <a:cubicBezTo>
                    <a:pt x="893" y="3"/>
                    <a:pt x="866" y="3"/>
                    <a:pt x="837" y="4"/>
                  </a:cubicBezTo>
                  <a:cubicBezTo>
                    <a:pt x="832" y="4"/>
                    <a:pt x="828" y="4"/>
                    <a:pt x="823" y="4"/>
                  </a:cubicBezTo>
                  <a:cubicBezTo>
                    <a:pt x="818" y="4"/>
                    <a:pt x="811" y="4"/>
                    <a:pt x="804" y="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0" y="4"/>
                    <a:pt x="792" y="4"/>
                    <a:pt x="782" y="4"/>
                  </a:cubicBezTo>
                  <a:cubicBezTo>
                    <a:pt x="778" y="4"/>
                    <a:pt x="774" y="4"/>
                    <a:pt x="770" y="4"/>
                  </a:cubicBezTo>
                  <a:cubicBezTo>
                    <a:pt x="770" y="4"/>
                    <a:pt x="770" y="4"/>
                    <a:pt x="770" y="4"/>
                  </a:cubicBezTo>
                  <a:cubicBezTo>
                    <a:pt x="767" y="4"/>
                    <a:pt x="765" y="4"/>
                    <a:pt x="763" y="4"/>
                  </a:cubicBezTo>
                  <a:cubicBezTo>
                    <a:pt x="763" y="4"/>
                    <a:pt x="762" y="4"/>
                    <a:pt x="762" y="4"/>
                  </a:cubicBezTo>
                  <a:cubicBezTo>
                    <a:pt x="760" y="4"/>
                    <a:pt x="757" y="4"/>
                    <a:pt x="755" y="4"/>
                  </a:cubicBezTo>
                  <a:cubicBezTo>
                    <a:pt x="755" y="4"/>
                    <a:pt x="754" y="4"/>
                    <a:pt x="754" y="4"/>
                  </a:cubicBezTo>
                  <a:cubicBezTo>
                    <a:pt x="753" y="4"/>
                    <a:pt x="751" y="4"/>
                    <a:pt x="750" y="4"/>
                  </a:cubicBezTo>
                  <a:cubicBezTo>
                    <a:pt x="749" y="4"/>
                    <a:pt x="749" y="4"/>
                    <a:pt x="749" y="4"/>
                  </a:cubicBezTo>
                  <a:cubicBezTo>
                    <a:pt x="749" y="4"/>
                    <a:pt x="749" y="4"/>
                    <a:pt x="749" y="4"/>
                  </a:cubicBezTo>
                  <a:cubicBezTo>
                    <a:pt x="749" y="4"/>
                    <a:pt x="749" y="4"/>
                    <a:pt x="749" y="4"/>
                  </a:cubicBezTo>
                  <a:cubicBezTo>
                    <a:pt x="747" y="4"/>
                    <a:pt x="745" y="4"/>
                    <a:pt x="744" y="4"/>
                  </a:cubicBezTo>
                  <a:cubicBezTo>
                    <a:pt x="744" y="4"/>
                    <a:pt x="743" y="4"/>
                    <a:pt x="743" y="4"/>
                  </a:cubicBezTo>
                  <a:cubicBezTo>
                    <a:pt x="743" y="4"/>
                    <a:pt x="743" y="4"/>
                    <a:pt x="743" y="4"/>
                  </a:cubicBezTo>
                  <a:cubicBezTo>
                    <a:pt x="742" y="4"/>
                    <a:pt x="741" y="4"/>
                    <a:pt x="740" y="4"/>
                  </a:cubicBezTo>
                  <a:cubicBezTo>
                    <a:pt x="739" y="4"/>
                    <a:pt x="739" y="4"/>
                    <a:pt x="738" y="4"/>
                  </a:cubicBezTo>
                  <a:cubicBezTo>
                    <a:pt x="738" y="4"/>
                    <a:pt x="737" y="4"/>
                    <a:pt x="737" y="4"/>
                  </a:cubicBezTo>
                  <a:cubicBezTo>
                    <a:pt x="735" y="5"/>
                    <a:pt x="734" y="5"/>
                    <a:pt x="732" y="5"/>
                  </a:cubicBezTo>
                  <a:cubicBezTo>
                    <a:pt x="732" y="5"/>
                    <a:pt x="731" y="5"/>
                    <a:pt x="731" y="5"/>
                  </a:cubicBezTo>
                  <a:cubicBezTo>
                    <a:pt x="730" y="5"/>
                    <a:pt x="729" y="5"/>
                    <a:pt x="728" y="5"/>
                  </a:cubicBezTo>
                  <a:cubicBezTo>
                    <a:pt x="727" y="5"/>
                    <a:pt x="727" y="5"/>
                    <a:pt x="726" y="5"/>
                  </a:cubicBezTo>
                  <a:cubicBezTo>
                    <a:pt x="725" y="5"/>
                    <a:pt x="725" y="5"/>
                    <a:pt x="725" y="5"/>
                  </a:cubicBezTo>
                  <a:cubicBezTo>
                    <a:pt x="725" y="5"/>
                    <a:pt x="725" y="5"/>
                    <a:pt x="725" y="5"/>
                  </a:cubicBezTo>
                  <a:cubicBezTo>
                    <a:pt x="723" y="5"/>
                    <a:pt x="721" y="5"/>
                    <a:pt x="720" y="5"/>
                  </a:cubicBezTo>
                  <a:cubicBezTo>
                    <a:pt x="719" y="5"/>
                    <a:pt x="719" y="5"/>
                    <a:pt x="719" y="5"/>
                  </a:cubicBezTo>
                  <a:cubicBezTo>
                    <a:pt x="719" y="5"/>
                    <a:pt x="718" y="5"/>
                    <a:pt x="718" y="5"/>
                  </a:cubicBezTo>
                  <a:cubicBezTo>
                    <a:pt x="718" y="5"/>
                    <a:pt x="717" y="5"/>
                    <a:pt x="716" y="5"/>
                  </a:cubicBezTo>
                  <a:cubicBezTo>
                    <a:pt x="715" y="5"/>
                    <a:pt x="714" y="5"/>
                    <a:pt x="714" y="5"/>
                  </a:cubicBezTo>
                  <a:cubicBezTo>
                    <a:pt x="713" y="5"/>
                    <a:pt x="712" y="5"/>
                    <a:pt x="712" y="5"/>
                  </a:cubicBezTo>
                  <a:cubicBezTo>
                    <a:pt x="710" y="5"/>
                    <a:pt x="709" y="5"/>
                    <a:pt x="707" y="5"/>
                  </a:cubicBezTo>
                  <a:cubicBezTo>
                    <a:pt x="707" y="5"/>
                    <a:pt x="707" y="5"/>
                    <a:pt x="706" y="5"/>
                  </a:cubicBezTo>
                  <a:cubicBezTo>
                    <a:pt x="706" y="5"/>
                    <a:pt x="706" y="5"/>
                    <a:pt x="705" y="5"/>
                  </a:cubicBezTo>
                  <a:cubicBezTo>
                    <a:pt x="704" y="5"/>
                    <a:pt x="704" y="5"/>
                    <a:pt x="703" y="5"/>
                  </a:cubicBezTo>
                  <a:cubicBezTo>
                    <a:pt x="702" y="5"/>
                    <a:pt x="701" y="5"/>
                    <a:pt x="700" y="5"/>
                  </a:cubicBezTo>
                  <a:cubicBezTo>
                    <a:pt x="700" y="5"/>
                    <a:pt x="700" y="5"/>
                    <a:pt x="699" y="5"/>
                  </a:cubicBezTo>
                  <a:cubicBezTo>
                    <a:pt x="699" y="5"/>
                    <a:pt x="699" y="5"/>
                    <a:pt x="699" y="5"/>
                  </a:cubicBezTo>
                  <a:cubicBezTo>
                    <a:pt x="698" y="5"/>
                    <a:pt x="697" y="5"/>
                    <a:pt x="696" y="5"/>
                  </a:cubicBezTo>
                  <a:cubicBezTo>
                    <a:pt x="695" y="5"/>
                    <a:pt x="694" y="5"/>
                    <a:pt x="694" y="5"/>
                  </a:cubicBezTo>
                  <a:cubicBezTo>
                    <a:pt x="693" y="5"/>
                    <a:pt x="693" y="5"/>
                    <a:pt x="692" y="5"/>
                  </a:cubicBezTo>
                  <a:cubicBezTo>
                    <a:pt x="692" y="5"/>
                    <a:pt x="692" y="5"/>
                    <a:pt x="692" y="5"/>
                  </a:cubicBezTo>
                  <a:cubicBezTo>
                    <a:pt x="690" y="5"/>
                    <a:pt x="688" y="5"/>
                    <a:pt x="687" y="5"/>
                  </a:cubicBezTo>
                  <a:cubicBezTo>
                    <a:pt x="687" y="5"/>
                    <a:pt x="686" y="5"/>
                    <a:pt x="686" y="5"/>
                  </a:cubicBezTo>
                  <a:cubicBezTo>
                    <a:pt x="686" y="5"/>
                    <a:pt x="685" y="5"/>
                    <a:pt x="685" y="5"/>
                  </a:cubicBezTo>
                  <a:cubicBezTo>
                    <a:pt x="683" y="6"/>
                    <a:pt x="682" y="6"/>
                    <a:pt x="680" y="6"/>
                  </a:cubicBezTo>
                  <a:cubicBezTo>
                    <a:pt x="680" y="6"/>
                    <a:pt x="679" y="6"/>
                    <a:pt x="679" y="6"/>
                  </a:cubicBezTo>
                  <a:cubicBezTo>
                    <a:pt x="679" y="6"/>
                    <a:pt x="678" y="6"/>
                    <a:pt x="678" y="6"/>
                  </a:cubicBezTo>
                  <a:cubicBezTo>
                    <a:pt x="676" y="6"/>
                    <a:pt x="675" y="6"/>
                    <a:pt x="673" y="6"/>
                  </a:cubicBezTo>
                  <a:cubicBezTo>
                    <a:pt x="672" y="6"/>
                    <a:pt x="672" y="6"/>
                    <a:pt x="671" y="6"/>
                  </a:cubicBezTo>
                  <a:cubicBezTo>
                    <a:pt x="671" y="6"/>
                    <a:pt x="670" y="6"/>
                    <a:pt x="669" y="6"/>
                  </a:cubicBezTo>
                  <a:cubicBezTo>
                    <a:pt x="669" y="6"/>
                    <a:pt x="668" y="6"/>
                    <a:pt x="667" y="6"/>
                  </a:cubicBezTo>
                  <a:cubicBezTo>
                    <a:pt x="666" y="6"/>
                    <a:pt x="665" y="6"/>
                    <a:pt x="664" y="6"/>
                  </a:cubicBezTo>
                  <a:cubicBezTo>
                    <a:pt x="663" y="6"/>
                    <a:pt x="661" y="6"/>
                    <a:pt x="660" y="6"/>
                  </a:cubicBezTo>
                  <a:cubicBezTo>
                    <a:pt x="659" y="6"/>
                    <a:pt x="658" y="6"/>
                    <a:pt x="657" y="6"/>
                  </a:cubicBezTo>
                  <a:cubicBezTo>
                    <a:pt x="656" y="6"/>
                    <a:pt x="654" y="6"/>
                    <a:pt x="652" y="6"/>
                  </a:cubicBezTo>
                  <a:cubicBezTo>
                    <a:pt x="652" y="6"/>
                    <a:pt x="652" y="6"/>
                    <a:pt x="652" y="6"/>
                  </a:cubicBezTo>
                  <a:cubicBezTo>
                    <a:pt x="651" y="6"/>
                    <a:pt x="651" y="7"/>
                    <a:pt x="650" y="7"/>
                  </a:cubicBezTo>
                  <a:cubicBezTo>
                    <a:pt x="648" y="7"/>
                    <a:pt x="646" y="7"/>
                    <a:pt x="644" y="7"/>
                  </a:cubicBezTo>
                  <a:cubicBezTo>
                    <a:pt x="638" y="7"/>
                    <a:pt x="632" y="7"/>
                    <a:pt x="626" y="7"/>
                  </a:cubicBezTo>
                  <a:cubicBezTo>
                    <a:pt x="626" y="7"/>
                    <a:pt x="626" y="7"/>
                    <a:pt x="625" y="7"/>
                  </a:cubicBezTo>
                  <a:cubicBezTo>
                    <a:pt x="619" y="7"/>
                    <a:pt x="613" y="7"/>
                    <a:pt x="606" y="7"/>
                  </a:cubicBezTo>
                  <a:cubicBezTo>
                    <a:pt x="605" y="7"/>
                    <a:pt x="604" y="7"/>
                    <a:pt x="603" y="7"/>
                  </a:cubicBezTo>
                  <a:cubicBezTo>
                    <a:pt x="597" y="7"/>
                    <a:pt x="591" y="7"/>
                    <a:pt x="585" y="7"/>
                  </a:cubicBezTo>
                  <a:cubicBezTo>
                    <a:pt x="582" y="8"/>
                    <a:pt x="579" y="8"/>
                    <a:pt x="576" y="8"/>
                  </a:cubicBezTo>
                  <a:cubicBezTo>
                    <a:pt x="575" y="8"/>
                    <a:pt x="573" y="8"/>
                    <a:pt x="571" y="8"/>
                  </a:cubicBezTo>
                  <a:cubicBezTo>
                    <a:pt x="566" y="8"/>
                    <a:pt x="561" y="8"/>
                    <a:pt x="556" y="8"/>
                  </a:cubicBezTo>
                  <a:cubicBezTo>
                    <a:pt x="553" y="8"/>
                    <a:pt x="550" y="9"/>
                    <a:pt x="547" y="9"/>
                  </a:cubicBezTo>
                  <a:cubicBezTo>
                    <a:pt x="543" y="10"/>
                    <a:pt x="540" y="10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29" y="11"/>
                    <a:pt x="522" y="11"/>
                    <a:pt x="516" y="12"/>
                  </a:cubicBezTo>
                  <a:cubicBezTo>
                    <a:pt x="513" y="12"/>
                    <a:pt x="511" y="13"/>
                    <a:pt x="509" y="13"/>
                  </a:cubicBezTo>
                  <a:cubicBezTo>
                    <a:pt x="509" y="13"/>
                    <a:pt x="509" y="13"/>
                    <a:pt x="509" y="13"/>
                  </a:cubicBezTo>
                  <a:cubicBezTo>
                    <a:pt x="504" y="14"/>
                    <a:pt x="500" y="14"/>
                    <a:pt x="496" y="15"/>
                  </a:cubicBezTo>
                  <a:cubicBezTo>
                    <a:pt x="496" y="15"/>
                    <a:pt x="496" y="15"/>
                    <a:pt x="496" y="15"/>
                  </a:cubicBezTo>
                  <a:cubicBezTo>
                    <a:pt x="491" y="16"/>
                    <a:pt x="486" y="16"/>
                    <a:pt x="482" y="17"/>
                  </a:cubicBezTo>
                  <a:cubicBezTo>
                    <a:pt x="480" y="17"/>
                    <a:pt x="478" y="18"/>
                    <a:pt x="476" y="18"/>
                  </a:cubicBezTo>
                  <a:cubicBezTo>
                    <a:pt x="476" y="18"/>
                    <a:pt x="476" y="18"/>
                    <a:pt x="476" y="18"/>
                  </a:cubicBezTo>
                  <a:cubicBezTo>
                    <a:pt x="473" y="19"/>
                    <a:pt x="470" y="19"/>
                    <a:pt x="467" y="20"/>
                  </a:cubicBezTo>
                  <a:cubicBezTo>
                    <a:pt x="467" y="20"/>
                    <a:pt x="467" y="20"/>
                    <a:pt x="467" y="20"/>
                  </a:cubicBezTo>
                  <a:cubicBezTo>
                    <a:pt x="466" y="20"/>
                    <a:pt x="465" y="20"/>
                    <a:pt x="464" y="21"/>
                  </a:cubicBezTo>
                  <a:cubicBezTo>
                    <a:pt x="453" y="23"/>
                    <a:pt x="442" y="25"/>
                    <a:pt x="432" y="28"/>
                  </a:cubicBezTo>
                  <a:cubicBezTo>
                    <a:pt x="432" y="28"/>
                    <a:pt x="431" y="28"/>
                    <a:pt x="431" y="28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26" y="30"/>
                    <a:pt x="421" y="31"/>
                    <a:pt x="417" y="33"/>
                  </a:cubicBezTo>
                  <a:cubicBezTo>
                    <a:pt x="415" y="33"/>
                    <a:pt x="414" y="33"/>
                    <a:pt x="413" y="34"/>
                  </a:cubicBezTo>
                  <a:cubicBezTo>
                    <a:pt x="413" y="34"/>
                    <a:pt x="413" y="34"/>
                    <a:pt x="413" y="34"/>
                  </a:cubicBezTo>
                  <a:cubicBezTo>
                    <a:pt x="409" y="35"/>
                    <a:pt x="404" y="37"/>
                    <a:pt x="400" y="38"/>
                  </a:cubicBezTo>
                  <a:cubicBezTo>
                    <a:pt x="399" y="38"/>
                    <a:pt x="399" y="38"/>
                    <a:pt x="398" y="39"/>
                  </a:cubicBezTo>
                  <a:cubicBezTo>
                    <a:pt x="397" y="39"/>
                    <a:pt x="396" y="39"/>
                    <a:pt x="395" y="40"/>
                  </a:cubicBezTo>
                  <a:cubicBezTo>
                    <a:pt x="395" y="40"/>
                    <a:pt x="395" y="40"/>
                    <a:pt x="395" y="40"/>
                  </a:cubicBezTo>
                  <a:cubicBezTo>
                    <a:pt x="391" y="41"/>
                    <a:pt x="387" y="43"/>
                    <a:pt x="383" y="44"/>
                  </a:cubicBezTo>
                  <a:cubicBezTo>
                    <a:pt x="376" y="46"/>
                    <a:pt x="370" y="49"/>
                    <a:pt x="364" y="51"/>
                  </a:cubicBezTo>
                  <a:cubicBezTo>
                    <a:pt x="363" y="52"/>
                    <a:pt x="362" y="52"/>
                    <a:pt x="360" y="53"/>
                  </a:cubicBezTo>
                  <a:cubicBezTo>
                    <a:pt x="355" y="55"/>
                    <a:pt x="350" y="57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1" y="61"/>
                    <a:pt x="336" y="63"/>
                    <a:pt x="332" y="65"/>
                  </a:cubicBezTo>
                  <a:cubicBezTo>
                    <a:pt x="330" y="66"/>
                    <a:pt x="328" y="67"/>
                    <a:pt x="326" y="68"/>
                  </a:cubicBezTo>
                  <a:cubicBezTo>
                    <a:pt x="322" y="69"/>
                    <a:pt x="319" y="71"/>
                    <a:pt x="316" y="72"/>
                  </a:cubicBezTo>
                  <a:cubicBezTo>
                    <a:pt x="314" y="73"/>
                    <a:pt x="313" y="74"/>
                    <a:pt x="311" y="75"/>
                  </a:cubicBezTo>
                  <a:cubicBezTo>
                    <a:pt x="306" y="77"/>
                    <a:pt x="302" y="79"/>
                    <a:pt x="297" y="82"/>
                  </a:cubicBezTo>
                  <a:cubicBezTo>
                    <a:pt x="297" y="82"/>
                    <a:pt x="297" y="82"/>
                    <a:pt x="297" y="82"/>
                  </a:cubicBezTo>
                  <a:cubicBezTo>
                    <a:pt x="296" y="82"/>
                    <a:pt x="295" y="83"/>
                    <a:pt x="295" y="83"/>
                  </a:cubicBezTo>
                  <a:cubicBezTo>
                    <a:pt x="294" y="84"/>
                    <a:pt x="294" y="84"/>
                    <a:pt x="293" y="84"/>
                  </a:cubicBezTo>
                  <a:cubicBezTo>
                    <a:pt x="288" y="87"/>
                    <a:pt x="283" y="90"/>
                    <a:pt x="277" y="94"/>
                  </a:cubicBezTo>
                  <a:cubicBezTo>
                    <a:pt x="276" y="94"/>
                    <a:pt x="275" y="95"/>
                    <a:pt x="274" y="96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1" y="98"/>
                    <a:pt x="267" y="100"/>
                    <a:pt x="264" y="103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2" y="104"/>
                    <a:pt x="260" y="105"/>
                    <a:pt x="258" y="106"/>
                  </a:cubicBezTo>
                  <a:cubicBezTo>
                    <a:pt x="257" y="107"/>
                    <a:pt x="255" y="108"/>
                    <a:pt x="254" y="109"/>
                  </a:cubicBezTo>
                  <a:cubicBezTo>
                    <a:pt x="254" y="109"/>
                    <a:pt x="254" y="109"/>
                    <a:pt x="254" y="109"/>
                  </a:cubicBezTo>
                  <a:cubicBezTo>
                    <a:pt x="251" y="111"/>
                    <a:pt x="249" y="113"/>
                    <a:pt x="246" y="115"/>
                  </a:cubicBezTo>
                  <a:cubicBezTo>
                    <a:pt x="245" y="116"/>
                    <a:pt x="244" y="117"/>
                    <a:pt x="242" y="118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2" y="118"/>
                    <a:pt x="242" y="118"/>
                    <a:pt x="242" y="118"/>
                  </a:cubicBezTo>
                  <a:cubicBezTo>
                    <a:pt x="240" y="119"/>
                    <a:pt x="238" y="121"/>
                    <a:pt x="236" y="122"/>
                  </a:cubicBezTo>
                  <a:cubicBezTo>
                    <a:pt x="235" y="123"/>
                    <a:pt x="235" y="123"/>
                    <a:pt x="234" y="123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28" y="128"/>
                    <a:pt x="222" y="133"/>
                    <a:pt x="215" y="138"/>
                  </a:cubicBezTo>
                  <a:cubicBezTo>
                    <a:pt x="207" y="145"/>
                    <a:pt x="199" y="152"/>
                    <a:pt x="191" y="160"/>
                  </a:cubicBezTo>
                  <a:cubicBezTo>
                    <a:pt x="190" y="161"/>
                    <a:pt x="189" y="162"/>
                    <a:pt x="188" y="163"/>
                  </a:cubicBezTo>
                  <a:cubicBezTo>
                    <a:pt x="183" y="167"/>
                    <a:pt x="179" y="171"/>
                    <a:pt x="17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5" y="175"/>
                    <a:pt x="174" y="175"/>
                    <a:pt x="174" y="175"/>
                  </a:cubicBezTo>
                  <a:cubicBezTo>
                    <a:pt x="174" y="175"/>
                    <a:pt x="174" y="176"/>
                    <a:pt x="174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0" y="180"/>
                    <a:pt x="166" y="184"/>
                    <a:pt x="163" y="188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1" y="189"/>
                    <a:pt x="160" y="191"/>
                    <a:pt x="159" y="192"/>
                  </a:cubicBezTo>
                  <a:cubicBezTo>
                    <a:pt x="159" y="192"/>
                    <a:pt x="159" y="192"/>
                    <a:pt x="158" y="192"/>
                  </a:cubicBezTo>
                  <a:cubicBezTo>
                    <a:pt x="158" y="193"/>
                    <a:pt x="157" y="194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5" y="196"/>
                    <a:pt x="154" y="197"/>
                    <a:pt x="153" y="198"/>
                  </a:cubicBezTo>
                  <a:cubicBezTo>
                    <a:pt x="151" y="200"/>
                    <a:pt x="149" y="203"/>
                    <a:pt x="147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6" y="207"/>
                    <a:pt x="144" y="208"/>
                    <a:pt x="143" y="210"/>
                  </a:cubicBezTo>
                  <a:cubicBezTo>
                    <a:pt x="141" y="212"/>
                    <a:pt x="140" y="214"/>
                    <a:pt x="138" y="215"/>
                  </a:cubicBezTo>
                  <a:cubicBezTo>
                    <a:pt x="135" y="220"/>
                    <a:pt x="131" y="225"/>
                    <a:pt x="127" y="230"/>
                  </a:cubicBezTo>
                  <a:cubicBezTo>
                    <a:pt x="127" y="230"/>
                    <a:pt x="127" y="230"/>
                    <a:pt x="127" y="230"/>
                  </a:cubicBezTo>
                  <a:cubicBezTo>
                    <a:pt x="126" y="231"/>
                    <a:pt x="124" y="233"/>
                    <a:pt x="123" y="235"/>
                  </a:cubicBezTo>
                  <a:cubicBezTo>
                    <a:pt x="121" y="237"/>
                    <a:pt x="119" y="240"/>
                    <a:pt x="117" y="243"/>
                  </a:cubicBezTo>
                  <a:cubicBezTo>
                    <a:pt x="115" y="245"/>
                    <a:pt x="114" y="248"/>
                    <a:pt x="112" y="250"/>
                  </a:cubicBezTo>
                  <a:cubicBezTo>
                    <a:pt x="111" y="252"/>
                    <a:pt x="110" y="253"/>
                    <a:pt x="109" y="254"/>
                  </a:cubicBezTo>
                  <a:cubicBezTo>
                    <a:pt x="109" y="255"/>
                    <a:pt x="108" y="255"/>
                    <a:pt x="108" y="256"/>
                  </a:cubicBezTo>
                  <a:cubicBezTo>
                    <a:pt x="106" y="258"/>
                    <a:pt x="104" y="261"/>
                    <a:pt x="103" y="264"/>
                  </a:cubicBezTo>
                  <a:cubicBezTo>
                    <a:pt x="102" y="265"/>
                    <a:pt x="101" y="266"/>
                    <a:pt x="100" y="268"/>
                  </a:cubicBezTo>
                  <a:cubicBezTo>
                    <a:pt x="99" y="269"/>
                    <a:pt x="98" y="270"/>
                    <a:pt x="98" y="271"/>
                  </a:cubicBezTo>
                  <a:cubicBezTo>
                    <a:pt x="97" y="272"/>
                    <a:pt x="96" y="273"/>
                    <a:pt x="95" y="275"/>
                  </a:cubicBezTo>
                  <a:cubicBezTo>
                    <a:pt x="95" y="276"/>
                    <a:pt x="94" y="277"/>
                    <a:pt x="93" y="278"/>
                  </a:cubicBezTo>
                  <a:cubicBezTo>
                    <a:pt x="91" y="282"/>
                    <a:pt x="88" y="286"/>
                    <a:pt x="86" y="290"/>
                  </a:cubicBezTo>
                  <a:cubicBezTo>
                    <a:pt x="85" y="292"/>
                    <a:pt x="84" y="293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5"/>
                    <a:pt x="83" y="295"/>
                    <a:pt x="83" y="295"/>
                  </a:cubicBezTo>
                  <a:cubicBezTo>
                    <a:pt x="83" y="296"/>
                    <a:pt x="82" y="296"/>
                    <a:pt x="82" y="297"/>
                  </a:cubicBezTo>
                  <a:cubicBezTo>
                    <a:pt x="82" y="297"/>
                    <a:pt x="82" y="297"/>
                    <a:pt x="82" y="297"/>
                  </a:cubicBezTo>
                  <a:cubicBezTo>
                    <a:pt x="81" y="299"/>
                    <a:pt x="79" y="302"/>
                    <a:pt x="78" y="304"/>
                  </a:cubicBezTo>
                  <a:cubicBezTo>
                    <a:pt x="77" y="306"/>
                    <a:pt x="76" y="307"/>
                    <a:pt x="76" y="309"/>
                  </a:cubicBezTo>
                  <a:cubicBezTo>
                    <a:pt x="74" y="311"/>
                    <a:pt x="73" y="314"/>
                    <a:pt x="72" y="317"/>
                  </a:cubicBezTo>
                  <a:cubicBezTo>
                    <a:pt x="72" y="317"/>
                    <a:pt x="72" y="317"/>
                    <a:pt x="71" y="317"/>
                  </a:cubicBezTo>
                  <a:cubicBezTo>
                    <a:pt x="71" y="317"/>
                    <a:pt x="71" y="318"/>
                    <a:pt x="7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319"/>
                    <a:pt x="71" y="319"/>
                    <a:pt x="70" y="320"/>
                  </a:cubicBezTo>
                  <a:cubicBezTo>
                    <a:pt x="70" y="321"/>
                    <a:pt x="69" y="323"/>
                    <a:pt x="68" y="324"/>
                  </a:cubicBezTo>
                  <a:cubicBezTo>
                    <a:pt x="68" y="325"/>
                    <a:pt x="67" y="327"/>
                    <a:pt x="66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5" y="330"/>
                    <a:pt x="64" y="332"/>
                    <a:pt x="63" y="335"/>
                  </a:cubicBezTo>
                  <a:cubicBezTo>
                    <a:pt x="63" y="336"/>
                    <a:pt x="62" y="338"/>
                    <a:pt x="61" y="339"/>
                  </a:cubicBezTo>
                  <a:cubicBezTo>
                    <a:pt x="61" y="339"/>
                    <a:pt x="61" y="340"/>
                    <a:pt x="61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8" y="347"/>
                    <a:pt x="55" y="353"/>
                    <a:pt x="52" y="360"/>
                  </a:cubicBezTo>
                  <a:cubicBezTo>
                    <a:pt x="50" y="365"/>
                    <a:pt x="48" y="370"/>
                    <a:pt x="46" y="376"/>
                  </a:cubicBezTo>
                  <a:cubicBezTo>
                    <a:pt x="45" y="377"/>
                    <a:pt x="45" y="378"/>
                    <a:pt x="44" y="380"/>
                  </a:cubicBezTo>
                  <a:cubicBezTo>
                    <a:pt x="40" y="390"/>
                    <a:pt x="37" y="401"/>
                    <a:pt x="33" y="411"/>
                  </a:cubicBezTo>
                  <a:cubicBezTo>
                    <a:pt x="33" y="413"/>
                    <a:pt x="32" y="414"/>
                    <a:pt x="32" y="415"/>
                  </a:cubicBezTo>
                  <a:cubicBezTo>
                    <a:pt x="31" y="420"/>
                    <a:pt x="29" y="424"/>
                    <a:pt x="28" y="429"/>
                  </a:cubicBezTo>
                  <a:cubicBezTo>
                    <a:pt x="28" y="430"/>
                    <a:pt x="27" y="431"/>
                    <a:pt x="27" y="433"/>
                  </a:cubicBezTo>
                  <a:cubicBezTo>
                    <a:pt x="24" y="443"/>
                    <a:pt x="22" y="453"/>
                    <a:pt x="20" y="463"/>
                  </a:cubicBezTo>
                  <a:cubicBezTo>
                    <a:pt x="18" y="470"/>
                    <a:pt x="17" y="477"/>
                    <a:pt x="16" y="485"/>
                  </a:cubicBezTo>
                  <a:cubicBezTo>
                    <a:pt x="14" y="492"/>
                    <a:pt x="13" y="499"/>
                    <a:pt x="12" y="507"/>
                  </a:cubicBezTo>
                  <a:cubicBezTo>
                    <a:pt x="12" y="508"/>
                    <a:pt x="12" y="509"/>
                    <a:pt x="12" y="510"/>
                  </a:cubicBezTo>
                  <a:cubicBezTo>
                    <a:pt x="12" y="511"/>
                    <a:pt x="12" y="512"/>
                    <a:pt x="12" y="512"/>
                  </a:cubicBezTo>
                  <a:cubicBezTo>
                    <a:pt x="12" y="513"/>
                    <a:pt x="12" y="513"/>
                    <a:pt x="11" y="513"/>
                  </a:cubicBezTo>
                  <a:cubicBezTo>
                    <a:pt x="11" y="520"/>
                    <a:pt x="10" y="527"/>
                    <a:pt x="10" y="534"/>
                  </a:cubicBezTo>
                  <a:cubicBezTo>
                    <a:pt x="10" y="534"/>
                    <a:pt x="10" y="534"/>
                    <a:pt x="10" y="534"/>
                  </a:cubicBezTo>
                  <a:cubicBezTo>
                    <a:pt x="9" y="535"/>
                    <a:pt x="9" y="535"/>
                    <a:pt x="9" y="536"/>
                  </a:cubicBezTo>
                  <a:cubicBezTo>
                    <a:pt x="11" y="536"/>
                    <a:pt x="11" y="536"/>
                    <a:pt x="11" y="536"/>
                  </a:cubicBezTo>
                  <a:cubicBezTo>
                    <a:pt x="10" y="536"/>
                    <a:pt x="10" y="537"/>
                    <a:pt x="10" y="537"/>
                  </a:cubicBezTo>
                  <a:cubicBezTo>
                    <a:pt x="10" y="539"/>
                    <a:pt x="10" y="540"/>
                    <a:pt x="10" y="542"/>
                  </a:cubicBezTo>
                  <a:cubicBezTo>
                    <a:pt x="10" y="542"/>
                    <a:pt x="10" y="543"/>
                    <a:pt x="10" y="543"/>
                  </a:cubicBezTo>
                  <a:cubicBezTo>
                    <a:pt x="9" y="544"/>
                    <a:pt x="9" y="546"/>
                    <a:pt x="9" y="547"/>
                  </a:cubicBezTo>
                  <a:cubicBezTo>
                    <a:pt x="9" y="547"/>
                    <a:pt x="9" y="547"/>
                    <a:pt x="9" y="547"/>
                  </a:cubicBezTo>
                  <a:cubicBezTo>
                    <a:pt x="9" y="550"/>
                    <a:pt x="8" y="553"/>
                    <a:pt x="8" y="556"/>
                  </a:cubicBezTo>
                  <a:cubicBezTo>
                    <a:pt x="8" y="561"/>
                    <a:pt x="8" y="566"/>
                    <a:pt x="8" y="571"/>
                  </a:cubicBezTo>
                  <a:cubicBezTo>
                    <a:pt x="8" y="573"/>
                    <a:pt x="8" y="575"/>
                    <a:pt x="8" y="576"/>
                  </a:cubicBezTo>
                  <a:cubicBezTo>
                    <a:pt x="8" y="578"/>
                    <a:pt x="8" y="580"/>
                    <a:pt x="8" y="582"/>
                  </a:cubicBezTo>
                  <a:cubicBezTo>
                    <a:pt x="7" y="589"/>
                    <a:pt x="7" y="596"/>
                    <a:pt x="7" y="604"/>
                  </a:cubicBezTo>
                  <a:cubicBezTo>
                    <a:pt x="7" y="604"/>
                    <a:pt x="7" y="604"/>
                    <a:pt x="7" y="604"/>
                  </a:cubicBezTo>
                  <a:cubicBezTo>
                    <a:pt x="7" y="609"/>
                    <a:pt x="7" y="614"/>
                    <a:pt x="7" y="619"/>
                  </a:cubicBezTo>
                  <a:cubicBezTo>
                    <a:pt x="7" y="619"/>
                    <a:pt x="7" y="619"/>
                    <a:pt x="7" y="619"/>
                  </a:cubicBezTo>
                  <a:cubicBezTo>
                    <a:pt x="7" y="628"/>
                    <a:pt x="7" y="636"/>
                    <a:pt x="7" y="645"/>
                  </a:cubicBezTo>
                  <a:cubicBezTo>
                    <a:pt x="7" y="648"/>
                    <a:pt x="7" y="652"/>
                    <a:pt x="6" y="655"/>
                  </a:cubicBezTo>
                  <a:cubicBezTo>
                    <a:pt x="6" y="655"/>
                    <a:pt x="6" y="655"/>
                    <a:pt x="6" y="655"/>
                  </a:cubicBezTo>
                  <a:cubicBezTo>
                    <a:pt x="6" y="656"/>
                    <a:pt x="6" y="657"/>
                    <a:pt x="6" y="657"/>
                  </a:cubicBezTo>
                  <a:cubicBezTo>
                    <a:pt x="6" y="657"/>
                    <a:pt x="6" y="657"/>
                    <a:pt x="6" y="657"/>
                  </a:cubicBezTo>
                  <a:cubicBezTo>
                    <a:pt x="6" y="661"/>
                    <a:pt x="6" y="664"/>
                    <a:pt x="6" y="668"/>
                  </a:cubicBezTo>
                  <a:cubicBezTo>
                    <a:pt x="6" y="668"/>
                    <a:pt x="6" y="669"/>
                    <a:pt x="6" y="669"/>
                  </a:cubicBezTo>
                  <a:cubicBezTo>
                    <a:pt x="6" y="669"/>
                    <a:pt x="6" y="669"/>
                    <a:pt x="6" y="669"/>
                  </a:cubicBezTo>
                  <a:cubicBezTo>
                    <a:pt x="6" y="676"/>
                    <a:pt x="6" y="683"/>
                    <a:pt x="5" y="690"/>
                  </a:cubicBezTo>
                  <a:cubicBezTo>
                    <a:pt x="5" y="691"/>
                    <a:pt x="5" y="691"/>
                    <a:pt x="5" y="691"/>
                  </a:cubicBezTo>
                  <a:cubicBezTo>
                    <a:pt x="5" y="691"/>
                    <a:pt x="5" y="691"/>
                    <a:pt x="5" y="691"/>
                  </a:cubicBezTo>
                  <a:cubicBezTo>
                    <a:pt x="5" y="702"/>
                    <a:pt x="5" y="712"/>
                    <a:pt x="5" y="722"/>
                  </a:cubicBezTo>
                  <a:cubicBezTo>
                    <a:pt x="5" y="722"/>
                    <a:pt x="5" y="722"/>
                    <a:pt x="5" y="722"/>
                  </a:cubicBezTo>
                  <a:cubicBezTo>
                    <a:pt x="5" y="722"/>
                    <a:pt x="5" y="722"/>
                    <a:pt x="5" y="722"/>
                  </a:cubicBezTo>
                  <a:cubicBezTo>
                    <a:pt x="5" y="729"/>
                    <a:pt x="5" y="735"/>
                    <a:pt x="4" y="741"/>
                  </a:cubicBezTo>
                  <a:cubicBezTo>
                    <a:pt x="4" y="742"/>
                    <a:pt x="4" y="742"/>
                    <a:pt x="4" y="742"/>
                  </a:cubicBezTo>
                  <a:cubicBezTo>
                    <a:pt x="4" y="742"/>
                    <a:pt x="4" y="743"/>
                    <a:pt x="4" y="743"/>
                  </a:cubicBezTo>
                  <a:cubicBezTo>
                    <a:pt x="4" y="743"/>
                    <a:pt x="4" y="743"/>
                    <a:pt x="4" y="743"/>
                  </a:cubicBezTo>
                  <a:cubicBezTo>
                    <a:pt x="4" y="752"/>
                    <a:pt x="4" y="760"/>
                    <a:pt x="4" y="768"/>
                  </a:cubicBezTo>
                  <a:cubicBezTo>
                    <a:pt x="4" y="768"/>
                    <a:pt x="4" y="769"/>
                    <a:pt x="4" y="769"/>
                  </a:cubicBezTo>
                  <a:cubicBezTo>
                    <a:pt x="4" y="769"/>
                    <a:pt x="4" y="769"/>
                    <a:pt x="4" y="769"/>
                  </a:cubicBezTo>
                  <a:cubicBezTo>
                    <a:pt x="4" y="771"/>
                    <a:pt x="4" y="774"/>
                    <a:pt x="4" y="776"/>
                  </a:cubicBezTo>
                  <a:cubicBezTo>
                    <a:pt x="4" y="776"/>
                    <a:pt x="4" y="776"/>
                    <a:pt x="4" y="776"/>
                  </a:cubicBezTo>
                  <a:cubicBezTo>
                    <a:pt x="4" y="776"/>
                    <a:pt x="4" y="776"/>
                    <a:pt x="4" y="776"/>
                  </a:cubicBezTo>
                  <a:cubicBezTo>
                    <a:pt x="4" y="778"/>
                    <a:pt x="4" y="780"/>
                    <a:pt x="4" y="782"/>
                  </a:cubicBezTo>
                  <a:cubicBezTo>
                    <a:pt x="4" y="782"/>
                    <a:pt x="4" y="782"/>
                    <a:pt x="4" y="782"/>
                  </a:cubicBezTo>
                  <a:cubicBezTo>
                    <a:pt x="4" y="782"/>
                    <a:pt x="4" y="783"/>
                    <a:pt x="4" y="783"/>
                  </a:cubicBezTo>
                  <a:cubicBezTo>
                    <a:pt x="4" y="783"/>
                    <a:pt x="4" y="783"/>
                    <a:pt x="4" y="783"/>
                  </a:cubicBezTo>
                  <a:cubicBezTo>
                    <a:pt x="4" y="785"/>
                    <a:pt x="4" y="787"/>
                    <a:pt x="4" y="788"/>
                  </a:cubicBezTo>
                  <a:cubicBezTo>
                    <a:pt x="4" y="789"/>
                    <a:pt x="4" y="789"/>
                    <a:pt x="4" y="790"/>
                  </a:cubicBezTo>
                  <a:cubicBezTo>
                    <a:pt x="4" y="790"/>
                    <a:pt x="4" y="790"/>
                    <a:pt x="4" y="790"/>
                  </a:cubicBezTo>
                  <a:cubicBezTo>
                    <a:pt x="4" y="791"/>
                    <a:pt x="4" y="791"/>
                    <a:pt x="4" y="792"/>
                  </a:cubicBezTo>
                  <a:cubicBezTo>
                    <a:pt x="4" y="792"/>
                    <a:pt x="4" y="793"/>
                    <a:pt x="4" y="794"/>
                  </a:cubicBezTo>
                  <a:cubicBezTo>
                    <a:pt x="4" y="794"/>
                    <a:pt x="4" y="795"/>
                    <a:pt x="4" y="795"/>
                  </a:cubicBezTo>
                  <a:cubicBezTo>
                    <a:pt x="4" y="797"/>
                    <a:pt x="4" y="799"/>
                    <a:pt x="4" y="800"/>
                  </a:cubicBezTo>
                  <a:cubicBezTo>
                    <a:pt x="4" y="800"/>
                    <a:pt x="4" y="801"/>
                    <a:pt x="4" y="801"/>
                  </a:cubicBezTo>
                  <a:cubicBezTo>
                    <a:pt x="4" y="802"/>
                    <a:pt x="4" y="803"/>
                    <a:pt x="4" y="804"/>
                  </a:cubicBezTo>
                  <a:cubicBezTo>
                    <a:pt x="4" y="804"/>
                    <a:pt x="4" y="804"/>
                    <a:pt x="4" y="804"/>
                  </a:cubicBezTo>
                  <a:cubicBezTo>
                    <a:pt x="4" y="804"/>
                    <a:pt x="4" y="804"/>
                    <a:pt x="4" y="804"/>
                  </a:cubicBezTo>
                  <a:cubicBezTo>
                    <a:pt x="4" y="806"/>
                    <a:pt x="4" y="808"/>
                    <a:pt x="4" y="810"/>
                  </a:cubicBezTo>
                  <a:cubicBezTo>
                    <a:pt x="4" y="811"/>
                    <a:pt x="4" y="813"/>
                    <a:pt x="4" y="814"/>
                  </a:cubicBezTo>
                  <a:cubicBezTo>
                    <a:pt x="4" y="817"/>
                    <a:pt x="4" y="820"/>
                    <a:pt x="4" y="823"/>
                  </a:cubicBezTo>
                  <a:cubicBezTo>
                    <a:pt x="4" y="833"/>
                    <a:pt x="4" y="843"/>
                    <a:pt x="3" y="853"/>
                  </a:cubicBezTo>
                  <a:cubicBezTo>
                    <a:pt x="3" y="853"/>
                    <a:pt x="3" y="853"/>
                    <a:pt x="3" y="853"/>
                  </a:cubicBezTo>
                  <a:cubicBezTo>
                    <a:pt x="3" y="853"/>
                    <a:pt x="3" y="853"/>
                    <a:pt x="3" y="853"/>
                  </a:cubicBezTo>
                  <a:cubicBezTo>
                    <a:pt x="3" y="872"/>
                    <a:pt x="3" y="889"/>
                    <a:pt x="2" y="906"/>
                  </a:cubicBezTo>
                  <a:cubicBezTo>
                    <a:pt x="2" y="907"/>
                    <a:pt x="2" y="909"/>
                    <a:pt x="2" y="910"/>
                  </a:cubicBezTo>
                  <a:cubicBezTo>
                    <a:pt x="2" y="912"/>
                    <a:pt x="2" y="914"/>
                    <a:pt x="2" y="915"/>
                  </a:cubicBezTo>
                  <a:cubicBezTo>
                    <a:pt x="2" y="918"/>
                    <a:pt x="2" y="921"/>
                    <a:pt x="2" y="924"/>
                  </a:cubicBezTo>
                  <a:cubicBezTo>
                    <a:pt x="2" y="924"/>
                    <a:pt x="2" y="924"/>
                    <a:pt x="2" y="924"/>
                  </a:cubicBezTo>
                  <a:cubicBezTo>
                    <a:pt x="2" y="938"/>
                    <a:pt x="1" y="950"/>
                    <a:pt x="1" y="961"/>
                  </a:cubicBezTo>
                  <a:cubicBezTo>
                    <a:pt x="1" y="966"/>
                    <a:pt x="1" y="970"/>
                    <a:pt x="1" y="975"/>
                  </a:cubicBezTo>
                  <a:cubicBezTo>
                    <a:pt x="1" y="976"/>
                    <a:pt x="1" y="978"/>
                    <a:pt x="1" y="979"/>
                  </a:cubicBezTo>
                  <a:cubicBezTo>
                    <a:pt x="1" y="980"/>
                    <a:pt x="1" y="981"/>
                    <a:pt x="1" y="983"/>
                  </a:cubicBezTo>
                  <a:cubicBezTo>
                    <a:pt x="1" y="986"/>
                    <a:pt x="1" y="990"/>
                    <a:pt x="1" y="993"/>
                  </a:cubicBezTo>
                  <a:cubicBezTo>
                    <a:pt x="1" y="995"/>
                    <a:pt x="1" y="997"/>
                    <a:pt x="1" y="999"/>
                  </a:cubicBezTo>
                  <a:cubicBezTo>
                    <a:pt x="1" y="1000"/>
                    <a:pt x="1" y="1000"/>
                    <a:pt x="1" y="1001"/>
                  </a:cubicBezTo>
                  <a:cubicBezTo>
                    <a:pt x="1" y="1002"/>
                    <a:pt x="1" y="1003"/>
                    <a:pt x="0" y="1004"/>
                  </a:cubicBezTo>
                  <a:cubicBezTo>
                    <a:pt x="0" y="1005"/>
                    <a:pt x="0" y="1005"/>
                    <a:pt x="0" y="1006"/>
                  </a:cubicBezTo>
                  <a:cubicBezTo>
                    <a:pt x="0" y="1007"/>
                    <a:pt x="0" y="1008"/>
                    <a:pt x="0" y="1009"/>
                  </a:cubicBezTo>
                  <a:cubicBezTo>
                    <a:pt x="0" y="1010"/>
                    <a:pt x="0" y="1011"/>
                    <a:pt x="0" y="1012"/>
                  </a:cubicBezTo>
                  <a:cubicBezTo>
                    <a:pt x="0" y="1013"/>
                    <a:pt x="0" y="1013"/>
                    <a:pt x="0" y="1014"/>
                  </a:cubicBezTo>
                  <a:cubicBezTo>
                    <a:pt x="0" y="1017"/>
                    <a:pt x="0" y="1020"/>
                    <a:pt x="0" y="1023"/>
                  </a:cubicBezTo>
                  <a:cubicBezTo>
                    <a:pt x="0" y="1023"/>
                    <a:pt x="0" y="1023"/>
                    <a:pt x="0" y="1024"/>
                  </a:cubicBezTo>
                  <a:cubicBezTo>
                    <a:pt x="0" y="1024"/>
                    <a:pt x="0" y="1025"/>
                    <a:pt x="0" y="1025"/>
                  </a:cubicBezTo>
                  <a:cubicBezTo>
                    <a:pt x="0" y="1027"/>
                    <a:pt x="0" y="1028"/>
                    <a:pt x="0" y="1029"/>
                  </a:cubicBezTo>
                  <a:cubicBezTo>
                    <a:pt x="0" y="1029"/>
                    <a:pt x="0" y="1030"/>
                    <a:pt x="0" y="1031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0" y="1033"/>
                    <a:pt x="0" y="1034"/>
                    <a:pt x="0" y="1036"/>
                  </a:cubicBezTo>
                  <a:cubicBezTo>
                    <a:pt x="0" y="1036"/>
                    <a:pt x="0" y="1036"/>
                    <a:pt x="0" y="1036"/>
                  </a:cubicBezTo>
                  <a:cubicBezTo>
                    <a:pt x="0" y="1036"/>
                    <a:pt x="0" y="1036"/>
                    <a:pt x="0" y="1036"/>
                  </a:cubicBezTo>
                  <a:cubicBezTo>
                    <a:pt x="0" y="1036"/>
                    <a:pt x="0" y="1037"/>
                    <a:pt x="0" y="1037"/>
                  </a:cubicBezTo>
                  <a:cubicBezTo>
                    <a:pt x="0" y="1038"/>
                    <a:pt x="0" y="1040"/>
                    <a:pt x="0" y="1041"/>
                  </a:cubicBezTo>
                  <a:cubicBezTo>
                    <a:pt x="0" y="1042"/>
                    <a:pt x="0" y="1044"/>
                    <a:pt x="0" y="1046"/>
                  </a:cubicBezTo>
                  <a:cubicBezTo>
                    <a:pt x="0" y="1047"/>
                    <a:pt x="0" y="1049"/>
                    <a:pt x="0" y="1050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0" y="1052"/>
                    <a:pt x="0" y="1054"/>
                    <a:pt x="0" y="1055"/>
                  </a:cubicBezTo>
                  <a:cubicBezTo>
                    <a:pt x="0" y="1055"/>
                    <a:pt x="0" y="1056"/>
                    <a:pt x="0" y="1056"/>
                  </a:cubicBezTo>
                  <a:cubicBezTo>
                    <a:pt x="0" y="1056"/>
                    <a:pt x="0" y="1056"/>
                    <a:pt x="0" y="1056"/>
                  </a:cubicBezTo>
                  <a:cubicBezTo>
                    <a:pt x="0" y="1058"/>
                    <a:pt x="0" y="1059"/>
                    <a:pt x="0" y="1061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062"/>
                    <a:pt x="0" y="1063"/>
                    <a:pt x="0" y="1063"/>
                  </a:cubicBezTo>
                  <a:cubicBezTo>
                    <a:pt x="0" y="1064"/>
                    <a:pt x="0" y="1065"/>
                    <a:pt x="0" y="1067"/>
                  </a:cubicBezTo>
                  <a:cubicBezTo>
                    <a:pt x="0" y="1067"/>
                    <a:pt x="0" y="1068"/>
                    <a:pt x="0" y="1068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0" y="1072"/>
                    <a:pt x="0" y="1075"/>
                    <a:pt x="0" y="1078"/>
                  </a:cubicBezTo>
                  <a:cubicBezTo>
                    <a:pt x="0" y="1079"/>
                    <a:pt x="0" y="1079"/>
                    <a:pt x="0" y="1080"/>
                  </a:cubicBezTo>
                  <a:cubicBezTo>
                    <a:pt x="0" y="1081"/>
                    <a:pt x="0" y="1082"/>
                    <a:pt x="0" y="1083"/>
                  </a:cubicBezTo>
                  <a:cubicBezTo>
                    <a:pt x="0" y="1084"/>
                    <a:pt x="0" y="1085"/>
                    <a:pt x="0" y="1086"/>
                  </a:cubicBezTo>
                  <a:cubicBezTo>
                    <a:pt x="0" y="1087"/>
                    <a:pt x="0" y="1087"/>
                    <a:pt x="0" y="1088"/>
                  </a:cubicBezTo>
                  <a:cubicBezTo>
                    <a:pt x="1" y="1106"/>
                    <a:pt x="1" y="1132"/>
                    <a:pt x="2" y="1168"/>
                  </a:cubicBezTo>
                  <a:cubicBezTo>
                    <a:pt x="2" y="1168"/>
                    <a:pt x="2" y="1168"/>
                    <a:pt x="2" y="1168"/>
                  </a:cubicBezTo>
                  <a:cubicBezTo>
                    <a:pt x="2" y="1183"/>
                    <a:pt x="3" y="1199"/>
                    <a:pt x="3" y="1216"/>
                  </a:cubicBezTo>
                  <a:cubicBezTo>
                    <a:pt x="3" y="1233"/>
                    <a:pt x="4" y="1251"/>
                    <a:pt x="4" y="1269"/>
                  </a:cubicBezTo>
                  <a:cubicBezTo>
                    <a:pt x="4" y="1274"/>
                    <a:pt x="4" y="1281"/>
                    <a:pt x="4" y="1288"/>
                  </a:cubicBezTo>
                  <a:cubicBezTo>
                    <a:pt x="4" y="1289"/>
                    <a:pt x="4" y="1289"/>
                    <a:pt x="4" y="1289"/>
                  </a:cubicBezTo>
                  <a:cubicBezTo>
                    <a:pt x="4" y="1289"/>
                    <a:pt x="4" y="1289"/>
                    <a:pt x="4" y="1289"/>
                  </a:cubicBezTo>
                  <a:cubicBezTo>
                    <a:pt x="4" y="1289"/>
                    <a:pt x="4" y="1289"/>
                    <a:pt x="4" y="1289"/>
                  </a:cubicBezTo>
                  <a:cubicBezTo>
                    <a:pt x="4" y="1290"/>
                    <a:pt x="4" y="1291"/>
                    <a:pt x="4" y="1292"/>
                  </a:cubicBezTo>
                  <a:cubicBezTo>
                    <a:pt x="4" y="1292"/>
                    <a:pt x="4" y="1293"/>
                    <a:pt x="4" y="1293"/>
                  </a:cubicBezTo>
                  <a:cubicBezTo>
                    <a:pt x="4" y="1293"/>
                    <a:pt x="4" y="1294"/>
                    <a:pt x="4" y="1294"/>
                  </a:cubicBezTo>
                  <a:cubicBezTo>
                    <a:pt x="4" y="1295"/>
                    <a:pt x="4" y="1296"/>
                    <a:pt x="4" y="1297"/>
                  </a:cubicBezTo>
                  <a:cubicBezTo>
                    <a:pt x="4" y="1297"/>
                    <a:pt x="4" y="1297"/>
                    <a:pt x="4" y="1298"/>
                  </a:cubicBezTo>
                  <a:cubicBezTo>
                    <a:pt x="4" y="1299"/>
                    <a:pt x="4" y="1299"/>
                    <a:pt x="4" y="1300"/>
                  </a:cubicBezTo>
                  <a:cubicBezTo>
                    <a:pt x="4" y="1300"/>
                    <a:pt x="4" y="1301"/>
                    <a:pt x="4" y="1301"/>
                  </a:cubicBezTo>
                  <a:cubicBezTo>
                    <a:pt x="4" y="1303"/>
                    <a:pt x="4" y="1304"/>
                    <a:pt x="4" y="1305"/>
                  </a:cubicBezTo>
                  <a:cubicBezTo>
                    <a:pt x="4" y="1305"/>
                    <a:pt x="4" y="1305"/>
                    <a:pt x="4" y="1305"/>
                  </a:cubicBezTo>
                  <a:cubicBezTo>
                    <a:pt x="4" y="1307"/>
                    <a:pt x="4" y="1308"/>
                    <a:pt x="4" y="1310"/>
                  </a:cubicBezTo>
                  <a:cubicBezTo>
                    <a:pt x="4" y="1310"/>
                    <a:pt x="4" y="1311"/>
                    <a:pt x="4" y="1312"/>
                  </a:cubicBezTo>
                  <a:cubicBezTo>
                    <a:pt x="4" y="1313"/>
                    <a:pt x="4" y="1314"/>
                    <a:pt x="4" y="1315"/>
                  </a:cubicBezTo>
                  <a:cubicBezTo>
                    <a:pt x="4" y="1316"/>
                    <a:pt x="4" y="1316"/>
                    <a:pt x="4" y="1317"/>
                  </a:cubicBezTo>
                  <a:cubicBezTo>
                    <a:pt x="4" y="1319"/>
                    <a:pt x="4" y="1320"/>
                    <a:pt x="4" y="1321"/>
                  </a:cubicBezTo>
                  <a:cubicBezTo>
                    <a:pt x="4" y="1322"/>
                    <a:pt x="4" y="1322"/>
                    <a:pt x="4" y="1322"/>
                  </a:cubicBezTo>
                  <a:cubicBezTo>
                    <a:pt x="4" y="1322"/>
                    <a:pt x="4" y="1322"/>
                    <a:pt x="4" y="1322"/>
                  </a:cubicBezTo>
                  <a:cubicBezTo>
                    <a:pt x="4" y="1322"/>
                    <a:pt x="4" y="1323"/>
                    <a:pt x="4" y="1323"/>
                  </a:cubicBezTo>
                  <a:cubicBezTo>
                    <a:pt x="4" y="1325"/>
                    <a:pt x="4" y="1327"/>
                    <a:pt x="4" y="1329"/>
                  </a:cubicBezTo>
                  <a:cubicBezTo>
                    <a:pt x="4" y="1329"/>
                    <a:pt x="4" y="1330"/>
                    <a:pt x="4" y="1330"/>
                  </a:cubicBezTo>
                  <a:cubicBezTo>
                    <a:pt x="4" y="1333"/>
                    <a:pt x="4" y="1335"/>
                    <a:pt x="4" y="1338"/>
                  </a:cubicBezTo>
                  <a:cubicBezTo>
                    <a:pt x="4" y="1338"/>
                    <a:pt x="4" y="1338"/>
                    <a:pt x="4" y="1338"/>
                  </a:cubicBezTo>
                  <a:cubicBezTo>
                    <a:pt x="4" y="1339"/>
                    <a:pt x="4" y="1340"/>
                    <a:pt x="4" y="1341"/>
                  </a:cubicBezTo>
                  <a:cubicBezTo>
                    <a:pt x="4" y="1342"/>
                    <a:pt x="4" y="1343"/>
                    <a:pt x="4" y="1343"/>
                  </a:cubicBezTo>
                  <a:cubicBezTo>
                    <a:pt x="4" y="1343"/>
                    <a:pt x="4" y="1343"/>
                    <a:pt x="4" y="1343"/>
                  </a:cubicBezTo>
                  <a:cubicBezTo>
                    <a:pt x="4" y="1345"/>
                    <a:pt x="4" y="1347"/>
                    <a:pt x="4" y="1348"/>
                  </a:cubicBezTo>
                  <a:cubicBezTo>
                    <a:pt x="4" y="1348"/>
                    <a:pt x="4" y="1348"/>
                    <a:pt x="4" y="1349"/>
                  </a:cubicBezTo>
                  <a:cubicBezTo>
                    <a:pt x="4" y="1355"/>
                    <a:pt x="5" y="1362"/>
                    <a:pt x="5" y="1370"/>
                  </a:cubicBezTo>
                  <a:cubicBezTo>
                    <a:pt x="5" y="1370"/>
                    <a:pt x="5" y="1371"/>
                    <a:pt x="5" y="1372"/>
                  </a:cubicBezTo>
                  <a:cubicBezTo>
                    <a:pt x="5" y="1372"/>
                    <a:pt x="5" y="1372"/>
                    <a:pt x="5" y="1372"/>
                  </a:cubicBezTo>
                  <a:cubicBezTo>
                    <a:pt x="5" y="1377"/>
                    <a:pt x="5" y="1382"/>
                    <a:pt x="5" y="1387"/>
                  </a:cubicBezTo>
                  <a:cubicBezTo>
                    <a:pt x="5" y="1387"/>
                    <a:pt x="5" y="1387"/>
                    <a:pt x="5" y="1387"/>
                  </a:cubicBezTo>
                  <a:cubicBezTo>
                    <a:pt x="5" y="1388"/>
                    <a:pt x="5" y="1390"/>
                    <a:pt x="5" y="1392"/>
                  </a:cubicBezTo>
                  <a:cubicBezTo>
                    <a:pt x="5" y="1392"/>
                    <a:pt x="5" y="1392"/>
                    <a:pt x="5" y="1392"/>
                  </a:cubicBezTo>
                  <a:cubicBezTo>
                    <a:pt x="5" y="1392"/>
                    <a:pt x="5" y="1393"/>
                    <a:pt x="5" y="1393"/>
                  </a:cubicBezTo>
                  <a:cubicBezTo>
                    <a:pt x="5" y="1393"/>
                    <a:pt x="5" y="1393"/>
                    <a:pt x="5" y="1393"/>
                  </a:cubicBezTo>
                  <a:cubicBezTo>
                    <a:pt x="5" y="1395"/>
                    <a:pt x="5" y="1397"/>
                    <a:pt x="5" y="1398"/>
                  </a:cubicBezTo>
                  <a:cubicBezTo>
                    <a:pt x="5" y="1398"/>
                    <a:pt x="5" y="1398"/>
                    <a:pt x="5" y="1399"/>
                  </a:cubicBezTo>
                  <a:cubicBezTo>
                    <a:pt x="5" y="1399"/>
                    <a:pt x="5" y="1400"/>
                    <a:pt x="5" y="1400"/>
                  </a:cubicBezTo>
                  <a:cubicBezTo>
                    <a:pt x="5" y="1400"/>
                    <a:pt x="5" y="1400"/>
                    <a:pt x="5" y="1400"/>
                  </a:cubicBezTo>
                  <a:cubicBezTo>
                    <a:pt x="5" y="1401"/>
                    <a:pt x="5" y="1402"/>
                    <a:pt x="5" y="1403"/>
                  </a:cubicBezTo>
                  <a:cubicBezTo>
                    <a:pt x="5" y="1404"/>
                    <a:pt x="5" y="1406"/>
                    <a:pt x="5" y="1407"/>
                  </a:cubicBezTo>
                  <a:cubicBezTo>
                    <a:pt x="5" y="1407"/>
                    <a:pt x="5" y="1407"/>
                    <a:pt x="5" y="1407"/>
                  </a:cubicBezTo>
                  <a:cubicBezTo>
                    <a:pt x="6" y="1409"/>
                    <a:pt x="6" y="1410"/>
                    <a:pt x="6" y="1412"/>
                  </a:cubicBezTo>
                  <a:cubicBezTo>
                    <a:pt x="6" y="1412"/>
                    <a:pt x="6" y="1412"/>
                    <a:pt x="6" y="1412"/>
                  </a:cubicBezTo>
                  <a:cubicBezTo>
                    <a:pt x="6" y="1413"/>
                    <a:pt x="6" y="1413"/>
                    <a:pt x="6" y="1414"/>
                  </a:cubicBezTo>
                  <a:cubicBezTo>
                    <a:pt x="6" y="1414"/>
                    <a:pt x="6" y="1414"/>
                    <a:pt x="6" y="1414"/>
                  </a:cubicBezTo>
                  <a:cubicBezTo>
                    <a:pt x="6" y="1415"/>
                    <a:pt x="6" y="1415"/>
                    <a:pt x="6" y="1416"/>
                  </a:cubicBezTo>
                  <a:cubicBezTo>
                    <a:pt x="6" y="1421"/>
                    <a:pt x="6" y="1426"/>
                    <a:pt x="6" y="1430"/>
                  </a:cubicBezTo>
                  <a:cubicBezTo>
                    <a:pt x="6" y="1431"/>
                    <a:pt x="6" y="1432"/>
                    <a:pt x="6" y="1432"/>
                  </a:cubicBezTo>
                  <a:cubicBezTo>
                    <a:pt x="6" y="1433"/>
                    <a:pt x="6" y="1433"/>
                    <a:pt x="6" y="1433"/>
                  </a:cubicBezTo>
                  <a:cubicBezTo>
                    <a:pt x="6" y="1433"/>
                    <a:pt x="6" y="1434"/>
                    <a:pt x="6" y="1435"/>
                  </a:cubicBezTo>
                  <a:cubicBezTo>
                    <a:pt x="6" y="1435"/>
                    <a:pt x="6" y="1435"/>
                    <a:pt x="6" y="1435"/>
                  </a:cubicBezTo>
                  <a:cubicBezTo>
                    <a:pt x="6" y="1435"/>
                    <a:pt x="6" y="1435"/>
                    <a:pt x="6" y="1435"/>
                  </a:cubicBezTo>
                  <a:cubicBezTo>
                    <a:pt x="6" y="1437"/>
                    <a:pt x="6" y="1439"/>
                    <a:pt x="7" y="1442"/>
                  </a:cubicBezTo>
                  <a:cubicBezTo>
                    <a:pt x="7" y="1442"/>
                    <a:pt x="7" y="1442"/>
                    <a:pt x="7" y="1442"/>
                  </a:cubicBezTo>
                  <a:cubicBezTo>
                    <a:pt x="7" y="1444"/>
                    <a:pt x="7" y="1446"/>
                    <a:pt x="7" y="1448"/>
                  </a:cubicBezTo>
                  <a:cubicBezTo>
                    <a:pt x="7" y="1454"/>
                    <a:pt x="7" y="1460"/>
                    <a:pt x="7" y="1466"/>
                  </a:cubicBezTo>
                  <a:cubicBezTo>
                    <a:pt x="7" y="1472"/>
                    <a:pt x="7" y="1479"/>
                    <a:pt x="7" y="1486"/>
                  </a:cubicBezTo>
                  <a:cubicBezTo>
                    <a:pt x="7" y="1487"/>
                    <a:pt x="7" y="1488"/>
                    <a:pt x="7" y="1489"/>
                  </a:cubicBezTo>
                  <a:cubicBezTo>
                    <a:pt x="7" y="1495"/>
                    <a:pt x="7" y="1501"/>
                    <a:pt x="7" y="1507"/>
                  </a:cubicBezTo>
                  <a:cubicBezTo>
                    <a:pt x="8" y="1509"/>
                    <a:pt x="8" y="1511"/>
                    <a:pt x="8" y="1513"/>
                  </a:cubicBezTo>
                  <a:cubicBezTo>
                    <a:pt x="8" y="1514"/>
                    <a:pt x="8" y="1515"/>
                    <a:pt x="8" y="1516"/>
                  </a:cubicBezTo>
                  <a:cubicBezTo>
                    <a:pt x="8" y="1517"/>
                    <a:pt x="8" y="1519"/>
                    <a:pt x="8" y="1521"/>
                  </a:cubicBezTo>
                  <a:cubicBezTo>
                    <a:pt x="8" y="1526"/>
                    <a:pt x="8" y="1531"/>
                    <a:pt x="8" y="1536"/>
                  </a:cubicBezTo>
                  <a:cubicBezTo>
                    <a:pt x="8" y="1539"/>
                    <a:pt x="9" y="1542"/>
                    <a:pt x="9" y="1545"/>
                  </a:cubicBezTo>
                  <a:cubicBezTo>
                    <a:pt x="10" y="1549"/>
                    <a:pt x="10" y="1552"/>
                    <a:pt x="11" y="1556"/>
                  </a:cubicBezTo>
                  <a:cubicBezTo>
                    <a:pt x="10" y="1556"/>
                    <a:pt x="10" y="1556"/>
                    <a:pt x="10" y="1556"/>
                  </a:cubicBezTo>
                  <a:cubicBezTo>
                    <a:pt x="14" y="1601"/>
                    <a:pt x="22" y="1645"/>
                    <a:pt x="36" y="1686"/>
                  </a:cubicBezTo>
                  <a:cubicBezTo>
                    <a:pt x="40" y="1700"/>
                    <a:pt x="45" y="1713"/>
                    <a:pt x="51" y="1726"/>
                  </a:cubicBezTo>
                  <a:cubicBezTo>
                    <a:pt x="51" y="1727"/>
                    <a:pt x="51" y="1727"/>
                    <a:pt x="51" y="1728"/>
                  </a:cubicBezTo>
                  <a:cubicBezTo>
                    <a:pt x="52" y="1731"/>
                    <a:pt x="54" y="1734"/>
                    <a:pt x="55" y="1737"/>
                  </a:cubicBezTo>
                  <a:cubicBezTo>
                    <a:pt x="56" y="1740"/>
                    <a:pt x="57" y="1743"/>
                    <a:pt x="58" y="1745"/>
                  </a:cubicBezTo>
                  <a:cubicBezTo>
                    <a:pt x="60" y="1749"/>
                    <a:pt x="61" y="1752"/>
                    <a:pt x="63" y="1756"/>
                  </a:cubicBezTo>
                  <a:cubicBezTo>
                    <a:pt x="64" y="1758"/>
                    <a:pt x="65" y="1760"/>
                    <a:pt x="66" y="1762"/>
                  </a:cubicBezTo>
                  <a:cubicBezTo>
                    <a:pt x="67" y="1766"/>
                    <a:pt x="69" y="1770"/>
                    <a:pt x="71" y="1773"/>
                  </a:cubicBezTo>
                  <a:cubicBezTo>
                    <a:pt x="72" y="1775"/>
                    <a:pt x="73" y="1777"/>
                    <a:pt x="74" y="1779"/>
                  </a:cubicBezTo>
                  <a:cubicBezTo>
                    <a:pt x="75" y="1782"/>
                    <a:pt x="76" y="1785"/>
                    <a:pt x="78" y="1787"/>
                  </a:cubicBezTo>
                  <a:cubicBezTo>
                    <a:pt x="79" y="1790"/>
                    <a:pt x="81" y="1793"/>
                    <a:pt x="82" y="1795"/>
                  </a:cubicBezTo>
                  <a:cubicBezTo>
                    <a:pt x="82" y="1795"/>
                    <a:pt x="82" y="1796"/>
                    <a:pt x="82" y="1796"/>
                  </a:cubicBezTo>
                  <a:cubicBezTo>
                    <a:pt x="83" y="1797"/>
                    <a:pt x="83" y="1797"/>
                    <a:pt x="83" y="1798"/>
                  </a:cubicBezTo>
                  <a:cubicBezTo>
                    <a:pt x="84" y="1798"/>
                    <a:pt x="84" y="1798"/>
                    <a:pt x="84" y="1799"/>
                  </a:cubicBezTo>
                  <a:cubicBezTo>
                    <a:pt x="86" y="1802"/>
                    <a:pt x="88" y="1805"/>
                    <a:pt x="89" y="1808"/>
                  </a:cubicBezTo>
                  <a:cubicBezTo>
                    <a:pt x="92" y="1811"/>
                    <a:pt x="94" y="1815"/>
                    <a:pt x="96" y="1818"/>
                  </a:cubicBezTo>
                  <a:cubicBezTo>
                    <a:pt x="96" y="1818"/>
                    <a:pt x="96" y="1818"/>
                    <a:pt x="96" y="1818"/>
                  </a:cubicBezTo>
                  <a:cubicBezTo>
                    <a:pt x="98" y="1821"/>
                    <a:pt x="100" y="1825"/>
                    <a:pt x="103" y="1829"/>
                  </a:cubicBezTo>
                  <a:cubicBezTo>
                    <a:pt x="103" y="1829"/>
                    <a:pt x="103" y="1829"/>
                    <a:pt x="103" y="1829"/>
                  </a:cubicBezTo>
                  <a:cubicBezTo>
                    <a:pt x="103" y="1829"/>
                    <a:pt x="103" y="1829"/>
                    <a:pt x="103" y="1829"/>
                  </a:cubicBezTo>
                  <a:cubicBezTo>
                    <a:pt x="103" y="1829"/>
                    <a:pt x="103" y="1829"/>
                    <a:pt x="103" y="1829"/>
                  </a:cubicBezTo>
                  <a:cubicBezTo>
                    <a:pt x="105" y="1832"/>
                    <a:pt x="107" y="1835"/>
                    <a:pt x="109" y="1838"/>
                  </a:cubicBezTo>
                  <a:cubicBezTo>
                    <a:pt x="109" y="1838"/>
                    <a:pt x="109" y="1838"/>
                    <a:pt x="109" y="1838"/>
                  </a:cubicBezTo>
                  <a:cubicBezTo>
                    <a:pt x="111" y="1841"/>
                    <a:pt x="114" y="1844"/>
                    <a:pt x="116" y="1848"/>
                  </a:cubicBezTo>
                  <a:cubicBezTo>
                    <a:pt x="118" y="1850"/>
                    <a:pt x="119" y="1852"/>
                    <a:pt x="121" y="1854"/>
                  </a:cubicBezTo>
                  <a:cubicBezTo>
                    <a:pt x="122" y="1855"/>
                    <a:pt x="122" y="1857"/>
                    <a:pt x="123" y="1858"/>
                  </a:cubicBezTo>
                  <a:cubicBezTo>
                    <a:pt x="123" y="1858"/>
                    <a:pt x="123" y="1858"/>
                    <a:pt x="123" y="1858"/>
                  </a:cubicBezTo>
                  <a:cubicBezTo>
                    <a:pt x="124" y="1859"/>
                    <a:pt x="125" y="1860"/>
                    <a:pt x="126" y="1861"/>
                  </a:cubicBezTo>
                  <a:cubicBezTo>
                    <a:pt x="130" y="1866"/>
                    <a:pt x="134" y="1871"/>
                    <a:pt x="138" y="1877"/>
                  </a:cubicBezTo>
                  <a:cubicBezTo>
                    <a:pt x="143" y="1882"/>
                    <a:pt x="148" y="1888"/>
                    <a:pt x="152" y="1893"/>
                  </a:cubicBezTo>
                  <a:cubicBezTo>
                    <a:pt x="153" y="1893"/>
                    <a:pt x="153" y="1894"/>
                    <a:pt x="154" y="1895"/>
                  </a:cubicBezTo>
                  <a:cubicBezTo>
                    <a:pt x="159" y="1900"/>
                    <a:pt x="163" y="1905"/>
                    <a:pt x="168" y="1910"/>
                  </a:cubicBezTo>
                  <a:cubicBezTo>
                    <a:pt x="168" y="1910"/>
                    <a:pt x="168" y="1910"/>
                    <a:pt x="168" y="1910"/>
                  </a:cubicBezTo>
                  <a:cubicBezTo>
                    <a:pt x="170" y="1912"/>
                    <a:pt x="171" y="1914"/>
                    <a:pt x="173" y="1915"/>
                  </a:cubicBezTo>
                  <a:cubicBezTo>
                    <a:pt x="174" y="1916"/>
                    <a:pt x="174" y="1917"/>
                    <a:pt x="175" y="1917"/>
                  </a:cubicBezTo>
                  <a:cubicBezTo>
                    <a:pt x="175" y="1917"/>
                    <a:pt x="175" y="1917"/>
                    <a:pt x="175" y="1917"/>
                  </a:cubicBezTo>
                  <a:cubicBezTo>
                    <a:pt x="175" y="1917"/>
                    <a:pt x="175" y="1917"/>
                    <a:pt x="175" y="1917"/>
                  </a:cubicBezTo>
                  <a:cubicBezTo>
                    <a:pt x="175" y="1917"/>
                    <a:pt x="175" y="1917"/>
                    <a:pt x="175" y="1917"/>
                  </a:cubicBezTo>
                  <a:cubicBezTo>
                    <a:pt x="175" y="1917"/>
                    <a:pt x="175" y="1917"/>
                    <a:pt x="175" y="1918"/>
                  </a:cubicBezTo>
                  <a:cubicBezTo>
                    <a:pt x="188" y="1930"/>
                    <a:pt x="201" y="1942"/>
                    <a:pt x="215" y="1954"/>
                  </a:cubicBezTo>
                  <a:cubicBezTo>
                    <a:pt x="220" y="1957"/>
                    <a:pt x="224" y="1961"/>
                    <a:pt x="228" y="1964"/>
                  </a:cubicBezTo>
                  <a:cubicBezTo>
                    <a:pt x="229" y="1964"/>
                    <a:pt x="229" y="1965"/>
                    <a:pt x="230" y="1965"/>
                  </a:cubicBezTo>
                  <a:cubicBezTo>
                    <a:pt x="230" y="1965"/>
                    <a:pt x="230" y="1965"/>
                    <a:pt x="230" y="1965"/>
                  </a:cubicBezTo>
                  <a:cubicBezTo>
                    <a:pt x="231" y="1966"/>
                    <a:pt x="233" y="1968"/>
                    <a:pt x="235" y="1969"/>
                  </a:cubicBezTo>
                  <a:cubicBezTo>
                    <a:pt x="237" y="1971"/>
                    <a:pt x="240" y="1973"/>
                    <a:pt x="243" y="1975"/>
                  </a:cubicBezTo>
                  <a:cubicBezTo>
                    <a:pt x="243" y="1975"/>
                    <a:pt x="244" y="1976"/>
                    <a:pt x="244" y="1976"/>
                  </a:cubicBezTo>
                  <a:cubicBezTo>
                    <a:pt x="245" y="1976"/>
                    <a:pt x="245" y="1977"/>
                    <a:pt x="246" y="1977"/>
                  </a:cubicBezTo>
                  <a:cubicBezTo>
                    <a:pt x="248" y="1979"/>
                    <a:pt x="250" y="1980"/>
                    <a:pt x="252" y="1981"/>
                  </a:cubicBezTo>
                  <a:cubicBezTo>
                    <a:pt x="253" y="1982"/>
                    <a:pt x="253" y="1983"/>
                    <a:pt x="254" y="1983"/>
                  </a:cubicBezTo>
                  <a:cubicBezTo>
                    <a:pt x="255" y="1984"/>
                    <a:pt x="257" y="1985"/>
                    <a:pt x="258" y="1986"/>
                  </a:cubicBezTo>
                  <a:cubicBezTo>
                    <a:pt x="259" y="1986"/>
                    <a:pt x="260" y="1987"/>
                    <a:pt x="262" y="1988"/>
                  </a:cubicBezTo>
                  <a:cubicBezTo>
                    <a:pt x="262" y="1988"/>
                    <a:pt x="262" y="1988"/>
                    <a:pt x="262" y="1988"/>
                  </a:cubicBezTo>
                  <a:cubicBezTo>
                    <a:pt x="262" y="1988"/>
                    <a:pt x="262" y="1988"/>
                    <a:pt x="262" y="1989"/>
                  </a:cubicBezTo>
                  <a:cubicBezTo>
                    <a:pt x="263" y="1989"/>
                    <a:pt x="263" y="1989"/>
                    <a:pt x="264" y="1989"/>
                  </a:cubicBezTo>
                  <a:cubicBezTo>
                    <a:pt x="264" y="1989"/>
                    <a:pt x="264" y="1989"/>
                    <a:pt x="264" y="1989"/>
                  </a:cubicBezTo>
                  <a:cubicBezTo>
                    <a:pt x="264" y="1990"/>
                    <a:pt x="264" y="1990"/>
                    <a:pt x="264" y="1990"/>
                  </a:cubicBezTo>
                  <a:cubicBezTo>
                    <a:pt x="268" y="1992"/>
                    <a:pt x="271" y="1995"/>
                    <a:pt x="275" y="1997"/>
                  </a:cubicBezTo>
                  <a:cubicBezTo>
                    <a:pt x="276" y="1997"/>
                    <a:pt x="277" y="1998"/>
                    <a:pt x="278" y="1999"/>
                  </a:cubicBezTo>
                  <a:cubicBezTo>
                    <a:pt x="281" y="2001"/>
                    <a:pt x="284" y="2002"/>
                    <a:pt x="287" y="2004"/>
                  </a:cubicBezTo>
                  <a:cubicBezTo>
                    <a:pt x="290" y="2006"/>
                    <a:pt x="292" y="2007"/>
                    <a:pt x="295" y="2009"/>
                  </a:cubicBezTo>
                  <a:cubicBezTo>
                    <a:pt x="295" y="2009"/>
                    <a:pt x="295" y="2009"/>
                    <a:pt x="295" y="2009"/>
                  </a:cubicBezTo>
                  <a:cubicBezTo>
                    <a:pt x="295" y="2009"/>
                    <a:pt x="295" y="2009"/>
                    <a:pt x="295" y="2009"/>
                  </a:cubicBezTo>
                  <a:cubicBezTo>
                    <a:pt x="295" y="2009"/>
                    <a:pt x="295" y="2009"/>
                    <a:pt x="295" y="2009"/>
                  </a:cubicBezTo>
                  <a:cubicBezTo>
                    <a:pt x="296" y="2010"/>
                    <a:pt x="296" y="2010"/>
                    <a:pt x="297" y="2010"/>
                  </a:cubicBezTo>
                  <a:cubicBezTo>
                    <a:pt x="297" y="2010"/>
                    <a:pt x="297" y="2010"/>
                    <a:pt x="297" y="2010"/>
                  </a:cubicBezTo>
                  <a:cubicBezTo>
                    <a:pt x="297" y="2010"/>
                    <a:pt x="297" y="2010"/>
                    <a:pt x="297" y="2010"/>
                  </a:cubicBezTo>
                  <a:cubicBezTo>
                    <a:pt x="304" y="2014"/>
                    <a:pt x="310" y="2017"/>
                    <a:pt x="317" y="2020"/>
                  </a:cubicBezTo>
                  <a:cubicBezTo>
                    <a:pt x="317" y="2020"/>
                    <a:pt x="317" y="2020"/>
                    <a:pt x="317" y="2020"/>
                  </a:cubicBezTo>
                  <a:cubicBezTo>
                    <a:pt x="317" y="2020"/>
                    <a:pt x="317" y="2020"/>
                    <a:pt x="317" y="2020"/>
                  </a:cubicBezTo>
                  <a:cubicBezTo>
                    <a:pt x="317" y="2020"/>
                    <a:pt x="317" y="2020"/>
                    <a:pt x="317" y="2021"/>
                  </a:cubicBezTo>
                  <a:cubicBezTo>
                    <a:pt x="318" y="2021"/>
                    <a:pt x="318" y="2021"/>
                    <a:pt x="318" y="2021"/>
                  </a:cubicBezTo>
                  <a:cubicBezTo>
                    <a:pt x="318" y="2021"/>
                    <a:pt x="319" y="2021"/>
                    <a:pt x="320" y="2022"/>
                  </a:cubicBezTo>
                  <a:cubicBezTo>
                    <a:pt x="323" y="2023"/>
                    <a:pt x="325" y="2024"/>
                    <a:pt x="328" y="2026"/>
                  </a:cubicBezTo>
                  <a:cubicBezTo>
                    <a:pt x="328" y="2026"/>
                    <a:pt x="328" y="2026"/>
                    <a:pt x="328" y="2026"/>
                  </a:cubicBezTo>
                  <a:cubicBezTo>
                    <a:pt x="328" y="2026"/>
                    <a:pt x="328" y="2026"/>
                    <a:pt x="328" y="2026"/>
                  </a:cubicBezTo>
                  <a:cubicBezTo>
                    <a:pt x="329" y="2026"/>
                    <a:pt x="329" y="2026"/>
                    <a:pt x="330" y="2026"/>
                  </a:cubicBezTo>
                  <a:cubicBezTo>
                    <a:pt x="330" y="2026"/>
                    <a:pt x="330" y="2026"/>
                    <a:pt x="330" y="2026"/>
                  </a:cubicBezTo>
                  <a:cubicBezTo>
                    <a:pt x="333" y="2028"/>
                    <a:pt x="336" y="2029"/>
                    <a:pt x="340" y="2031"/>
                  </a:cubicBezTo>
                  <a:cubicBezTo>
                    <a:pt x="340" y="2031"/>
                    <a:pt x="340" y="2031"/>
                    <a:pt x="340" y="2031"/>
                  </a:cubicBezTo>
                  <a:cubicBezTo>
                    <a:pt x="347" y="2034"/>
                    <a:pt x="353" y="2037"/>
                    <a:pt x="360" y="2040"/>
                  </a:cubicBezTo>
                  <a:cubicBezTo>
                    <a:pt x="366" y="2043"/>
                    <a:pt x="373" y="2045"/>
                    <a:pt x="380" y="2048"/>
                  </a:cubicBezTo>
                  <a:cubicBezTo>
                    <a:pt x="407" y="2058"/>
                    <a:pt x="434" y="2066"/>
                    <a:pt x="463" y="2072"/>
                  </a:cubicBezTo>
                  <a:cubicBezTo>
                    <a:pt x="470" y="2074"/>
                    <a:pt x="477" y="2075"/>
                    <a:pt x="485" y="2076"/>
                  </a:cubicBezTo>
                  <a:cubicBezTo>
                    <a:pt x="492" y="2078"/>
                    <a:pt x="499" y="2079"/>
                    <a:pt x="507" y="2080"/>
                  </a:cubicBezTo>
                  <a:cubicBezTo>
                    <a:pt x="508" y="2080"/>
                    <a:pt x="509" y="2080"/>
                    <a:pt x="510" y="2080"/>
                  </a:cubicBezTo>
                  <a:cubicBezTo>
                    <a:pt x="511" y="2080"/>
                    <a:pt x="512" y="2080"/>
                    <a:pt x="513" y="2081"/>
                  </a:cubicBezTo>
                  <a:cubicBezTo>
                    <a:pt x="520" y="2081"/>
                    <a:pt x="527" y="2082"/>
                    <a:pt x="534" y="2082"/>
                  </a:cubicBezTo>
                  <a:cubicBezTo>
                    <a:pt x="535" y="2083"/>
                    <a:pt x="535" y="2083"/>
                    <a:pt x="536" y="2083"/>
                  </a:cubicBezTo>
                  <a:cubicBezTo>
                    <a:pt x="536" y="2081"/>
                    <a:pt x="536" y="2081"/>
                    <a:pt x="536" y="2081"/>
                  </a:cubicBezTo>
                  <a:cubicBezTo>
                    <a:pt x="538" y="2082"/>
                    <a:pt x="540" y="2082"/>
                    <a:pt x="542" y="2082"/>
                  </a:cubicBezTo>
                  <a:cubicBezTo>
                    <a:pt x="542" y="2082"/>
                    <a:pt x="543" y="2082"/>
                    <a:pt x="543" y="2082"/>
                  </a:cubicBezTo>
                  <a:cubicBezTo>
                    <a:pt x="544" y="2083"/>
                    <a:pt x="546" y="2083"/>
                    <a:pt x="547" y="2083"/>
                  </a:cubicBezTo>
                  <a:cubicBezTo>
                    <a:pt x="547" y="2083"/>
                    <a:pt x="547" y="2083"/>
                    <a:pt x="547" y="2083"/>
                  </a:cubicBezTo>
                  <a:cubicBezTo>
                    <a:pt x="550" y="2083"/>
                    <a:pt x="553" y="2084"/>
                    <a:pt x="556" y="2084"/>
                  </a:cubicBezTo>
                  <a:cubicBezTo>
                    <a:pt x="563" y="2084"/>
                    <a:pt x="570" y="2084"/>
                    <a:pt x="576" y="2084"/>
                  </a:cubicBezTo>
                  <a:cubicBezTo>
                    <a:pt x="585" y="2085"/>
                    <a:pt x="594" y="2085"/>
                    <a:pt x="603" y="2085"/>
                  </a:cubicBezTo>
                  <a:cubicBezTo>
                    <a:pt x="617" y="2085"/>
                    <a:pt x="631" y="2085"/>
                    <a:pt x="645" y="2085"/>
                  </a:cubicBezTo>
                  <a:cubicBezTo>
                    <a:pt x="719" y="2088"/>
                    <a:pt x="798" y="2088"/>
                    <a:pt x="805" y="2088"/>
                  </a:cubicBezTo>
                  <a:cubicBezTo>
                    <a:pt x="812" y="2088"/>
                    <a:pt x="818" y="2088"/>
                    <a:pt x="823" y="2088"/>
                  </a:cubicBezTo>
                  <a:cubicBezTo>
                    <a:pt x="836" y="2088"/>
                    <a:pt x="850" y="2089"/>
                    <a:pt x="863" y="2089"/>
                  </a:cubicBezTo>
                  <a:cubicBezTo>
                    <a:pt x="885" y="2089"/>
                    <a:pt x="905" y="2090"/>
                    <a:pt x="924" y="2090"/>
                  </a:cubicBezTo>
                  <a:cubicBezTo>
                    <a:pt x="924" y="2090"/>
                    <a:pt x="924" y="2090"/>
                    <a:pt x="924" y="2090"/>
                  </a:cubicBezTo>
                  <a:cubicBezTo>
                    <a:pt x="927" y="2090"/>
                    <a:pt x="930" y="2090"/>
                    <a:pt x="933" y="2090"/>
                  </a:cubicBezTo>
                  <a:cubicBezTo>
                    <a:pt x="937" y="2090"/>
                    <a:pt x="940" y="2090"/>
                    <a:pt x="943" y="2090"/>
                  </a:cubicBezTo>
                  <a:cubicBezTo>
                    <a:pt x="944" y="2090"/>
                    <a:pt x="945" y="2090"/>
                    <a:pt x="946" y="2090"/>
                  </a:cubicBezTo>
                  <a:cubicBezTo>
                    <a:pt x="957" y="2091"/>
                    <a:pt x="966" y="2091"/>
                    <a:pt x="975" y="2091"/>
                  </a:cubicBezTo>
                  <a:cubicBezTo>
                    <a:pt x="976" y="2091"/>
                    <a:pt x="978" y="2091"/>
                    <a:pt x="979" y="2091"/>
                  </a:cubicBezTo>
                  <a:cubicBezTo>
                    <a:pt x="980" y="2091"/>
                    <a:pt x="981" y="2091"/>
                    <a:pt x="983" y="2091"/>
                  </a:cubicBezTo>
                  <a:cubicBezTo>
                    <a:pt x="985" y="2091"/>
                    <a:pt x="986" y="2091"/>
                    <a:pt x="988" y="2091"/>
                  </a:cubicBezTo>
                  <a:cubicBezTo>
                    <a:pt x="988" y="2091"/>
                    <a:pt x="988" y="2091"/>
                    <a:pt x="989" y="2091"/>
                  </a:cubicBezTo>
                  <a:cubicBezTo>
                    <a:pt x="989" y="2091"/>
                    <a:pt x="989" y="2091"/>
                    <a:pt x="989" y="2091"/>
                  </a:cubicBezTo>
                  <a:cubicBezTo>
                    <a:pt x="999" y="2091"/>
                    <a:pt x="1006" y="2092"/>
                    <a:pt x="1013" y="2092"/>
                  </a:cubicBezTo>
                  <a:cubicBezTo>
                    <a:pt x="1017" y="2092"/>
                    <a:pt x="1020" y="2092"/>
                    <a:pt x="1023" y="2092"/>
                  </a:cubicBezTo>
                  <a:cubicBezTo>
                    <a:pt x="1023" y="2092"/>
                    <a:pt x="1023" y="2092"/>
                    <a:pt x="1024" y="2092"/>
                  </a:cubicBezTo>
                  <a:cubicBezTo>
                    <a:pt x="1024" y="2092"/>
                    <a:pt x="1025" y="2092"/>
                    <a:pt x="1026" y="2092"/>
                  </a:cubicBezTo>
                  <a:cubicBezTo>
                    <a:pt x="1026" y="2092"/>
                    <a:pt x="1027" y="2092"/>
                    <a:pt x="1027" y="2092"/>
                  </a:cubicBezTo>
                  <a:cubicBezTo>
                    <a:pt x="1027" y="2092"/>
                    <a:pt x="1028" y="2092"/>
                    <a:pt x="1028" y="2092"/>
                  </a:cubicBezTo>
                  <a:cubicBezTo>
                    <a:pt x="1028" y="2092"/>
                    <a:pt x="1028" y="2092"/>
                    <a:pt x="1029" y="2092"/>
                  </a:cubicBezTo>
                  <a:cubicBezTo>
                    <a:pt x="1029" y="2092"/>
                    <a:pt x="1030" y="2092"/>
                    <a:pt x="1031" y="2092"/>
                  </a:cubicBezTo>
                  <a:cubicBezTo>
                    <a:pt x="1031" y="2092"/>
                    <a:pt x="1031" y="2092"/>
                    <a:pt x="1031" y="2092"/>
                  </a:cubicBezTo>
                  <a:cubicBezTo>
                    <a:pt x="1032" y="2092"/>
                    <a:pt x="1032" y="2092"/>
                    <a:pt x="1032" y="2092"/>
                  </a:cubicBezTo>
                  <a:cubicBezTo>
                    <a:pt x="1033" y="2092"/>
                    <a:pt x="1034" y="2092"/>
                    <a:pt x="1036" y="2092"/>
                  </a:cubicBezTo>
                  <a:cubicBezTo>
                    <a:pt x="1036" y="2092"/>
                    <a:pt x="1036" y="2092"/>
                    <a:pt x="1036" y="2092"/>
                  </a:cubicBezTo>
                  <a:cubicBezTo>
                    <a:pt x="1036" y="2092"/>
                    <a:pt x="1036" y="2092"/>
                    <a:pt x="1036" y="2092"/>
                  </a:cubicBezTo>
                  <a:cubicBezTo>
                    <a:pt x="1036" y="2092"/>
                    <a:pt x="1036" y="2092"/>
                    <a:pt x="1036" y="2092"/>
                  </a:cubicBezTo>
                  <a:cubicBezTo>
                    <a:pt x="1037" y="2092"/>
                    <a:pt x="1039" y="2092"/>
                    <a:pt x="1041" y="2092"/>
                  </a:cubicBezTo>
                  <a:cubicBezTo>
                    <a:pt x="1042" y="2092"/>
                    <a:pt x="1044" y="2092"/>
                    <a:pt x="1046" y="2092"/>
                  </a:cubicBezTo>
                  <a:cubicBezTo>
                    <a:pt x="1047" y="2092"/>
                    <a:pt x="1049" y="2092"/>
                    <a:pt x="1050" y="2092"/>
                  </a:cubicBezTo>
                  <a:cubicBezTo>
                    <a:pt x="1050" y="2092"/>
                    <a:pt x="1050" y="2092"/>
                    <a:pt x="1050" y="2092"/>
                  </a:cubicBezTo>
                  <a:cubicBezTo>
                    <a:pt x="1051" y="2092"/>
                    <a:pt x="1051" y="2092"/>
                    <a:pt x="1051" y="2092"/>
                  </a:cubicBezTo>
                  <a:cubicBezTo>
                    <a:pt x="1052" y="2092"/>
                    <a:pt x="1052" y="2092"/>
                    <a:pt x="1053" y="2092"/>
                  </a:cubicBezTo>
                  <a:cubicBezTo>
                    <a:pt x="1053" y="2092"/>
                    <a:pt x="1053" y="2092"/>
                    <a:pt x="1053" y="2092"/>
                  </a:cubicBezTo>
                  <a:cubicBezTo>
                    <a:pt x="1054" y="2092"/>
                    <a:pt x="1055" y="2092"/>
                    <a:pt x="1056" y="2092"/>
                  </a:cubicBezTo>
                  <a:cubicBezTo>
                    <a:pt x="1056" y="2092"/>
                    <a:pt x="1056" y="2092"/>
                    <a:pt x="1056" y="2092"/>
                  </a:cubicBezTo>
                  <a:cubicBezTo>
                    <a:pt x="1056" y="2092"/>
                    <a:pt x="1056" y="2092"/>
                    <a:pt x="1056" y="2092"/>
                  </a:cubicBezTo>
                  <a:cubicBezTo>
                    <a:pt x="1058" y="2092"/>
                    <a:pt x="1059" y="2092"/>
                    <a:pt x="1060" y="2092"/>
                  </a:cubicBezTo>
                  <a:cubicBezTo>
                    <a:pt x="1060" y="2092"/>
                    <a:pt x="1060" y="2092"/>
                    <a:pt x="1061" y="2092"/>
                  </a:cubicBezTo>
                  <a:cubicBezTo>
                    <a:pt x="1061" y="2092"/>
                    <a:pt x="1061" y="2092"/>
                    <a:pt x="1061" y="2092"/>
                  </a:cubicBezTo>
                  <a:cubicBezTo>
                    <a:pt x="1062" y="2092"/>
                    <a:pt x="1063" y="2092"/>
                    <a:pt x="1063" y="2092"/>
                  </a:cubicBezTo>
                  <a:cubicBezTo>
                    <a:pt x="1064" y="2092"/>
                    <a:pt x="1064" y="2092"/>
                    <a:pt x="1064" y="2092"/>
                  </a:cubicBezTo>
                  <a:cubicBezTo>
                    <a:pt x="1064" y="2092"/>
                    <a:pt x="1065" y="2092"/>
                    <a:pt x="1065" y="2092"/>
                  </a:cubicBezTo>
                  <a:cubicBezTo>
                    <a:pt x="1065" y="2092"/>
                    <a:pt x="1066" y="2092"/>
                    <a:pt x="1066" y="2092"/>
                  </a:cubicBezTo>
                  <a:cubicBezTo>
                    <a:pt x="1067" y="2092"/>
                    <a:pt x="1068" y="2092"/>
                    <a:pt x="1068" y="2092"/>
                  </a:cubicBezTo>
                  <a:cubicBezTo>
                    <a:pt x="1069" y="2092"/>
                    <a:pt x="1069" y="2092"/>
                    <a:pt x="1069" y="2092"/>
                  </a:cubicBezTo>
                  <a:cubicBezTo>
                    <a:pt x="1073" y="2092"/>
                    <a:pt x="1078" y="2092"/>
                    <a:pt x="1083" y="2092"/>
                  </a:cubicBezTo>
                  <a:cubicBezTo>
                    <a:pt x="1091" y="2091"/>
                    <a:pt x="1099" y="2091"/>
                    <a:pt x="1110" y="2091"/>
                  </a:cubicBezTo>
                  <a:cubicBezTo>
                    <a:pt x="1111" y="2091"/>
                    <a:pt x="1111" y="2091"/>
                    <a:pt x="1112" y="2091"/>
                  </a:cubicBezTo>
                  <a:cubicBezTo>
                    <a:pt x="1114" y="2091"/>
                    <a:pt x="1116" y="2091"/>
                    <a:pt x="1118" y="2091"/>
                  </a:cubicBezTo>
                  <a:cubicBezTo>
                    <a:pt x="1132" y="2091"/>
                    <a:pt x="1148" y="2090"/>
                    <a:pt x="1168" y="2090"/>
                  </a:cubicBezTo>
                  <a:cubicBezTo>
                    <a:pt x="1168" y="2090"/>
                    <a:pt x="1168" y="2090"/>
                    <a:pt x="1168" y="2090"/>
                  </a:cubicBezTo>
                  <a:cubicBezTo>
                    <a:pt x="1187" y="2090"/>
                    <a:pt x="1207" y="2089"/>
                    <a:pt x="1229" y="2089"/>
                  </a:cubicBezTo>
                  <a:cubicBezTo>
                    <a:pt x="1242" y="2089"/>
                    <a:pt x="1255" y="2088"/>
                    <a:pt x="1269" y="2088"/>
                  </a:cubicBezTo>
                  <a:cubicBezTo>
                    <a:pt x="1274" y="2088"/>
                    <a:pt x="1281" y="2088"/>
                    <a:pt x="1289" y="2088"/>
                  </a:cubicBezTo>
                  <a:cubicBezTo>
                    <a:pt x="1295" y="2088"/>
                    <a:pt x="1374" y="2088"/>
                    <a:pt x="1448" y="2085"/>
                  </a:cubicBezTo>
                  <a:cubicBezTo>
                    <a:pt x="1472" y="2085"/>
                    <a:pt x="1494" y="2085"/>
                    <a:pt x="1516" y="2084"/>
                  </a:cubicBezTo>
                  <a:cubicBezTo>
                    <a:pt x="1522" y="2084"/>
                    <a:pt x="1529" y="2084"/>
                    <a:pt x="1536" y="2084"/>
                  </a:cubicBezTo>
                  <a:cubicBezTo>
                    <a:pt x="1539" y="2084"/>
                    <a:pt x="1542" y="2083"/>
                    <a:pt x="1545" y="2083"/>
                  </a:cubicBezTo>
                  <a:cubicBezTo>
                    <a:pt x="1549" y="2082"/>
                    <a:pt x="1552" y="2082"/>
                    <a:pt x="1556" y="2081"/>
                  </a:cubicBezTo>
                  <a:cubicBezTo>
                    <a:pt x="1556" y="2082"/>
                    <a:pt x="1556" y="2082"/>
                    <a:pt x="1556" y="2082"/>
                  </a:cubicBezTo>
                  <a:cubicBezTo>
                    <a:pt x="1556" y="2082"/>
                    <a:pt x="1556" y="2082"/>
                    <a:pt x="1556" y="2082"/>
                  </a:cubicBezTo>
                  <a:cubicBezTo>
                    <a:pt x="1563" y="2081"/>
                    <a:pt x="1570" y="2081"/>
                    <a:pt x="1576" y="2080"/>
                  </a:cubicBezTo>
                  <a:cubicBezTo>
                    <a:pt x="1576" y="2080"/>
                    <a:pt x="1576" y="2080"/>
                    <a:pt x="1576" y="2080"/>
                  </a:cubicBezTo>
                  <a:cubicBezTo>
                    <a:pt x="1579" y="2080"/>
                    <a:pt x="1581" y="2079"/>
                    <a:pt x="1583" y="2079"/>
                  </a:cubicBezTo>
                  <a:cubicBezTo>
                    <a:pt x="1583" y="2079"/>
                    <a:pt x="1583" y="2079"/>
                    <a:pt x="1583" y="2079"/>
                  </a:cubicBezTo>
                  <a:cubicBezTo>
                    <a:pt x="1588" y="2078"/>
                    <a:pt x="1592" y="2078"/>
                    <a:pt x="1596" y="2077"/>
                  </a:cubicBezTo>
                  <a:cubicBezTo>
                    <a:pt x="1596" y="2077"/>
                    <a:pt x="1596" y="2077"/>
                    <a:pt x="1596" y="2077"/>
                  </a:cubicBezTo>
                  <a:cubicBezTo>
                    <a:pt x="1600" y="2077"/>
                    <a:pt x="1603" y="2076"/>
                    <a:pt x="1606" y="2076"/>
                  </a:cubicBezTo>
                  <a:cubicBezTo>
                    <a:pt x="1609" y="2075"/>
                    <a:pt x="1613" y="2074"/>
                    <a:pt x="1616" y="2074"/>
                  </a:cubicBezTo>
                  <a:cubicBezTo>
                    <a:pt x="1616" y="2074"/>
                    <a:pt x="1616" y="2074"/>
                    <a:pt x="1616" y="2074"/>
                  </a:cubicBezTo>
                  <a:cubicBezTo>
                    <a:pt x="1619" y="2073"/>
                    <a:pt x="1622" y="2073"/>
                    <a:pt x="1625" y="2072"/>
                  </a:cubicBezTo>
                  <a:cubicBezTo>
                    <a:pt x="1625" y="2072"/>
                    <a:pt x="1625" y="2072"/>
                    <a:pt x="1625" y="2072"/>
                  </a:cubicBezTo>
                  <a:cubicBezTo>
                    <a:pt x="1628" y="2071"/>
                    <a:pt x="1631" y="2071"/>
                    <a:pt x="1633" y="2070"/>
                  </a:cubicBezTo>
                  <a:cubicBezTo>
                    <a:pt x="1633" y="2070"/>
                    <a:pt x="1633" y="2070"/>
                    <a:pt x="1633" y="2070"/>
                  </a:cubicBezTo>
                  <a:cubicBezTo>
                    <a:pt x="1642" y="2068"/>
                    <a:pt x="1650" y="2066"/>
                    <a:pt x="1658" y="2064"/>
                  </a:cubicBezTo>
                  <a:cubicBezTo>
                    <a:pt x="1658" y="2064"/>
                    <a:pt x="1658" y="2064"/>
                    <a:pt x="1658" y="2064"/>
                  </a:cubicBezTo>
                  <a:cubicBezTo>
                    <a:pt x="1659" y="2064"/>
                    <a:pt x="1660" y="2064"/>
                    <a:pt x="1661" y="2064"/>
                  </a:cubicBezTo>
                  <a:cubicBezTo>
                    <a:pt x="1661" y="2064"/>
                    <a:pt x="1661" y="2064"/>
                    <a:pt x="1661" y="2064"/>
                  </a:cubicBezTo>
                  <a:cubicBezTo>
                    <a:pt x="1665" y="2062"/>
                    <a:pt x="1670" y="2061"/>
                    <a:pt x="1675" y="2060"/>
                  </a:cubicBezTo>
                  <a:cubicBezTo>
                    <a:pt x="1675" y="2060"/>
                    <a:pt x="1675" y="2060"/>
                    <a:pt x="1675" y="2060"/>
                  </a:cubicBezTo>
                  <a:cubicBezTo>
                    <a:pt x="1675" y="2059"/>
                    <a:pt x="1676" y="2059"/>
                    <a:pt x="1677" y="2059"/>
                  </a:cubicBezTo>
                  <a:cubicBezTo>
                    <a:pt x="1682" y="2057"/>
                    <a:pt x="1687" y="2056"/>
                    <a:pt x="1692" y="2054"/>
                  </a:cubicBezTo>
                  <a:cubicBezTo>
                    <a:pt x="1692" y="2054"/>
                    <a:pt x="1692" y="2054"/>
                    <a:pt x="1692" y="2054"/>
                  </a:cubicBezTo>
                  <a:cubicBezTo>
                    <a:pt x="1693" y="2054"/>
                    <a:pt x="1693" y="2054"/>
                    <a:pt x="1694" y="2053"/>
                  </a:cubicBezTo>
                  <a:cubicBezTo>
                    <a:pt x="1695" y="2053"/>
                    <a:pt x="1696" y="2053"/>
                    <a:pt x="1697" y="2052"/>
                  </a:cubicBezTo>
                  <a:cubicBezTo>
                    <a:pt x="1697" y="2052"/>
                    <a:pt x="1697" y="2052"/>
                    <a:pt x="1697" y="2052"/>
                  </a:cubicBezTo>
                  <a:cubicBezTo>
                    <a:pt x="1701" y="2051"/>
                    <a:pt x="1705" y="2049"/>
                    <a:pt x="1709" y="2048"/>
                  </a:cubicBezTo>
                  <a:cubicBezTo>
                    <a:pt x="1709" y="2048"/>
                    <a:pt x="1709" y="2048"/>
                    <a:pt x="1709" y="2048"/>
                  </a:cubicBezTo>
                  <a:cubicBezTo>
                    <a:pt x="1709" y="2048"/>
                    <a:pt x="1709" y="2048"/>
                    <a:pt x="1709" y="2048"/>
                  </a:cubicBezTo>
                  <a:cubicBezTo>
                    <a:pt x="1715" y="2046"/>
                    <a:pt x="1721" y="2044"/>
                    <a:pt x="1726" y="2041"/>
                  </a:cubicBezTo>
                  <a:cubicBezTo>
                    <a:pt x="1727" y="2041"/>
                    <a:pt x="1727" y="2041"/>
                    <a:pt x="1727" y="2041"/>
                  </a:cubicBezTo>
                  <a:cubicBezTo>
                    <a:pt x="1727" y="2041"/>
                    <a:pt x="1728" y="2041"/>
                    <a:pt x="1728" y="2041"/>
                  </a:cubicBezTo>
                  <a:cubicBezTo>
                    <a:pt x="1729" y="2040"/>
                    <a:pt x="1730" y="2040"/>
                    <a:pt x="1731" y="2039"/>
                  </a:cubicBezTo>
                  <a:cubicBezTo>
                    <a:pt x="1736" y="2037"/>
                    <a:pt x="1742" y="2035"/>
                    <a:pt x="1747" y="2033"/>
                  </a:cubicBezTo>
                  <a:cubicBezTo>
                    <a:pt x="1747" y="2033"/>
                    <a:pt x="1747" y="2033"/>
                    <a:pt x="1747" y="2033"/>
                  </a:cubicBezTo>
                  <a:cubicBezTo>
                    <a:pt x="1751" y="2031"/>
                    <a:pt x="1756" y="2029"/>
                    <a:pt x="1760" y="2027"/>
                  </a:cubicBezTo>
                  <a:cubicBezTo>
                    <a:pt x="1762" y="2026"/>
                    <a:pt x="1764" y="2025"/>
                    <a:pt x="1767" y="2024"/>
                  </a:cubicBezTo>
                  <a:cubicBezTo>
                    <a:pt x="1770" y="2023"/>
                    <a:pt x="1773" y="2021"/>
                    <a:pt x="1776" y="2020"/>
                  </a:cubicBezTo>
                  <a:cubicBezTo>
                    <a:pt x="1778" y="2019"/>
                    <a:pt x="1779" y="2018"/>
                    <a:pt x="1781" y="2017"/>
                  </a:cubicBezTo>
                  <a:cubicBezTo>
                    <a:pt x="1786" y="2015"/>
                    <a:pt x="1791" y="2013"/>
                    <a:pt x="1795" y="2010"/>
                  </a:cubicBezTo>
                  <a:cubicBezTo>
                    <a:pt x="1796" y="2010"/>
                    <a:pt x="1797" y="2009"/>
                    <a:pt x="1797" y="2009"/>
                  </a:cubicBezTo>
                  <a:cubicBezTo>
                    <a:pt x="1798" y="2008"/>
                    <a:pt x="1798" y="2008"/>
                    <a:pt x="1799" y="2008"/>
                  </a:cubicBezTo>
                  <a:cubicBezTo>
                    <a:pt x="1804" y="2005"/>
                    <a:pt x="1809" y="2002"/>
                    <a:pt x="1815" y="1998"/>
                  </a:cubicBezTo>
                  <a:cubicBezTo>
                    <a:pt x="1816" y="1998"/>
                    <a:pt x="1817" y="1997"/>
                    <a:pt x="1818" y="1996"/>
                  </a:cubicBezTo>
                  <a:cubicBezTo>
                    <a:pt x="1818" y="1996"/>
                    <a:pt x="1818" y="1996"/>
                    <a:pt x="1818" y="1996"/>
                  </a:cubicBezTo>
                  <a:cubicBezTo>
                    <a:pt x="1821" y="1994"/>
                    <a:pt x="1825" y="1992"/>
                    <a:pt x="1829" y="1989"/>
                  </a:cubicBezTo>
                  <a:cubicBezTo>
                    <a:pt x="1829" y="1989"/>
                    <a:pt x="1829" y="1989"/>
                    <a:pt x="1829" y="1989"/>
                  </a:cubicBezTo>
                  <a:cubicBezTo>
                    <a:pt x="1829" y="1989"/>
                    <a:pt x="1829" y="1989"/>
                    <a:pt x="1829" y="1989"/>
                  </a:cubicBezTo>
                  <a:cubicBezTo>
                    <a:pt x="1830" y="1989"/>
                    <a:pt x="1831" y="1988"/>
                    <a:pt x="1832" y="1987"/>
                  </a:cubicBezTo>
                  <a:cubicBezTo>
                    <a:pt x="1834" y="1986"/>
                    <a:pt x="1836" y="1984"/>
                    <a:pt x="1838" y="1983"/>
                  </a:cubicBezTo>
                  <a:cubicBezTo>
                    <a:pt x="1839" y="1982"/>
                    <a:pt x="1841" y="1981"/>
                    <a:pt x="1842" y="1980"/>
                  </a:cubicBezTo>
                  <a:cubicBezTo>
                    <a:pt x="1844" y="1978"/>
                    <a:pt x="1847" y="1977"/>
                    <a:pt x="1849" y="1975"/>
                  </a:cubicBezTo>
                  <a:cubicBezTo>
                    <a:pt x="1851" y="1974"/>
                    <a:pt x="1852" y="1973"/>
                    <a:pt x="1854" y="1971"/>
                  </a:cubicBezTo>
                  <a:cubicBezTo>
                    <a:pt x="1856" y="1970"/>
                    <a:pt x="1859" y="1968"/>
                    <a:pt x="1862" y="1966"/>
                  </a:cubicBezTo>
                  <a:cubicBezTo>
                    <a:pt x="1863" y="1965"/>
                    <a:pt x="1864" y="1964"/>
                    <a:pt x="1865" y="1963"/>
                  </a:cubicBezTo>
                  <a:cubicBezTo>
                    <a:pt x="1869" y="1960"/>
                    <a:pt x="1873" y="1957"/>
                    <a:pt x="1877" y="1954"/>
                  </a:cubicBezTo>
                  <a:cubicBezTo>
                    <a:pt x="1880" y="1951"/>
                    <a:pt x="1884" y="1948"/>
                    <a:pt x="1887" y="1945"/>
                  </a:cubicBezTo>
                  <a:cubicBezTo>
                    <a:pt x="1887" y="1945"/>
                    <a:pt x="1888" y="1944"/>
                    <a:pt x="1888" y="1944"/>
                  </a:cubicBezTo>
                  <a:cubicBezTo>
                    <a:pt x="1888" y="1944"/>
                    <a:pt x="1889" y="1943"/>
                    <a:pt x="1889" y="1943"/>
                  </a:cubicBezTo>
                  <a:cubicBezTo>
                    <a:pt x="1891" y="1942"/>
                    <a:pt x="1892" y="1941"/>
                    <a:pt x="1893" y="1940"/>
                  </a:cubicBezTo>
                  <a:cubicBezTo>
                    <a:pt x="1893" y="1939"/>
                    <a:pt x="1894" y="1939"/>
                    <a:pt x="1895" y="1938"/>
                  </a:cubicBezTo>
                  <a:cubicBezTo>
                    <a:pt x="1896" y="1937"/>
                    <a:pt x="1897" y="1937"/>
                    <a:pt x="1898" y="1936"/>
                  </a:cubicBezTo>
                  <a:cubicBezTo>
                    <a:pt x="1898" y="1936"/>
                    <a:pt x="1898" y="1935"/>
                    <a:pt x="1898" y="1935"/>
                  </a:cubicBezTo>
                  <a:cubicBezTo>
                    <a:pt x="1900" y="1934"/>
                    <a:pt x="1902" y="1932"/>
                    <a:pt x="1904" y="1930"/>
                  </a:cubicBezTo>
                  <a:cubicBezTo>
                    <a:pt x="1905" y="1929"/>
                    <a:pt x="1906" y="1928"/>
                    <a:pt x="1906" y="1928"/>
                  </a:cubicBezTo>
                  <a:cubicBezTo>
                    <a:pt x="1907" y="1927"/>
                    <a:pt x="1907" y="1927"/>
                    <a:pt x="1908" y="1926"/>
                  </a:cubicBezTo>
                  <a:cubicBezTo>
                    <a:pt x="1908" y="1926"/>
                    <a:pt x="1908" y="1926"/>
                    <a:pt x="1908" y="1926"/>
                  </a:cubicBezTo>
                  <a:cubicBezTo>
                    <a:pt x="1909" y="1926"/>
                    <a:pt x="1909" y="1925"/>
                    <a:pt x="1910" y="1924"/>
                  </a:cubicBezTo>
                  <a:cubicBezTo>
                    <a:pt x="1910" y="1924"/>
                    <a:pt x="1910" y="1924"/>
                    <a:pt x="1910" y="1924"/>
                  </a:cubicBezTo>
                  <a:cubicBezTo>
                    <a:pt x="1912" y="1922"/>
                    <a:pt x="1914" y="1921"/>
                    <a:pt x="1915" y="1919"/>
                  </a:cubicBezTo>
                  <a:cubicBezTo>
                    <a:pt x="1916" y="1918"/>
                    <a:pt x="1917" y="1918"/>
                    <a:pt x="1917" y="1917"/>
                  </a:cubicBezTo>
                  <a:cubicBezTo>
                    <a:pt x="1917" y="1917"/>
                    <a:pt x="1917" y="1917"/>
                    <a:pt x="1917" y="1917"/>
                  </a:cubicBezTo>
                  <a:cubicBezTo>
                    <a:pt x="1917" y="1917"/>
                    <a:pt x="1917" y="1917"/>
                    <a:pt x="1918" y="1917"/>
                  </a:cubicBezTo>
                  <a:cubicBezTo>
                    <a:pt x="1918" y="1917"/>
                    <a:pt x="1918" y="1917"/>
                    <a:pt x="1918" y="1917"/>
                  </a:cubicBezTo>
                  <a:cubicBezTo>
                    <a:pt x="1918" y="1917"/>
                    <a:pt x="1918" y="1917"/>
                    <a:pt x="1918" y="1917"/>
                  </a:cubicBezTo>
                  <a:cubicBezTo>
                    <a:pt x="1922" y="1912"/>
                    <a:pt x="1926" y="1908"/>
                    <a:pt x="1930" y="1904"/>
                  </a:cubicBezTo>
                  <a:cubicBezTo>
                    <a:pt x="1930" y="1904"/>
                    <a:pt x="1930" y="1904"/>
                    <a:pt x="1930" y="1904"/>
                  </a:cubicBezTo>
                  <a:cubicBezTo>
                    <a:pt x="1931" y="1903"/>
                    <a:pt x="1932" y="1902"/>
                    <a:pt x="1933" y="1901"/>
                  </a:cubicBezTo>
                  <a:cubicBezTo>
                    <a:pt x="1933" y="1901"/>
                    <a:pt x="1933" y="1901"/>
                    <a:pt x="1933" y="1901"/>
                  </a:cubicBezTo>
                  <a:cubicBezTo>
                    <a:pt x="1938" y="1895"/>
                    <a:pt x="1942" y="1890"/>
                    <a:pt x="1947" y="1884"/>
                  </a:cubicBezTo>
                  <a:cubicBezTo>
                    <a:pt x="1947" y="1884"/>
                    <a:pt x="1947" y="1884"/>
                    <a:pt x="1947" y="1884"/>
                  </a:cubicBezTo>
                  <a:cubicBezTo>
                    <a:pt x="1948" y="1884"/>
                    <a:pt x="1948" y="1883"/>
                    <a:pt x="1949" y="1882"/>
                  </a:cubicBezTo>
                  <a:cubicBezTo>
                    <a:pt x="1951" y="1880"/>
                    <a:pt x="1952" y="1878"/>
                    <a:pt x="1954" y="1877"/>
                  </a:cubicBezTo>
                  <a:cubicBezTo>
                    <a:pt x="1957" y="1872"/>
                    <a:pt x="1961" y="1868"/>
                    <a:pt x="1964" y="1863"/>
                  </a:cubicBezTo>
                  <a:cubicBezTo>
                    <a:pt x="1964" y="1863"/>
                    <a:pt x="1964" y="1863"/>
                    <a:pt x="1964" y="1863"/>
                  </a:cubicBezTo>
                  <a:cubicBezTo>
                    <a:pt x="1966" y="1861"/>
                    <a:pt x="1967" y="1859"/>
                    <a:pt x="1969" y="1857"/>
                  </a:cubicBezTo>
                  <a:cubicBezTo>
                    <a:pt x="1971" y="1855"/>
                    <a:pt x="1973" y="1852"/>
                    <a:pt x="1975" y="1849"/>
                  </a:cubicBezTo>
                  <a:cubicBezTo>
                    <a:pt x="1975" y="1849"/>
                    <a:pt x="1976" y="1848"/>
                    <a:pt x="1976" y="1848"/>
                  </a:cubicBezTo>
                  <a:cubicBezTo>
                    <a:pt x="1976" y="1847"/>
                    <a:pt x="1977" y="1847"/>
                    <a:pt x="1977" y="1846"/>
                  </a:cubicBezTo>
                  <a:cubicBezTo>
                    <a:pt x="1979" y="1844"/>
                    <a:pt x="1981" y="1841"/>
                    <a:pt x="1982" y="1839"/>
                  </a:cubicBezTo>
                  <a:cubicBezTo>
                    <a:pt x="1983" y="1839"/>
                    <a:pt x="1983" y="1838"/>
                    <a:pt x="1983" y="1838"/>
                  </a:cubicBezTo>
                  <a:cubicBezTo>
                    <a:pt x="1983" y="1838"/>
                    <a:pt x="1983" y="1837"/>
                    <a:pt x="1983" y="1837"/>
                  </a:cubicBezTo>
                  <a:cubicBezTo>
                    <a:pt x="1985" y="1835"/>
                    <a:pt x="1987" y="1833"/>
                    <a:pt x="1988" y="1830"/>
                  </a:cubicBezTo>
                  <a:cubicBezTo>
                    <a:pt x="1988" y="1830"/>
                    <a:pt x="1988" y="1830"/>
                    <a:pt x="1988" y="1830"/>
                  </a:cubicBezTo>
                  <a:cubicBezTo>
                    <a:pt x="1988" y="1830"/>
                    <a:pt x="1989" y="1830"/>
                    <a:pt x="1989" y="1830"/>
                  </a:cubicBezTo>
                  <a:cubicBezTo>
                    <a:pt x="1989" y="1829"/>
                    <a:pt x="1990" y="1828"/>
                    <a:pt x="1990" y="1828"/>
                  </a:cubicBezTo>
                  <a:cubicBezTo>
                    <a:pt x="1991" y="1826"/>
                    <a:pt x="1992" y="1824"/>
                    <a:pt x="1993" y="1823"/>
                  </a:cubicBezTo>
                  <a:cubicBezTo>
                    <a:pt x="1994" y="1821"/>
                    <a:pt x="1996" y="1819"/>
                    <a:pt x="1997" y="1817"/>
                  </a:cubicBezTo>
                  <a:cubicBezTo>
                    <a:pt x="1997" y="1816"/>
                    <a:pt x="1998" y="1815"/>
                    <a:pt x="1999" y="1814"/>
                  </a:cubicBezTo>
                  <a:cubicBezTo>
                    <a:pt x="1999" y="1813"/>
                    <a:pt x="2000" y="1812"/>
                    <a:pt x="2000" y="1812"/>
                  </a:cubicBezTo>
                  <a:cubicBezTo>
                    <a:pt x="2002" y="1809"/>
                    <a:pt x="2003" y="1807"/>
                    <a:pt x="2004" y="1805"/>
                  </a:cubicBezTo>
                  <a:cubicBezTo>
                    <a:pt x="2006" y="1802"/>
                    <a:pt x="2007" y="1800"/>
                    <a:pt x="2009" y="1797"/>
                  </a:cubicBezTo>
                  <a:cubicBezTo>
                    <a:pt x="2009" y="1797"/>
                    <a:pt x="2009" y="1797"/>
                    <a:pt x="2009" y="1797"/>
                  </a:cubicBezTo>
                  <a:cubicBezTo>
                    <a:pt x="2010" y="1796"/>
                    <a:pt x="2010" y="1796"/>
                    <a:pt x="2010" y="1795"/>
                  </a:cubicBezTo>
                  <a:cubicBezTo>
                    <a:pt x="2010" y="1795"/>
                    <a:pt x="2010" y="1795"/>
                    <a:pt x="2010" y="1795"/>
                  </a:cubicBezTo>
                  <a:cubicBezTo>
                    <a:pt x="2011" y="1794"/>
                    <a:pt x="2011" y="1793"/>
                    <a:pt x="2012" y="1792"/>
                  </a:cubicBezTo>
                  <a:cubicBezTo>
                    <a:pt x="2013" y="1789"/>
                    <a:pt x="2014" y="1787"/>
                    <a:pt x="2016" y="1785"/>
                  </a:cubicBezTo>
                  <a:cubicBezTo>
                    <a:pt x="2016" y="1785"/>
                    <a:pt x="2016" y="1785"/>
                    <a:pt x="2016" y="1785"/>
                  </a:cubicBezTo>
                  <a:cubicBezTo>
                    <a:pt x="2017" y="1782"/>
                    <a:pt x="2019" y="1778"/>
                    <a:pt x="2020" y="1775"/>
                  </a:cubicBezTo>
                  <a:cubicBezTo>
                    <a:pt x="2020" y="1775"/>
                    <a:pt x="2020" y="1775"/>
                    <a:pt x="2020" y="1775"/>
                  </a:cubicBezTo>
                  <a:cubicBezTo>
                    <a:pt x="2020" y="1775"/>
                    <a:pt x="2020" y="1775"/>
                    <a:pt x="2020" y="1775"/>
                  </a:cubicBezTo>
                  <a:cubicBezTo>
                    <a:pt x="2021" y="1774"/>
                    <a:pt x="2021" y="1773"/>
                    <a:pt x="2022" y="1772"/>
                  </a:cubicBezTo>
                  <a:cubicBezTo>
                    <a:pt x="2023" y="1770"/>
                    <a:pt x="2024" y="1768"/>
                    <a:pt x="2024" y="1766"/>
                  </a:cubicBezTo>
                  <a:cubicBezTo>
                    <a:pt x="2025" y="1766"/>
                    <a:pt x="2025" y="1765"/>
                    <a:pt x="2026" y="1764"/>
                  </a:cubicBezTo>
                  <a:cubicBezTo>
                    <a:pt x="2026" y="1764"/>
                    <a:pt x="2026" y="1764"/>
                    <a:pt x="2026" y="1764"/>
                  </a:cubicBezTo>
                  <a:cubicBezTo>
                    <a:pt x="2026" y="1764"/>
                    <a:pt x="2026" y="1763"/>
                    <a:pt x="2026" y="1762"/>
                  </a:cubicBezTo>
                  <a:cubicBezTo>
                    <a:pt x="2026" y="1762"/>
                    <a:pt x="2026" y="1762"/>
                    <a:pt x="2026" y="1762"/>
                  </a:cubicBezTo>
                  <a:cubicBezTo>
                    <a:pt x="2028" y="1759"/>
                    <a:pt x="2029" y="1756"/>
                    <a:pt x="2031" y="1752"/>
                  </a:cubicBezTo>
                  <a:cubicBezTo>
                    <a:pt x="2031" y="1752"/>
                    <a:pt x="2031" y="1752"/>
                    <a:pt x="2031" y="1752"/>
                  </a:cubicBezTo>
                  <a:cubicBezTo>
                    <a:pt x="2031" y="1752"/>
                    <a:pt x="2031" y="1752"/>
                    <a:pt x="2031" y="1752"/>
                  </a:cubicBezTo>
                  <a:cubicBezTo>
                    <a:pt x="2031" y="1752"/>
                    <a:pt x="2031" y="1752"/>
                    <a:pt x="2031" y="1752"/>
                  </a:cubicBezTo>
                  <a:cubicBezTo>
                    <a:pt x="2055" y="1700"/>
                    <a:pt x="2072" y="1644"/>
                    <a:pt x="2080" y="1585"/>
                  </a:cubicBezTo>
                  <a:cubicBezTo>
                    <a:pt x="2080" y="1584"/>
                    <a:pt x="2080" y="1583"/>
                    <a:pt x="2080" y="1582"/>
                  </a:cubicBezTo>
                  <a:cubicBezTo>
                    <a:pt x="2080" y="1581"/>
                    <a:pt x="2080" y="1580"/>
                    <a:pt x="2081" y="1579"/>
                  </a:cubicBezTo>
                  <a:cubicBezTo>
                    <a:pt x="2081" y="1575"/>
                    <a:pt x="2081" y="1572"/>
                    <a:pt x="2082" y="1568"/>
                  </a:cubicBezTo>
                  <a:cubicBezTo>
                    <a:pt x="2082" y="1565"/>
                    <a:pt x="2082" y="1561"/>
                    <a:pt x="2082" y="1558"/>
                  </a:cubicBezTo>
                  <a:cubicBezTo>
                    <a:pt x="2083" y="1557"/>
                    <a:pt x="2083" y="1557"/>
                    <a:pt x="2083" y="1556"/>
                  </a:cubicBezTo>
                  <a:cubicBezTo>
                    <a:pt x="2081" y="1556"/>
                    <a:pt x="2081" y="1556"/>
                    <a:pt x="2081" y="1556"/>
                  </a:cubicBezTo>
                  <a:cubicBezTo>
                    <a:pt x="2082" y="1552"/>
                    <a:pt x="2082" y="1549"/>
                    <a:pt x="2083" y="1545"/>
                  </a:cubicBezTo>
                  <a:cubicBezTo>
                    <a:pt x="2083" y="1545"/>
                    <a:pt x="2083" y="1545"/>
                    <a:pt x="2083" y="1545"/>
                  </a:cubicBezTo>
                  <a:cubicBezTo>
                    <a:pt x="2083" y="1542"/>
                    <a:pt x="2084" y="1539"/>
                    <a:pt x="2084" y="1536"/>
                  </a:cubicBezTo>
                  <a:cubicBezTo>
                    <a:pt x="2084" y="1529"/>
                    <a:pt x="2084" y="1522"/>
                    <a:pt x="2084" y="1516"/>
                  </a:cubicBezTo>
                  <a:cubicBezTo>
                    <a:pt x="2084" y="1511"/>
                    <a:pt x="2085" y="1506"/>
                    <a:pt x="2085" y="1501"/>
                  </a:cubicBezTo>
                  <a:cubicBezTo>
                    <a:pt x="2085" y="1498"/>
                    <a:pt x="2085" y="1495"/>
                    <a:pt x="2085" y="1492"/>
                  </a:cubicBezTo>
                  <a:cubicBezTo>
                    <a:pt x="2085" y="1489"/>
                    <a:pt x="2085" y="1487"/>
                    <a:pt x="2085" y="1484"/>
                  </a:cubicBezTo>
                  <a:cubicBezTo>
                    <a:pt x="2085" y="1481"/>
                    <a:pt x="2085" y="1477"/>
                    <a:pt x="2085" y="1473"/>
                  </a:cubicBezTo>
                  <a:cubicBezTo>
                    <a:pt x="2085" y="1465"/>
                    <a:pt x="2085" y="1456"/>
                    <a:pt x="2085" y="1447"/>
                  </a:cubicBezTo>
                  <a:cubicBezTo>
                    <a:pt x="2085" y="1444"/>
                    <a:pt x="2085" y="1440"/>
                    <a:pt x="2086" y="1437"/>
                  </a:cubicBezTo>
                  <a:cubicBezTo>
                    <a:pt x="2086" y="1437"/>
                    <a:pt x="2086" y="1437"/>
                    <a:pt x="2086" y="1437"/>
                  </a:cubicBezTo>
                  <a:cubicBezTo>
                    <a:pt x="2086" y="1436"/>
                    <a:pt x="2086" y="1435"/>
                    <a:pt x="2086" y="1435"/>
                  </a:cubicBezTo>
                  <a:cubicBezTo>
                    <a:pt x="2086" y="1435"/>
                    <a:pt x="2086" y="1434"/>
                    <a:pt x="2086" y="1434"/>
                  </a:cubicBezTo>
                  <a:cubicBezTo>
                    <a:pt x="2086" y="1431"/>
                    <a:pt x="2086" y="1427"/>
                    <a:pt x="2086" y="1424"/>
                  </a:cubicBezTo>
                  <a:cubicBezTo>
                    <a:pt x="2086" y="1423"/>
                    <a:pt x="2086" y="1423"/>
                    <a:pt x="2086" y="1423"/>
                  </a:cubicBezTo>
                  <a:cubicBezTo>
                    <a:pt x="2086" y="1423"/>
                    <a:pt x="2086" y="1423"/>
                    <a:pt x="2086" y="1423"/>
                  </a:cubicBezTo>
                  <a:cubicBezTo>
                    <a:pt x="2086" y="1420"/>
                    <a:pt x="2086" y="1417"/>
                    <a:pt x="2086" y="1414"/>
                  </a:cubicBezTo>
                  <a:cubicBezTo>
                    <a:pt x="2086" y="1414"/>
                    <a:pt x="2086" y="1414"/>
                    <a:pt x="2086" y="1414"/>
                  </a:cubicBezTo>
                  <a:cubicBezTo>
                    <a:pt x="2086" y="1413"/>
                    <a:pt x="2086" y="1413"/>
                    <a:pt x="2086" y="1413"/>
                  </a:cubicBezTo>
                  <a:cubicBezTo>
                    <a:pt x="2086" y="1413"/>
                    <a:pt x="2086" y="1413"/>
                    <a:pt x="2086" y="1412"/>
                  </a:cubicBezTo>
                  <a:cubicBezTo>
                    <a:pt x="2086" y="1409"/>
                    <a:pt x="2087" y="1405"/>
                    <a:pt x="2087" y="1402"/>
                  </a:cubicBezTo>
                  <a:cubicBezTo>
                    <a:pt x="2087" y="1401"/>
                    <a:pt x="2087" y="1401"/>
                    <a:pt x="2087" y="1401"/>
                  </a:cubicBezTo>
                  <a:cubicBezTo>
                    <a:pt x="2087" y="1401"/>
                    <a:pt x="2087" y="1400"/>
                    <a:pt x="2087" y="1400"/>
                  </a:cubicBezTo>
                  <a:cubicBezTo>
                    <a:pt x="2087" y="1393"/>
                    <a:pt x="2087" y="1387"/>
                    <a:pt x="2087" y="1380"/>
                  </a:cubicBezTo>
                  <a:cubicBezTo>
                    <a:pt x="2087" y="1380"/>
                    <a:pt x="2087" y="1380"/>
                    <a:pt x="2087" y="1380"/>
                  </a:cubicBezTo>
                  <a:cubicBezTo>
                    <a:pt x="2087" y="1379"/>
                    <a:pt x="2087" y="1379"/>
                    <a:pt x="2087" y="1379"/>
                  </a:cubicBezTo>
                  <a:cubicBezTo>
                    <a:pt x="2087" y="1376"/>
                    <a:pt x="2087" y="1372"/>
                    <a:pt x="2087" y="1369"/>
                  </a:cubicBezTo>
                  <a:cubicBezTo>
                    <a:pt x="2087" y="1369"/>
                    <a:pt x="2087" y="1369"/>
                    <a:pt x="2087" y="1369"/>
                  </a:cubicBezTo>
                  <a:cubicBezTo>
                    <a:pt x="2087" y="1369"/>
                    <a:pt x="2087" y="1369"/>
                    <a:pt x="2087" y="1369"/>
                  </a:cubicBezTo>
                  <a:cubicBezTo>
                    <a:pt x="2087" y="1359"/>
                    <a:pt x="2088" y="1349"/>
                    <a:pt x="2088" y="1340"/>
                  </a:cubicBezTo>
                  <a:cubicBezTo>
                    <a:pt x="2088" y="1340"/>
                    <a:pt x="2088" y="1340"/>
                    <a:pt x="2088" y="1340"/>
                  </a:cubicBezTo>
                  <a:cubicBezTo>
                    <a:pt x="2088" y="1340"/>
                    <a:pt x="2088" y="1339"/>
                    <a:pt x="2088" y="1339"/>
                  </a:cubicBezTo>
                  <a:cubicBezTo>
                    <a:pt x="2088" y="1334"/>
                    <a:pt x="2088" y="1329"/>
                    <a:pt x="2088" y="1324"/>
                  </a:cubicBezTo>
                  <a:cubicBezTo>
                    <a:pt x="2088" y="1324"/>
                    <a:pt x="2088" y="1324"/>
                    <a:pt x="2088" y="1324"/>
                  </a:cubicBezTo>
                  <a:cubicBezTo>
                    <a:pt x="2088" y="1324"/>
                    <a:pt x="2088" y="1324"/>
                    <a:pt x="2088" y="1323"/>
                  </a:cubicBezTo>
                  <a:cubicBezTo>
                    <a:pt x="2088" y="1322"/>
                    <a:pt x="2088" y="1320"/>
                    <a:pt x="2088" y="1319"/>
                  </a:cubicBezTo>
                  <a:cubicBezTo>
                    <a:pt x="2088" y="1318"/>
                    <a:pt x="2088" y="1317"/>
                    <a:pt x="2088" y="1316"/>
                  </a:cubicBezTo>
                  <a:cubicBezTo>
                    <a:pt x="2088" y="1316"/>
                    <a:pt x="2088" y="1316"/>
                    <a:pt x="2088" y="1315"/>
                  </a:cubicBezTo>
                  <a:cubicBezTo>
                    <a:pt x="2088" y="1315"/>
                    <a:pt x="2088" y="1314"/>
                    <a:pt x="2088" y="1314"/>
                  </a:cubicBezTo>
                  <a:cubicBezTo>
                    <a:pt x="2088" y="1310"/>
                    <a:pt x="2088" y="1307"/>
                    <a:pt x="2088" y="1304"/>
                  </a:cubicBezTo>
                  <a:cubicBezTo>
                    <a:pt x="2088" y="1303"/>
                    <a:pt x="2088" y="1303"/>
                    <a:pt x="2088" y="1302"/>
                  </a:cubicBezTo>
                  <a:cubicBezTo>
                    <a:pt x="2088" y="1302"/>
                    <a:pt x="2088" y="1302"/>
                    <a:pt x="2088" y="1302"/>
                  </a:cubicBezTo>
                  <a:cubicBezTo>
                    <a:pt x="2088" y="1301"/>
                    <a:pt x="2088" y="1300"/>
                    <a:pt x="2088" y="1300"/>
                  </a:cubicBezTo>
                  <a:cubicBezTo>
                    <a:pt x="2088" y="1299"/>
                    <a:pt x="2088" y="1299"/>
                    <a:pt x="2088" y="1298"/>
                  </a:cubicBezTo>
                  <a:cubicBezTo>
                    <a:pt x="2088" y="1298"/>
                    <a:pt x="2088" y="1297"/>
                    <a:pt x="2088" y="1296"/>
                  </a:cubicBezTo>
                  <a:cubicBezTo>
                    <a:pt x="2088" y="1296"/>
                    <a:pt x="2088" y="1296"/>
                    <a:pt x="2088" y="1296"/>
                  </a:cubicBezTo>
                  <a:cubicBezTo>
                    <a:pt x="2088" y="1295"/>
                    <a:pt x="2088" y="1295"/>
                    <a:pt x="2088" y="1294"/>
                  </a:cubicBezTo>
                  <a:cubicBezTo>
                    <a:pt x="2088" y="1294"/>
                    <a:pt x="2088" y="1294"/>
                    <a:pt x="2088" y="1294"/>
                  </a:cubicBezTo>
                  <a:cubicBezTo>
                    <a:pt x="2088" y="1293"/>
                    <a:pt x="2088" y="1293"/>
                    <a:pt x="2088" y="1292"/>
                  </a:cubicBezTo>
                  <a:cubicBezTo>
                    <a:pt x="2088" y="1292"/>
                    <a:pt x="2088" y="1292"/>
                    <a:pt x="2088" y="1291"/>
                  </a:cubicBezTo>
                  <a:cubicBezTo>
                    <a:pt x="2088" y="1290"/>
                    <a:pt x="2088" y="1289"/>
                    <a:pt x="2088" y="1288"/>
                  </a:cubicBezTo>
                  <a:cubicBezTo>
                    <a:pt x="2088" y="1288"/>
                    <a:pt x="2088" y="1288"/>
                    <a:pt x="2088" y="1288"/>
                  </a:cubicBezTo>
                  <a:cubicBezTo>
                    <a:pt x="2088" y="1286"/>
                    <a:pt x="2088" y="1284"/>
                    <a:pt x="2088" y="1282"/>
                  </a:cubicBezTo>
                  <a:cubicBezTo>
                    <a:pt x="2088" y="1281"/>
                    <a:pt x="2088" y="1279"/>
                    <a:pt x="2088" y="1278"/>
                  </a:cubicBezTo>
                  <a:cubicBezTo>
                    <a:pt x="2088" y="1275"/>
                    <a:pt x="2088" y="1272"/>
                    <a:pt x="2088" y="1269"/>
                  </a:cubicBezTo>
                  <a:cubicBezTo>
                    <a:pt x="2088" y="1259"/>
                    <a:pt x="2088" y="1249"/>
                    <a:pt x="2089" y="1239"/>
                  </a:cubicBezTo>
                  <a:cubicBezTo>
                    <a:pt x="2089" y="1239"/>
                    <a:pt x="2089" y="1239"/>
                    <a:pt x="2089" y="1239"/>
                  </a:cubicBezTo>
                  <a:cubicBezTo>
                    <a:pt x="2089" y="1234"/>
                    <a:pt x="2089" y="1230"/>
                    <a:pt x="2089" y="1225"/>
                  </a:cubicBezTo>
                  <a:cubicBezTo>
                    <a:pt x="2089" y="1224"/>
                    <a:pt x="2089" y="1223"/>
                    <a:pt x="2089" y="1223"/>
                  </a:cubicBezTo>
                  <a:cubicBezTo>
                    <a:pt x="2089" y="1219"/>
                    <a:pt x="2089" y="1214"/>
                    <a:pt x="2089" y="1210"/>
                  </a:cubicBezTo>
                  <a:cubicBezTo>
                    <a:pt x="2089" y="1210"/>
                    <a:pt x="2089" y="1210"/>
                    <a:pt x="2089" y="1210"/>
                  </a:cubicBezTo>
                  <a:cubicBezTo>
                    <a:pt x="2089" y="1195"/>
                    <a:pt x="2090" y="1181"/>
                    <a:pt x="2090" y="1168"/>
                  </a:cubicBezTo>
                  <a:cubicBezTo>
                    <a:pt x="2090" y="1168"/>
                    <a:pt x="2090" y="1168"/>
                    <a:pt x="2090" y="1168"/>
                  </a:cubicBezTo>
                  <a:cubicBezTo>
                    <a:pt x="2090" y="1144"/>
                    <a:pt x="2091" y="1125"/>
                    <a:pt x="2091" y="1110"/>
                  </a:cubicBezTo>
                  <a:cubicBezTo>
                    <a:pt x="2091" y="1105"/>
                    <a:pt x="2091" y="1101"/>
                    <a:pt x="2091" y="1097"/>
                  </a:cubicBezTo>
                  <a:cubicBezTo>
                    <a:pt x="2091" y="1096"/>
                    <a:pt x="2091" y="1096"/>
                    <a:pt x="2091" y="1096"/>
                  </a:cubicBezTo>
                  <a:cubicBezTo>
                    <a:pt x="2091" y="1094"/>
                    <a:pt x="2091" y="1092"/>
                    <a:pt x="2091" y="1090"/>
                  </a:cubicBezTo>
                  <a:cubicBezTo>
                    <a:pt x="2091" y="1090"/>
                    <a:pt x="2091" y="1090"/>
                    <a:pt x="2091" y="1090"/>
                  </a:cubicBezTo>
                  <a:cubicBezTo>
                    <a:pt x="2091" y="1088"/>
                    <a:pt x="2092" y="1086"/>
                    <a:pt x="2092" y="1085"/>
                  </a:cubicBezTo>
                  <a:cubicBezTo>
                    <a:pt x="2092" y="1084"/>
                    <a:pt x="2092" y="1084"/>
                    <a:pt x="2092" y="1084"/>
                  </a:cubicBezTo>
                  <a:cubicBezTo>
                    <a:pt x="2092" y="1082"/>
                    <a:pt x="2092" y="1081"/>
                    <a:pt x="2092" y="1080"/>
                  </a:cubicBezTo>
                  <a:cubicBezTo>
                    <a:pt x="2092" y="1079"/>
                    <a:pt x="2092" y="1079"/>
                    <a:pt x="2092" y="1078"/>
                  </a:cubicBezTo>
                  <a:cubicBezTo>
                    <a:pt x="2092" y="1077"/>
                    <a:pt x="2092" y="1076"/>
                    <a:pt x="2092" y="1075"/>
                  </a:cubicBezTo>
                  <a:cubicBezTo>
                    <a:pt x="2092" y="1071"/>
                    <a:pt x="2092" y="1067"/>
                    <a:pt x="2092" y="1064"/>
                  </a:cubicBezTo>
                  <a:cubicBezTo>
                    <a:pt x="2092" y="1064"/>
                    <a:pt x="2092" y="1064"/>
                    <a:pt x="2092" y="1064"/>
                  </a:cubicBezTo>
                  <a:cubicBezTo>
                    <a:pt x="2092" y="1064"/>
                    <a:pt x="2092" y="1064"/>
                    <a:pt x="2092" y="1064"/>
                  </a:cubicBezTo>
                  <a:cubicBezTo>
                    <a:pt x="2092" y="1061"/>
                    <a:pt x="2092" y="1059"/>
                    <a:pt x="2092" y="1056"/>
                  </a:cubicBezTo>
                  <a:cubicBezTo>
                    <a:pt x="2092" y="1056"/>
                    <a:pt x="2092" y="1056"/>
                    <a:pt x="2092" y="1056"/>
                  </a:cubicBezTo>
                  <a:cubicBezTo>
                    <a:pt x="2092" y="1056"/>
                    <a:pt x="2092" y="1055"/>
                    <a:pt x="2092" y="1055"/>
                  </a:cubicBezTo>
                  <a:cubicBezTo>
                    <a:pt x="2092" y="1054"/>
                    <a:pt x="2092" y="1052"/>
                    <a:pt x="2092" y="1051"/>
                  </a:cubicBezTo>
                  <a:cubicBezTo>
                    <a:pt x="2092" y="1051"/>
                    <a:pt x="2092" y="1051"/>
                    <a:pt x="2092" y="1050"/>
                  </a:cubicBezTo>
                  <a:cubicBezTo>
                    <a:pt x="2092" y="1049"/>
                    <a:pt x="2092" y="1047"/>
                    <a:pt x="2092" y="1046"/>
                  </a:cubicBezTo>
                  <a:cubicBezTo>
                    <a:pt x="2092" y="1045"/>
                    <a:pt x="2092" y="1043"/>
                    <a:pt x="2092" y="1042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Oval 27">
              <a:extLst>
                <a:ext uri="{FF2B5EF4-FFF2-40B4-BE49-F238E27FC236}">
                  <a16:creationId xmlns:a16="http://schemas.microsoft.com/office/drawing/2014/main" id="{AAD9FE07-5286-436F-9FCB-F0804EBED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435"/>
              <a:ext cx="600" cy="600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Oval 28">
              <a:extLst>
                <a:ext uri="{FF2B5EF4-FFF2-40B4-BE49-F238E27FC236}">
                  <a16:creationId xmlns:a16="http://schemas.microsoft.com/office/drawing/2014/main" id="{2BC5C41D-0673-492B-8450-6A0AD8F4D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" y="337"/>
              <a:ext cx="138" cy="139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Group 7">
            <a:extLst>
              <a:ext uri="{FF2B5EF4-FFF2-40B4-BE49-F238E27FC236}">
                <a16:creationId xmlns:a16="http://schemas.microsoft.com/office/drawing/2014/main" id="{8FCF327B-CE74-4A90-A298-6C1DD49C66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7279" y="1630981"/>
            <a:ext cx="499092" cy="501650"/>
            <a:chOff x="900" y="2146"/>
            <a:chExt cx="195" cy="196"/>
          </a:xfrm>
        </p:grpSpPr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6A58919C-A9A0-4E9E-87A7-3BFCBC42D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" y="2248"/>
              <a:ext cx="43" cy="94"/>
            </a:xfrm>
            <a:custGeom>
              <a:avLst/>
              <a:gdLst>
                <a:gd name="T0" fmla="*/ 10 w 20"/>
                <a:gd name="T1" fmla="*/ 44 h 44"/>
                <a:gd name="T2" fmla="*/ 10 w 20"/>
                <a:gd name="T3" fmla="*/ 44 h 44"/>
                <a:gd name="T4" fmla="*/ 0 w 20"/>
                <a:gd name="T5" fmla="*/ 34 h 44"/>
                <a:gd name="T6" fmla="*/ 0 w 20"/>
                <a:gd name="T7" fmla="*/ 4 h 44"/>
                <a:gd name="T8" fmla="*/ 4 w 20"/>
                <a:gd name="T9" fmla="*/ 0 h 44"/>
                <a:gd name="T10" fmla="*/ 20 w 20"/>
                <a:gd name="T11" fmla="*/ 0 h 44"/>
                <a:gd name="T12" fmla="*/ 20 w 20"/>
                <a:gd name="T13" fmla="*/ 34 h 44"/>
                <a:gd name="T14" fmla="*/ 10 w 20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4">
                  <a:moveTo>
                    <a:pt x="10" y="44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4" y="44"/>
                    <a:pt x="0" y="40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40"/>
                    <a:pt x="16" y="44"/>
                    <a:pt x="10" y="44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F43A0A4F-B8E5-42EC-A2C9-36B67801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2146"/>
              <a:ext cx="169" cy="196"/>
            </a:xfrm>
            <a:custGeom>
              <a:avLst/>
              <a:gdLst>
                <a:gd name="T0" fmla="*/ 8 w 80"/>
                <a:gd name="T1" fmla="*/ 80 h 92"/>
                <a:gd name="T2" fmla="*/ 8 w 80"/>
                <a:gd name="T3" fmla="*/ 4 h 92"/>
                <a:gd name="T4" fmla="*/ 12 w 80"/>
                <a:gd name="T5" fmla="*/ 0 h 92"/>
                <a:gd name="T6" fmla="*/ 76 w 80"/>
                <a:gd name="T7" fmla="*/ 0 h 92"/>
                <a:gd name="T8" fmla="*/ 80 w 80"/>
                <a:gd name="T9" fmla="*/ 4 h 92"/>
                <a:gd name="T10" fmla="*/ 80 w 80"/>
                <a:gd name="T11" fmla="*/ 80 h 92"/>
                <a:gd name="T12" fmla="*/ 68 w 80"/>
                <a:gd name="T13" fmla="*/ 92 h 92"/>
                <a:gd name="T14" fmla="*/ 0 w 80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2">
                  <a:moveTo>
                    <a:pt x="8" y="80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0" y="2"/>
                    <a:pt x="80" y="4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87"/>
                    <a:pt x="75" y="92"/>
                    <a:pt x="68" y="92"/>
                  </a:cubicBezTo>
                  <a:cubicBezTo>
                    <a:pt x="0" y="92"/>
                    <a:pt x="0" y="92"/>
                    <a:pt x="0" y="92"/>
                  </a:cubicBez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Line 10">
              <a:extLst>
                <a:ext uri="{FF2B5EF4-FFF2-40B4-BE49-F238E27FC236}">
                  <a16:creationId xmlns:a16="http://schemas.microsoft.com/office/drawing/2014/main" id="{059BFE4E-16CE-40A1-906D-16576D82A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" y="2282"/>
              <a:ext cx="85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76431FBD-5893-4E45-9CC9-80941B15F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6" y="2308"/>
              <a:ext cx="85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Rectangle 12">
              <a:extLst>
                <a:ext uri="{FF2B5EF4-FFF2-40B4-BE49-F238E27FC236}">
                  <a16:creationId xmlns:a16="http://schemas.microsoft.com/office/drawing/2014/main" id="{DADC13B1-9A92-4895-AED8-436A77E0B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2180"/>
              <a:ext cx="101" cy="60"/>
            </a:xfrm>
            <a:prstGeom prst="rect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roup 15">
            <a:extLst>
              <a:ext uri="{FF2B5EF4-FFF2-40B4-BE49-F238E27FC236}">
                <a16:creationId xmlns:a16="http://schemas.microsoft.com/office/drawing/2014/main" id="{5C240264-5D02-410E-A50F-A696780244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7201" y="1630981"/>
            <a:ext cx="514350" cy="514350"/>
            <a:chOff x="583" y="2933"/>
            <a:chExt cx="324" cy="324"/>
          </a:xfrm>
        </p:grpSpPr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8763BB12-2FD2-46A2-BACD-D915656C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3004"/>
              <a:ext cx="324" cy="253"/>
            </a:xfrm>
            <a:custGeom>
              <a:avLst/>
              <a:gdLst>
                <a:gd name="T0" fmla="*/ 84 w 92"/>
                <a:gd name="T1" fmla="*/ 72 h 72"/>
                <a:gd name="T2" fmla="*/ 8 w 92"/>
                <a:gd name="T3" fmla="*/ 72 h 72"/>
                <a:gd name="T4" fmla="*/ 0 w 92"/>
                <a:gd name="T5" fmla="*/ 64 h 72"/>
                <a:gd name="T6" fmla="*/ 0 w 92"/>
                <a:gd name="T7" fmla="*/ 8 h 72"/>
                <a:gd name="T8" fmla="*/ 8 w 92"/>
                <a:gd name="T9" fmla="*/ 0 h 72"/>
                <a:gd name="T10" fmla="*/ 84 w 92"/>
                <a:gd name="T11" fmla="*/ 0 h 72"/>
                <a:gd name="T12" fmla="*/ 92 w 92"/>
                <a:gd name="T13" fmla="*/ 8 h 72"/>
                <a:gd name="T14" fmla="*/ 92 w 92"/>
                <a:gd name="T15" fmla="*/ 64 h 72"/>
                <a:gd name="T16" fmla="*/ 84 w 9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2">
                  <a:moveTo>
                    <a:pt x="84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8"/>
                    <a:pt x="0" y="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8" y="0"/>
                    <a:pt x="92" y="4"/>
                    <a:pt x="92" y="8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8"/>
                    <a:pt x="88" y="72"/>
                    <a:pt x="84" y="72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86FFB0BE-9572-4D51-8D22-0997086E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" y="3046"/>
              <a:ext cx="183" cy="169"/>
            </a:xfrm>
            <a:custGeom>
              <a:avLst/>
              <a:gdLst>
                <a:gd name="T0" fmla="*/ 48 w 52"/>
                <a:gd name="T1" fmla="*/ 48 h 48"/>
                <a:gd name="T2" fmla="*/ 4 w 52"/>
                <a:gd name="T3" fmla="*/ 48 h 48"/>
                <a:gd name="T4" fmla="*/ 0 w 52"/>
                <a:gd name="T5" fmla="*/ 44 h 48"/>
                <a:gd name="T6" fmla="*/ 0 w 52"/>
                <a:gd name="T7" fmla="*/ 4 h 48"/>
                <a:gd name="T8" fmla="*/ 4 w 52"/>
                <a:gd name="T9" fmla="*/ 0 h 48"/>
                <a:gd name="T10" fmla="*/ 48 w 52"/>
                <a:gd name="T11" fmla="*/ 0 h 48"/>
                <a:gd name="T12" fmla="*/ 52 w 52"/>
                <a:gd name="T13" fmla="*/ 4 h 48"/>
                <a:gd name="T14" fmla="*/ 52 w 52"/>
                <a:gd name="T15" fmla="*/ 44 h 48"/>
                <a:gd name="T16" fmla="*/ 48 w 52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8">
                  <a:moveTo>
                    <a:pt x="48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2" y="2"/>
                    <a:pt x="52" y="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6"/>
                    <a:pt x="50" y="48"/>
                    <a:pt x="48" y="48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0BDC50BE-6CFF-4625-A04E-B69A7E08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2975"/>
              <a:ext cx="112" cy="29"/>
            </a:xfrm>
            <a:custGeom>
              <a:avLst/>
              <a:gdLst>
                <a:gd name="T0" fmla="*/ 32 w 32"/>
                <a:gd name="T1" fmla="*/ 8 h 8"/>
                <a:gd name="T2" fmla="*/ 0 w 32"/>
                <a:gd name="T3" fmla="*/ 8 h 8"/>
                <a:gd name="T4" fmla="*/ 16 w 32"/>
                <a:gd name="T5" fmla="*/ 0 h 8"/>
                <a:gd name="T6" fmla="*/ 32 w 3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">
                  <a:moveTo>
                    <a:pt x="32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25" y="0"/>
                    <a:pt x="32" y="4"/>
                    <a:pt x="32" y="8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BA874EB9-4692-4A05-9FDA-B7ED5FF83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" y="2933"/>
              <a:ext cx="85" cy="42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Line 20">
              <a:extLst>
                <a:ext uri="{FF2B5EF4-FFF2-40B4-BE49-F238E27FC236}">
                  <a16:creationId xmlns:a16="http://schemas.microsoft.com/office/drawing/2014/main" id="{46A19CE1-E0F9-440E-B25C-9F37D7616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" y="2933"/>
              <a:ext cx="85" cy="42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Oval 21">
              <a:extLst>
                <a:ext uri="{FF2B5EF4-FFF2-40B4-BE49-F238E27FC236}">
                  <a16:creationId xmlns:a16="http://schemas.microsoft.com/office/drawing/2014/main" id="{FB99B5F5-C375-4888-8AC4-1D41DA886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3060"/>
              <a:ext cx="42" cy="42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Oval 22">
              <a:extLst>
                <a:ext uri="{FF2B5EF4-FFF2-40B4-BE49-F238E27FC236}">
                  <a16:creationId xmlns:a16="http://schemas.microsoft.com/office/drawing/2014/main" id="{0A3986A7-4F42-40C9-9B6C-FD141A87E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" y="3144"/>
              <a:ext cx="42" cy="43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710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7669855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ONLINE BAZARY A FALEŠNÝ TELEFONÁT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1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ek 42" descr="Obsah obrázku text, přenosný počítač, interiér, počítač&#10;&#10;Popis byl vytvořen automaticky">
            <a:extLst>
              <a:ext uri="{FF2B5EF4-FFF2-40B4-BE49-F238E27FC236}">
                <a16:creationId xmlns:a16="http://schemas.microsoft.com/office/drawing/2014/main" id="{9676A928-28F2-4B97-B7EC-8310CE460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4" r="30940"/>
          <a:stretch/>
        </p:blipFill>
        <p:spPr>
          <a:xfrm>
            <a:off x="376477" y="1531655"/>
            <a:ext cx="4206246" cy="4639594"/>
          </a:xfrm>
          <a:prstGeom prst="rect">
            <a:avLst/>
          </a:prstGeom>
        </p:spPr>
      </p:pic>
      <p:sp>
        <p:nvSpPr>
          <p:cNvPr id="57" name="Obdélník 56">
            <a:extLst>
              <a:ext uri="{FF2B5EF4-FFF2-40B4-BE49-F238E27FC236}">
                <a16:creationId xmlns:a16="http://schemas.microsoft.com/office/drawing/2014/main" id="{CE044215-C33E-4B92-9C86-CF8B4ABD8747}"/>
              </a:ext>
            </a:extLst>
          </p:cNvPr>
          <p:cNvSpPr/>
          <p:nvPr/>
        </p:nvSpPr>
        <p:spPr>
          <a:xfrm>
            <a:off x="376477" y="1541145"/>
            <a:ext cx="4206245" cy="4639595"/>
          </a:xfrm>
          <a:prstGeom prst="rect">
            <a:avLst/>
          </a:prstGeom>
          <a:solidFill>
            <a:srgbClr val="13586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necteur droit 34">
            <a:extLst>
              <a:ext uri="{FF2B5EF4-FFF2-40B4-BE49-F238E27FC236}">
                <a16:creationId xmlns:a16="http://schemas.microsoft.com/office/drawing/2014/main" id="{00D54BAE-7D6A-485F-8C5D-83C70ACBA319}"/>
              </a:ext>
            </a:extLst>
          </p:cNvPr>
          <p:cNvCxnSpPr>
            <a:cxnSpLocks/>
          </p:cNvCxnSpPr>
          <p:nvPr/>
        </p:nvCxnSpPr>
        <p:spPr>
          <a:xfrm>
            <a:off x="4955214" y="2534557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8">
            <a:extLst>
              <a:ext uri="{FF2B5EF4-FFF2-40B4-BE49-F238E27FC236}">
                <a16:creationId xmlns:a16="http://schemas.microsoft.com/office/drawing/2014/main" id="{B4DDDA11-903A-46CF-93A8-90E7A2ACC5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1793" y="1853743"/>
            <a:ext cx="547010" cy="547841"/>
            <a:chOff x="3615" y="533"/>
            <a:chExt cx="657" cy="658"/>
          </a:xfrm>
        </p:grpSpPr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DE8B022-3D8B-42BA-BCE2-8965453A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562"/>
              <a:ext cx="628" cy="629"/>
            </a:xfrm>
            <a:custGeom>
              <a:avLst/>
              <a:gdLst>
                <a:gd name="T0" fmla="*/ 625 w 650"/>
                <a:gd name="T1" fmla="*/ 198 h 650"/>
                <a:gd name="T2" fmla="*/ 650 w 650"/>
                <a:gd name="T3" fmla="*/ 325 h 650"/>
                <a:gd name="T4" fmla="*/ 625 w 650"/>
                <a:gd name="T5" fmla="*/ 451 h 650"/>
                <a:gd name="T6" fmla="*/ 555 w 650"/>
                <a:gd name="T7" fmla="*/ 555 h 650"/>
                <a:gd name="T8" fmla="*/ 452 w 650"/>
                <a:gd name="T9" fmla="*/ 624 h 650"/>
                <a:gd name="T10" fmla="*/ 325 w 650"/>
                <a:gd name="T11" fmla="*/ 650 h 650"/>
                <a:gd name="T12" fmla="*/ 199 w 650"/>
                <a:gd name="T13" fmla="*/ 624 h 650"/>
                <a:gd name="T14" fmla="*/ 95 w 650"/>
                <a:gd name="T15" fmla="*/ 555 h 650"/>
                <a:gd name="T16" fmla="*/ 26 w 650"/>
                <a:gd name="T17" fmla="*/ 451 h 650"/>
                <a:gd name="T18" fmla="*/ 0 w 650"/>
                <a:gd name="T19" fmla="*/ 325 h 650"/>
                <a:gd name="T20" fmla="*/ 26 w 650"/>
                <a:gd name="T21" fmla="*/ 198 h 650"/>
                <a:gd name="T22" fmla="*/ 95 w 650"/>
                <a:gd name="T23" fmla="*/ 95 h 650"/>
                <a:gd name="T24" fmla="*/ 199 w 650"/>
                <a:gd name="T25" fmla="*/ 25 h 650"/>
                <a:gd name="T26" fmla="*/ 325 w 650"/>
                <a:gd name="T27" fmla="*/ 0 h 650"/>
                <a:gd name="T28" fmla="*/ 452 w 650"/>
                <a:gd name="T29" fmla="*/ 2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0" h="650">
                  <a:moveTo>
                    <a:pt x="625" y="198"/>
                  </a:moveTo>
                  <a:cubicBezTo>
                    <a:pt x="641" y="237"/>
                    <a:pt x="650" y="280"/>
                    <a:pt x="650" y="325"/>
                  </a:cubicBezTo>
                  <a:cubicBezTo>
                    <a:pt x="650" y="370"/>
                    <a:pt x="641" y="412"/>
                    <a:pt x="625" y="451"/>
                  </a:cubicBezTo>
                  <a:cubicBezTo>
                    <a:pt x="608" y="490"/>
                    <a:pt x="585" y="525"/>
                    <a:pt x="555" y="555"/>
                  </a:cubicBezTo>
                  <a:cubicBezTo>
                    <a:pt x="526" y="584"/>
                    <a:pt x="491" y="608"/>
                    <a:pt x="452" y="624"/>
                  </a:cubicBezTo>
                  <a:cubicBezTo>
                    <a:pt x="413" y="641"/>
                    <a:pt x="370" y="650"/>
                    <a:pt x="325" y="650"/>
                  </a:cubicBezTo>
                  <a:cubicBezTo>
                    <a:pt x="280" y="650"/>
                    <a:pt x="238" y="641"/>
                    <a:pt x="199" y="624"/>
                  </a:cubicBezTo>
                  <a:cubicBezTo>
                    <a:pt x="160" y="608"/>
                    <a:pt x="125" y="584"/>
                    <a:pt x="95" y="555"/>
                  </a:cubicBezTo>
                  <a:cubicBezTo>
                    <a:pt x="66" y="525"/>
                    <a:pt x="42" y="490"/>
                    <a:pt x="26" y="451"/>
                  </a:cubicBezTo>
                  <a:cubicBezTo>
                    <a:pt x="9" y="412"/>
                    <a:pt x="0" y="370"/>
                    <a:pt x="0" y="325"/>
                  </a:cubicBezTo>
                  <a:cubicBezTo>
                    <a:pt x="0" y="280"/>
                    <a:pt x="9" y="237"/>
                    <a:pt x="26" y="198"/>
                  </a:cubicBezTo>
                  <a:cubicBezTo>
                    <a:pt x="42" y="159"/>
                    <a:pt x="66" y="124"/>
                    <a:pt x="95" y="95"/>
                  </a:cubicBezTo>
                  <a:cubicBezTo>
                    <a:pt x="125" y="65"/>
                    <a:pt x="160" y="42"/>
                    <a:pt x="199" y="25"/>
                  </a:cubicBezTo>
                  <a:cubicBezTo>
                    <a:pt x="238" y="9"/>
                    <a:pt x="280" y="0"/>
                    <a:pt x="325" y="0"/>
                  </a:cubicBezTo>
                  <a:cubicBezTo>
                    <a:pt x="370" y="0"/>
                    <a:pt x="413" y="9"/>
                    <a:pt x="452" y="25"/>
                  </a:cubicBezTo>
                </a:path>
              </a:pathLst>
            </a:custGeom>
            <a:solidFill>
              <a:schemeClr val="bg1"/>
            </a:solidFill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Line 19">
              <a:extLst>
                <a:ext uri="{FF2B5EF4-FFF2-40B4-BE49-F238E27FC236}">
                  <a16:creationId xmlns:a16="http://schemas.microsoft.com/office/drawing/2014/main" id="{50ED58DF-004E-4FB2-8D1A-0D7D870EE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9" y="733"/>
              <a:ext cx="143" cy="144"/>
            </a:xfrm>
            <a:prstGeom prst="line">
              <a:avLst/>
            </a:pr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3146990A-40E6-4D1B-8BC4-711BCCE5B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533"/>
              <a:ext cx="200" cy="200"/>
            </a:xfrm>
            <a:custGeom>
              <a:avLst/>
              <a:gdLst>
                <a:gd name="T0" fmla="*/ 200 w 200"/>
                <a:gd name="T1" fmla="*/ 86 h 200"/>
                <a:gd name="T2" fmla="*/ 86 w 200"/>
                <a:gd name="T3" fmla="*/ 200 h 200"/>
                <a:gd name="T4" fmla="*/ 0 w 200"/>
                <a:gd name="T5" fmla="*/ 200 h 200"/>
                <a:gd name="T6" fmla="*/ 0 w 200"/>
                <a:gd name="T7" fmla="*/ 114 h 200"/>
                <a:gd name="T8" fmla="*/ 114 w 200"/>
                <a:gd name="T9" fmla="*/ 0 h 200"/>
                <a:gd name="T10" fmla="*/ 114 w 200"/>
                <a:gd name="T11" fmla="*/ 86 h 200"/>
                <a:gd name="T12" fmla="*/ 200 w 200"/>
                <a:gd name="T13" fmla="*/ 8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200">
                  <a:moveTo>
                    <a:pt x="200" y="86"/>
                  </a:moveTo>
                  <a:lnTo>
                    <a:pt x="86" y="200"/>
                  </a:lnTo>
                  <a:lnTo>
                    <a:pt x="0" y="200"/>
                  </a:lnTo>
                  <a:lnTo>
                    <a:pt x="0" y="114"/>
                  </a:lnTo>
                  <a:lnTo>
                    <a:pt x="114" y="0"/>
                  </a:lnTo>
                  <a:lnTo>
                    <a:pt x="114" y="86"/>
                  </a:lnTo>
                  <a:lnTo>
                    <a:pt x="200" y="86"/>
                  </a:lnTo>
                  <a:close/>
                </a:path>
              </a:pathLst>
            </a:cu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6209704-5A34-488E-9B32-D9D077FEF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" y="562"/>
              <a:ext cx="628" cy="629"/>
            </a:xfrm>
            <a:custGeom>
              <a:avLst/>
              <a:gdLst>
                <a:gd name="T0" fmla="*/ 650 w 650"/>
                <a:gd name="T1" fmla="*/ 325 h 650"/>
                <a:gd name="T2" fmla="*/ 325 w 650"/>
                <a:gd name="T3" fmla="*/ 650 h 650"/>
                <a:gd name="T4" fmla="*/ 0 w 650"/>
                <a:gd name="T5" fmla="*/ 325 h 650"/>
                <a:gd name="T6" fmla="*/ 325 w 650"/>
                <a:gd name="T7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0" h="650">
                  <a:moveTo>
                    <a:pt x="650" y="325"/>
                  </a:moveTo>
                  <a:cubicBezTo>
                    <a:pt x="650" y="504"/>
                    <a:pt x="505" y="650"/>
                    <a:pt x="325" y="650"/>
                  </a:cubicBezTo>
                  <a:cubicBezTo>
                    <a:pt x="146" y="650"/>
                    <a:pt x="0" y="504"/>
                    <a:pt x="0" y="325"/>
                  </a:cubicBezTo>
                  <a:cubicBezTo>
                    <a:pt x="0" y="145"/>
                    <a:pt x="146" y="0"/>
                    <a:pt x="325" y="0"/>
                  </a:cubicBezTo>
                </a:path>
              </a:pathLst>
            </a:cu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EBB6C83D-4BBE-488F-840B-FB740D326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719"/>
              <a:ext cx="314" cy="314"/>
            </a:xfrm>
            <a:custGeom>
              <a:avLst/>
              <a:gdLst>
                <a:gd name="T0" fmla="*/ 312 w 325"/>
                <a:gd name="T1" fmla="*/ 99 h 325"/>
                <a:gd name="T2" fmla="*/ 325 w 325"/>
                <a:gd name="T3" fmla="*/ 163 h 325"/>
                <a:gd name="T4" fmla="*/ 312 w 325"/>
                <a:gd name="T5" fmla="*/ 226 h 325"/>
                <a:gd name="T6" fmla="*/ 277 w 325"/>
                <a:gd name="T7" fmla="*/ 278 h 325"/>
                <a:gd name="T8" fmla="*/ 226 w 325"/>
                <a:gd name="T9" fmla="*/ 313 h 325"/>
                <a:gd name="T10" fmla="*/ 162 w 325"/>
                <a:gd name="T11" fmla="*/ 325 h 325"/>
                <a:gd name="T12" fmla="*/ 99 w 325"/>
                <a:gd name="T13" fmla="*/ 313 h 325"/>
                <a:gd name="T14" fmla="*/ 47 w 325"/>
                <a:gd name="T15" fmla="*/ 278 h 325"/>
                <a:gd name="T16" fmla="*/ 12 w 325"/>
                <a:gd name="T17" fmla="*/ 226 h 325"/>
                <a:gd name="T18" fmla="*/ 0 w 325"/>
                <a:gd name="T19" fmla="*/ 163 h 325"/>
                <a:gd name="T20" fmla="*/ 12 w 325"/>
                <a:gd name="T21" fmla="*/ 99 h 325"/>
                <a:gd name="T22" fmla="*/ 47 w 325"/>
                <a:gd name="T23" fmla="*/ 48 h 325"/>
                <a:gd name="T24" fmla="*/ 99 w 325"/>
                <a:gd name="T25" fmla="*/ 13 h 325"/>
                <a:gd name="T26" fmla="*/ 162 w 325"/>
                <a:gd name="T27" fmla="*/ 0 h 325"/>
                <a:gd name="T28" fmla="*/ 226 w 325"/>
                <a:gd name="T29" fmla="*/ 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325">
                  <a:moveTo>
                    <a:pt x="312" y="99"/>
                  </a:moveTo>
                  <a:cubicBezTo>
                    <a:pt x="320" y="119"/>
                    <a:pt x="325" y="140"/>
                    <a:pt x="325" y="163"/>
                  </a:cubicBezTo>
                  <a:cubicBezTo>
                    <a:pt x="325" y="185"/>
                    <a:pt x="320" y="207"/>
                    <a:pt x="312" y="226"/>
                  </a:cubicBezTo>
                  <a:cubicBezTo>
                    <a:pt x="304" y="246"/>
                    <a:pt x="292" y="263"/>
                    <a:pt x="277" y="278"/>
                  </a:cubicBezTo>
                  <a:cubicBezTo>
                    <a:pt x="262" y="292"/>
                    <a:pt x="245" y="304"/>
                    <a:pt x="226" y="313"/>
                  </a:cubicBezTo>
                  <a:cubicBezTo>
                    <a:pt x="206" y="321"/>
                    <a:pt x="185" y="325"/>
                    <a:pt x="162" y="325"/>
                  </a:cubicBezTo>
                  <a:cubicBezTo>
                    <a:pt x="140" y="325"/>
                    <a:pt x="118" y="321"/>
                    <a:pt x="99" y="313"/>
                  </a:cubicBezTo>
                  <a:cubicBezTo>
                    <a:pt x="79" y="304"/>
                    <a:pt x="62" y="292"/>
                    <a:pt x="47" y="278"/>
                  </a:cubicBezTo>
                  <a:cubicBezTo>
                    <a:pt x="33" y="263"/>
                    <a:pt x="21" y="246"/>
                    <a:pt x="12" y="226"/>
                  </a:cubicBezTo>
                  <a:cubicBezTo>
                    <a:pt x="4" y="207"/>
                    <a:pt x="0" y="185"/>
                    <a:pt x="0" y="163"/>
                  </a:cubicBezTo>
                  <a:cubicBezTo>
                    <a:pt x="0" y="140"/>
                    <a:pt x="4" y="119"/>
                    <a:pt x="12" y="99"/>
                  </a:cubicBezTo>
                  <a:cubicBezTo>
                    <a:pt x="21" y="80"/>
                    <a:pt x="33" y="63"/>
                    <a:pt x="47" y="48"/>
                  </a:cubicBezTo>
                  <a:cubicBezTo>
                    <a:pt x="62" y="33"/>
                    <a:pt x="79" y="21"/>
                    <a:pt x="99" y="13"/>
                  </a:cubicBezTo>
                  <a:cubicBezTo>
                    <a:pt x="118" y="5"/>
                    <a:pt x="140" y="0"/>
                    <a:pt x="162" y="0"/>
                  </a:cubicBezTo>
                  <a:cubicBezTo>
                    <a:pt x="185" y="0"/>
                    <a:pt x="206" y="5"/>
                    <a:pt x="226" y="13"/>
                  </a:cubicBezTo>
                </a:path>
              </a:pathLst>
            </a:custGeom>
            <a:no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4611966-004B-4A27-A812-DD6E4C7EF4DB}"/>
              </a:ext>
            </a:extLst>
          </p:cNvPr>
          <p:cNvSpPr txBox="1"/>
          <p:nvPr/>
        </p:nvSpPr>
        <p:spPr>
          <a:xfrm>
            <a:off x="4856862" y="2612975"/>
            <a:ext cx="195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CÍLOVÁ SKUPINA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Reprezentativní vzorek populace ČR ve věku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18-79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399FD58-5631-4486-B20D-90F30F71A986}"/>
              </a:ext>
            </a:extLst>
          </p:cNvPr>
          <p:cNvGrpSpPr/>
          <p:nvPr/>
        </p:nvGrpSpPr>
        <p:grpSpPr>
          <a:xfrm>
            <a:off x="7260597" y="1797505"/>
            <a:ext cx="599184" cy="609980"/>
            <a:chOff x="7369024" y="1356935"/>
            <a:chExt cx="599184" cy="609980"/>
          </a:xfrm>
        </p:grpSpPr>
        <p:sp>
          <p:nvSpPr>
            <p:cNvPr id="15" name="Částečný kruh 14">
              <a:extLst>
                <a:ext uri="{FF2B5EF4-FFF2-40B4-BE49-F238E27FC236}">
                  <a16:creationId xmlns:a16="http://schemas.microsoft.com/office/drawing/2014/main" id="{A4E976DD-A33D-44FB-BEA5-3E99B8BAFD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69024" y="1450760"/>
              <a:ext cx="516155" cy="516155"/>
            </a:xfrm>
            <a:prstGeom prst="pie">
              <a:avLst/>
            </a:prstGeom>
            <a:noFill/>
            <a:ln w="38100">
              <a:solidFill>
                <a:srgbClr val="1358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1ACD81FA-E557-4C53-BC9A-B3E51B54E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7705" y="1356935"/>
              <a:ext cx="250503" cy="250967"/>
            </a:xfrm>
            <a:custGeom>
              <a:avLst/>
              <a:gdLst>
                <a:gd name="T0" fmla="*/ 0 w 257"/>
                <a:gd name="T1" fmla="*/ 257 h 257"/>
                <a:gd name="T2" fmla="*/ 257 w 257"/>
                <a:gd name="T3" fmla="*/ 257 h 257"/>
                <a:gd name="T4" fmla="*/ 0 w 257"/>
                <a:gd name="T5" fmla="*/ 0 h 257"/>
                <a:gd name="T6" fmla="*/ 0 w 257"/>
                <a:gd name="T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7" h="257">
                  <a:moveTo>
                    <a:pt x="0" y="257"/>
                  </a:moveTo>
                  <a:cubicBezTo>
                    <a:pt x="257" y="257"/>
                    <a:pt x="257" y="257"/>
                    <a:pt x="257" y="257"/>
                  </a:cubicBezTo>
                  <a:cubicBezTo>
                    <a:pt x="257" y="115"/>
                    <a:pt x="142" y="0"/>
                    <a:pt x="0" y="0"/>
                  </a:cubicBezTo>
                  <a:lnTo>
                    <a:pt x="0" y="257"/>
                  </a:ln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994C30C-1685-4319-A07F-00E5F5AAEB87}"/>
              </a:ext>
            </a:extLst>
          </p:cNvPr>
          <p:cNvSpPr txBox="1"/>
          <p:nvPr/>
        </p:nvSpPr>
        <p:spPr>
          <a:xfrm>
            <a:off x="7260597" y="2588270"/>
            <a:ext cx="1821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VELIKOST VZORKU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(Kvótní výběr dle pohlaví, věku, vzdělání, regionu a velikosti místa bydliště)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375C8EF7-DE93-4E68-9ACC-24CB661F06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1575" y="1898254"/>
            <a:ext cx="526105" cy="502305"/>
            <a:chOff x="1196" y="955"/>
            <a:chExt cx="199" cy="190"/>
          </a:xfrm>
          <a:noFill/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50F02F29-9A42-4390-B48B-3BAC6ECF6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" y="955"/>
              <a:ext cx="199" cy="155"/>
            </a:xfrm>
            <a:custGeom>
              <a:avLst/>
              <a:gdLst>
                <a:gd name="T0" fmla="*/ 88 w 92"/>
                <a:gd name="T1" fmla="*/ 72 h 72"/>
                <a:gd name="T2" fmla="*/ 4 w 92"/>
                <a:gd name="T3" fmla="*/ 72 h 72"/>
                <a:gd name="T4" fmla="*/ 0 w 92"/>
                <a:gd name="T5" fmla="*/ 68 h 72"/>
                <a:gd name="T6" fmla="*/ 0 w 92"/>
                <a:gd name="T7" fmla="*/ 4 h 72"/>
                <a:gd name="T8" fmla="*/ 4 w 92"/>
                <a:gd name="T9" fmla="*/ 0 h 72"/>
                <a:gd name="T10" fmla="*/ 88 w 92"/>
                <a:gd name="T11" fmla="*/ 0 h 72"/>
                <a:gd name="T12" fmla="*/ 92 w 92"/>
                <a:gd name="T13" fmla="*/ 4 h 72"/>
                <a:gd name="T14" fmla="*/ 92 w 92"/>
                <a:gd name="T15" fmla="*/ 68 h 72"/>
                <a:gd name="T16" fmla="*/ 88 w 92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2">
                  <a:moveTo>
                    <a:pt x="88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70"/>
                    <a:pt x="90" y="72"/>
                    <a:pt x="88" y="72"/>
                  </a:cubicBezTo>
                  <a:close/>
                </a:path>
              </a:pathLst>
            </a:custGeom>
            <a:grp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Line 6">
              <a:extLst>
                <a:ext uri="{FF2B5EF4-FFF2-40B4-BE49-F238E27FC236}">
                  <a16:creationId xmlns:a16="http://schemas.microsoft.com/office/drawing/2014/main" id="{983CABDB-F1E9-4FA0-A002-AC119DD78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6" y="1084"/>
              <a:ext cx="199" cy="0"/>
            </a:xfrm>
            <a:prstGeom prst="line">
              <a:avLst/>
            </a:prstGeom>
            <a:grp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E3AA9A0C-BFF6-479F-A428-526B16B54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110"/>
              <a:ext cx="43" cy="35"/>
            </a:xfrm>
            <a:custGeom>
              <a:avLst/>
              <a:gdLst>
                <a:gd name="T0" fmla="*/ 43 w 43"/>
                <a:gd name="T1" fmla="*/ 35 h 35"/>
                <a:gd name="T2" fmla="*/ 0 w 43"/>
                <a:gd name="T3" fmla="*/ 35 h 35"/>
                <a:gd name="T4" fmla="*/ 9 w 43"/>
                <a:gd name="T5" fmla="*/ 0 h 35"/>
                <a:gd name="T6" fmla="*/ 34 w 43"/>
                <a:gd name="T7" fmla="*/ 0 h 35"/>
                <a:gd name="T8" fmla="*/ 43 w 4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5">
                  <a:moveTo>
                    <a:pt x="43" y="35"/>
                  </a:moveTo>
                  <a:lnTo>
                    <a:pt x="0" y="35"/>
                  </a:lnTo>
                  <a:lnTo>
                    <a:pt x="9" y="0"/>
                  </a:lnTo>
                  <a:lnTo>
                    <a:pt x="34" y="0"/>
                  </a:lnTo>
                  <a:lnTo>
                    <a:pt x="43" y="35"/>
                  </a:lnTo>
                  <a:close/>
                </a:path>
              </a:pathLst>
            </a:custGeom>
            <a:grpFill/>
            <a:ln w="254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2C3A0303-1191-40AD-AF74-A6E87E826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1145"/>
              <a:ext cx="95" cy="0"/>
            </a:xfrm>
            <a:prstGeom prst="line">
              <a:avLst/>
            </a:prstGeom>
            <a:grpFill/>
            <a:ln w="38100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AF91F31-F800-4B48-94A8-74F1DC5A161D}"/>
              </a:ext>
            </a:extLst>
          </p:cNvPr>
          <p:cNvSpPr txBox="1"/>
          <p:nvPr/>
        </p:nvSpPr>
        <p:spPr>
          <a:xfrm>
            <a:off x="9601395" y="2604574"/>
            <a:ext cx="1895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METODA SBĚRU DAT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 dotazování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(CAWI) pomocí Ipsos panelu Populace.cz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44">
            <a:extLst>
              <a:ext uri="{FF2B5EF4-FFF2-40B4-BE49-F238E27FC236}">
                <a16:creationId xmlns:a16="http://schemas.microsoft.com/office/drawing/2014/main" id="{E11337B3-EDFB-4C82-9D70-B46708B519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80455" y="4171179"/>
            <a:ext cx="425450" cy="575370"/>
            <a:chOff x="2996" y="2490"/>
            <a:chExt cx="268" cy="359"/>
          </a:xfrm>
        </p:grpSpPr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8DD29D1A-BA35-4D21-960C-69BFFC18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2490"/>
              <a:ext cx="142" cy="47"/>
            </a:xfrm>
            <a:custGeom>
              <a:avLst/>
              <a:gdLst>
                <a:gd name="T0" fmla="*/ 36 w 36"/>
                <a:gd name="T1" fmla="*/ 12 h 12"/>
                <a:gd name="T2" fmla="*/ 0 w 36"/>
                <a:gd name="T3" fmla="*/ 12 h 12"/>
                <a:gd name="T4" fmla="*/ 0 w 36"/>
                <a:gd name="T5" fmla="*/ 8 h 12"/>
                <a:gd name="T6" fmla="*/ 8 w 36"/>
                <a:gd name="T7" fmla="*/ 0 h 12"/>
                <a:gd name="T8" fmla="*/ 28 w 36"/>
                <a:gd name="T9" fmla="*/ 0 h 12"/>
                <a:gd name="T10" fmla="*/ 36 w 36"/>
                <a:gd name="T11" fmla="*/ 8 h 12"/>
                <a:gd name="T12" fmla="*/ 36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6" y="4"/>
                    <a:pt x="36" y="8"/>
                  </a:cubicBezTo>
                  <a:lnTo>
                    <a:pt x="36" y="12"/>
                  </a:lnTo>
                  <a:close/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5A22E761-2514-49B4-B454-62401F09B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6" y="2521"/>
              <a:ext cx="268" cy="328"/>
            </a:xfrm>
            <a:custGeom>
              <a:avLst/>
              <a:gdLst>
                <a:gd name="T0" fmla="*/ 237 w 268"/>
                <a:gd name="T1" fmla="*/ 0 h 328"/>
                <a:gd name="T2" fmla="*/ 268 w 268"/>
                <a:gd name="T3" fmla="*/ 0 h 328"/>
                <a:gd name="T4" fmla="*/ 268 w 268"/>
                <a:gd name="T5" fmla="*/ 328 h 328"/>
                <a:gd name="T6" fmla="*/ 0 w 268"/>
                <a:gd name="T7" fmla="*/ 328 h 328"/>
                <a:gd name="T8" fmla="*/ 0 w 268"/>
                <a:gd name="T9" fmla="*/ 0 h 328"/>
                <a:gd name="T10" fmla="*/ 32 w 268"/>
                <a:gd name="T1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328">
                  <a:moveTo>
                    <a:pt x="237" y="0"/>
                  </a:moveTo>
                  <a:lnTo>
                    <a:pt x="268" y="0"/>
                  </a:lnTo>
                  <a:lnTo>
                    <a:pt x="268" y="328"/>
                  </a:lnTo>
                  <a:lnTo>
                    <a:pt x="0" y="328"/>
                  </a:lnTo>
                  <a:lnTo>
                    <a:pt x="0" y="0"/>
                  </a:lnTo>
                  <a:lnTo>
                    <a:pt x="32" y="0"/>
                  </a:lnTo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2902C3D7-8ED5-435A-AF4A-1299CE171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615"/>
              <a:ext cx="78" cy="47"/>
            </a:xfrm>
            <a:custGeom>
              <a:avLst/>
              <a:gdLst>
                <a:gd name="T0" fmla="*/ 0 w 78"/>
                <a:gd name="T1" fmla="*/ 15 h 47"/>
                <a:gd name="T2" fmla="*/ 31 w 78"/>
                <a:gd name="T3" fmla="*/ 47 h 47"/>
                <a:gd name="T4" fmla="*/ 78 w 78"/>
                <a:gd name="T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7">
                  <a:moveTo>
                    <a:pt x="0" y="15"/>
                  </a:moveTo>
                  <a:lnTo>
                    <a:pt x="31" y="47"/>
                  </a:lnTo>
                  <a:lnTo>
                    <a:pt x="78" y="0"/>
                  </a:lnTo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Line 48">
              <a:extLst>
                <a:ext uri="{FF2B5EF4-FFF2-40B4-BE49-F238E27FC236}">
                  <a16:creationId xmlns:a16="http://schemas.microsoft.com/office/drawing/2014/main" id="{224D2671-102F-4551-99F0-04AF52438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2646"/>
              <a:ext cx="63" cy="0"/>
            </a:xfrm>
            <a:prstGeom prst="line">
              <a:avLst/>
            </a:pr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637EDF38-8049-4D55-9EB9-886884B6C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709"/>
              <a:ext cx="78" cy="46"/>
            </a:xfrm>
            <a:custGeom>
              <a:avLst/>
              <a:gdLst>
                <a:gd name="T0" fmla="*/ 0 w 78"/>
                <a:gd name="T1" fmla="*/ 15 h 46"/>
                <a:gd name="T2" fmla="*/ 31 w 78"/>
                <a:gd name="T3" fmla="*/ 46 h 46"/>
                <a:gd name="T4" fmla="*/ 78 w 78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46">
                  <a:moveTo>
                    <a:pt x="0" y="15"/>
                  </a:moveTo>
                  <a:lnTo>
                    <a:pt x="31" y="46"/>
                  </a:lnTo>
                  <a:lnTo>
                    <a:pt x="78" y="0"/>
                  </a:lnTo>
                </a:path>
              </a:pathLst>
            </a:cu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Line 50">
              <a:extLst>
                <a:ext uri="{FF2B5EF4-FFF2-40B4-BE49-F238E27FC236}">
                  <a16:creationId xmlns:a16="http://schemas.microsoft.com/office/drawing/2014/main" id="{D568B851-1A2B-4764-A2B7-8697283D14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2740"/>
              <a:ext cx="63" cy="0"/>
            </a:xfrm>
            <a:prstGeom prst="line">
              <a:avLst/>
            </a:prstGeom>
            <a:no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0650470-971B-4125-8804-074F401A08AA}"/>
              </a:ext>
            </a:extLst>
          </p:cNvPr>
          <p:cNvSpPr txBox="1"/>
          <p:nvPr/>
        </p:nvSpPr>
        <p:spPr>
          <a:xfrm>
            <a:off x="4856862" y="4917353"/>
            <a:ext cx="1824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VÝZKUMNÝ NÁSTROJ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Strukturovaný dotazník </a:t>
            </a:r>
            <a:b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délce 10 minut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19">
            <a:extLst>
              <a:ext uri="{FF2B5EF4-FFF2-40B4-BE49-F238E27FC236}">
                <a16:creationId xmlns:a16="http://schemas.microsoft.com/office/drawing/2014/main" id="{6FCFF346-3056-4843-B7EE-4DFCD88107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78947" y="4189010"/>
            <a:ext cx="512468" cy="520155"/>
            <a:chOff x="5448" y="2047"/>
            <a:chExt cx="357" cy="358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6A16664-4B30-4EAA-8ABD-BCA8553BA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2218"/>
              <a:ext cx="78" cy="125"/>
            </a:xfrm>
            <a:custGeom>
              <a:avLst/>
              <a:gdLst>
                <a:gd name="T0" fmla="*/ 0 w 20"/>
                <a:gd name="T1" fmla="*/ 24 h 32"/>
                <a:gd name="T2" fmla="*/ 0 w 20"/>
                <a:gd name="T3" fmla="*/ 24 h 32"/>
                <a:gd name="T4" fmla="*/ 8 w 20"/>
                <a:gd name="T5" fmla="*/ 32 h 32"/>
                <a:gd name="T6" fmla="*/ 12 w 20"/>
                <a:gd name="T7" fmla="*/ 32 h 32"/>
                <a:gd name="T8" fmla="*/ 20 w 20"/>
                <a:gd name="T9" fmla="*/ 24 h 32"/>
                <a:gd name="T10" fmla="*/ 20 w 20"/>
                <a:gd name="T11" fmla="*/ 24 h 32"/>
                <a:gd name="T12" fmla="*/ 20 w 20"/>
                <a:gd name="T13" fmla="*/ 24 h 32"/>
                <a:gd name="T14" fmla="*/ 12 w 20"/>
                <a:gd name="T15" fmla="*/ 16 h 32"/>
                <a:gd name="T16" fmla="*/ 8 w 20"/>
                <a:gd name="T17" fmla="*/ 16 h 32"/>
                <a:gd name="T18" fmla="*/ 12 w 20"/>
                <a:gd name="T19" fmla="*/ 16 h 32"/>
                <a:gd name="T20" fmla="*/ 20 w 20"/>
                <a:gd name="T21" fmla="*/ 8 h 32"/>
                <a:gd name="T22" fmla="*/ 20 w 20"/>
                <a:gd name="T23" fmla="*/ 8 h 32"/>
                <a:gd name="T24" fmla="*/ 20 w 20"/>
                <a:gd name="T25" fmla="*/ 8 h 32"/>
                <a:gd name="T26" fmla="*/ 12 w 20"/>
                <a:gd name="T27" fmla="*/ 0 h 32"/>
                <a:gd name="T28" fmla="*/ 8 w 20"/>
                <a:gd name="T29" fmla="*/ 0 h 32"/>
                <a:gd name="T30" fmla="*/ 0 w 20"/>
                <a:gd name="T31" fmla="*/ 8 h 32"/>
                <a:gd name="T32" fmla="*/ 0 w 20"/>
                <a:gd name="T33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2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6" y="32"/>
                    <a:pt x="20" y="28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0"/>
                    <a:pt x="16" y="16"/>
                    <a:pt x="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6" y="16"/>
                    <a:pt x="20" y="12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4"/>
                    <a:pt x="16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</a:path>
              </a:pathLst>
            </a:cu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B89AC5A9-3DC1-484C-98DB-18FE75CF9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" y="2094"/>
              <a:ext cx="357" cy="311"/>
            </a:xfrm>
            <a:custGeom>
              <a:avLst/>
              <a:gdLst>
                <a:gd name="T0" fmla="*/ 88 w 92"/>
                <a:gd name="T1" fmla="*/ 80 h 80"/>
                <a:gd name="T2" fmla="*/ 4 w 92"/>
                <a:gd name="T3" fmla="*/ 80 h 80"/>
                <a:gd name="T4" fmla="*/ 0 w 92"/>
                <a:gd name="T5" fmla="*/ 76 h 80"/>
                <a:gd name="T6" fmla="*/ 0 w 92"/>
                <a:gd name="T7" fmla="*/ 4 h 80"/>
                <a:gd name="T8" fmla="*/ 4 w 92"/>
                <a:gd name="T9" fmla="*/ 0 h 80"/>
                <a:gd name="T10" fmla="*/ 88 w 92"/>
                <a:gd name="T11" fmla="*/ 0 h 80"/>
                <a:gd name="T12" fmla="*/ 92 w 92"/>
                <a:gd name="T13" fmla="*/ 4 h 80"/>
                <a:gd name="T14" fmla="*/ 92 w 92"/>
                <a:gd name="T15" fmla="*/ 76 h 80"/>
                <a:gd name="T16" fmla="*/ 88 w 92"/>
                <a:gd name="T1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8" y="80"/>
                  </a:move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78"/>
                    <a:pt x="0" y="7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8"/>
                    <a:pt x="90" y="80"/>
                    <a:pt x="88" y="80"/>
                  </a:cubicBezTo>
                  <a:close/>
                </a:path>
              </a:pathLst>
            </a:cu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Line 22">
              <a:extLst>
                <a:ext uri="{FF2B5EF4-FFF2-40B4-BE49-F238E27FC236}">
                  <a16:creationId xmlns:a16="http://schemas.microsoft.com/office/drawing/2014/main" id="{254F7517-1267-42CF-AF9D-78470FE65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8" y="2172"/>
              <a:ext cx="357" cy="0"/>
            </a:xfrm>
            <a:prstGeom prst="line">
              <a:avLst/>
            </a:pr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Line 23">
              <a:extLst>
                <a:ext uri="{FF2B5EF4-FFF2-40B4-BE49-F238E27FC236}">
                  <a16:creationId xmlns:a16="http://schemas.microsoft.com/office/drawing/2014/main" id="{F1158884-F791-4F55-8935-2A7C01FB5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3" y="2047"/>
              <a:ext cx="0" cy="78"/>
            </a:xfrm>
            <a:prstGeom prst="line">
              <a:avLst/>
            </a:pr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 24">
              <a:extLst>
                <a:ext uri="{FF2B5EF4-FFF2-40B4-BE49-F238E27FC236}">
                  <a16:creationId xmlns:a16="http://schemas.microsoft.com/office/drawing/2014/main" id="{D24D29C8-6C59-4FF1-8DD0-5E5FFB8C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0" y="2047"/>
              <a:ext cx="0" cy="78"/>
            </a:xfrm>
            <a:prstGeom prst="line">
              <a:avLst/>
            </a:pr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22AC0945-A085-44A1-9E51-D68B50E4B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" y="2218"/>
              <a:ext cx="31" cy="125"/>
            </a:xfrm>
            <a:custGeom>
              <a:avLst/>
              <a:gdLst>
                <a:gd name="T0" fmla="*/ 31 w 31"/>
                <a:gd name="T1" fmla="*/ 125 h 125"/>
                <a:gd name="T2" fmla="*/ 31 w 31"/>
                <a:gd name="T3" fmla="*/ 0 h 125"/>
                <a:gd name="T4" fmla="*/ 0 w 31"/>
                <a:gd name="T5" fmla="*/ 3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5">
                  <a:moveTo>
                    <a:pt x="31" y="125"/>
                  </a:moveTo>
                  <a:lnTo>
                    <a:pt x="31" y="0"/>
                  </a:lnTo>
                  <a:lnTo>
                    <a:pt x="0" y="31"/>
                  </a:lnTo>
                </a:path>
              </a:pathLst>
            </a:custGeom>
            <a:grpFill/>
            <a:ln w="22225" cap="rnd">
              <a:solidFill>
                <a:srgbClr val="13586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FDE1EE4A-0D3E-48B0-AE91-153E21D4FED8}"/>
              </a:ext>
            </a:extLst>
          </p:cNvPr>
          <p:cNvSpPr txBox="1"/>
          <p:nvPr/>
        </p:nvSpPr>
        <p:spPr>
          <a:xfrm>
            <a:off x="7274181" y="4917354"/>
            <a:ext cx="170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TERMÍN SBĚRU DAT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Říjen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necteur droit 34">
            <a:extLst>
              <a:ext uri="{FF2B5EF4-FFF2-40B4-BE49-F238E27FC236}">
                <a16:creationId xmlns:a16="http://schemas.microsoft.com/office/drawing/2014/main" id="{C202918E-0650-4028-B9A2-DEA75D081D9B}"/>
              </a:ext>
            </a:extLst>
          </p:cNvPr>
          <p:cNvCxnSpPr>
            <a:cxnSpLocks/>
          </p:cNvCxnSpPr>
          <p:nvPr/>
        </p:nvCxnSpPr>
        <p:spPr>
          <a:xfrm>
            <a:off x="7329887" y="2536732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34">
            <a:extLst>
              <a:ext uri="{FF2B5EF4-FFF2-40B4-BE49-F238E27FC236}">
                <a16:creationId xmlns:a16="http://schemas.microsoft.com/office/drawing/2014/main" id="{1FE7D485-733E-4511-832C-D3231D790E68}"/>
              </a:ext>
            </a:extLst>
          </p:cNvPr>
          <p:cNvCxnSpPr>
            <a:cxnSpLocks/>
          </p:cNvCxnSpPr>
          <p:nvPr/>
        </p:nvCxnSpPr>
        <p:spPr>
          <a:xfrm>
            <a:off x="9704560" y="2532382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34">
            <a:extLst>
              <a:ext uri="{FF2B5EF4-FFF2-40B4-BE49-F238E27FC236}">
                <a16:creationId xmlns:a16="http://schemas.microsoft.com/office/drawing/2014/main" id="{FE166649-6628-4AFD-82BB-F81849630343}"/>
              </a:ext>
            </a:extLst>
          </p:cNvPr>
          <p:cNvCxnSpPr>
            <a:cxnSpLocks/>
          </p:cNvCxnSpPr>
          <p:nvPr/>
        </p:nvCxnSpPr>
        <p:spPr>
          <a:xfrm>
            <a:off x="4963270" y="4857427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34">
            <a:extLst>
              <a:ext uri="{FF2B5EF4-FFF2-40B4-BE49-F238E27FC236}">
                <a16:creationId xmlns:a16="http://schemas.microsoft.com/office/drawing/2014/main" id="{40937D5C-14C7-40B2-ADBA-55251905480F}"/>
              </a:ext>
            </a:extLst>
          </p:cNvPr>
          <p:cNvCxnSpPr>
            <a:cxnSpLocks/>
          </p:cNvCxnSpPr>
          <p:nvPr/>
        </p:nvCxnSpPr>
        <p:spPr>
          <a:xfrm>
            <a:off x="7365082" y="4850638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délník 57">
            <a:extLst>
              <a:ext uri="{FF2B5EF4-FFF2-40B4-BE49-F238E27FC236}">
                <a16:creationId xmlns:a16="http://schemas.microsoft.com/office/drawing/2014/main" id="{8F8D39AF-3790-4915-A603-2A37EC550350}"/>
              </a:ext>
            </a:extLst>
          </p:cNvPr>
          <p:cNvSpPr/>
          <p:nvPr/>
        </p:nvSpPr>
        <p:spPr>
          <a:xfrm>
            <a:off x="376477" y="2665386"/>
            <a:ext cx="4214515" cy="2317874"/>
          </a:xfrm>
          <a:prstGeom prst="rect">
            <a:avLst/>
          </a:prstGeom>
          <a:solidFill>
            <a:srgbClr val="135868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F1C64BF-9321-4478-A82F-B229B81AD4A2}"/>
              </a:ext>
            </a:extLst>
          </p:cNvPr>
          <p:cNvSpPr txBox="1"/>
          <p:nvPr/>
        </p:nvSpPr>
        <p:spPr>
          <a:xfrm>
            <a:off x="522871" y="2974110"/>
            <a:ext cx="3870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Česká bankovní asociace dlouhodobě sleduje chování Čechů.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 spolupráci s výzkumnou agenturou Ipsos se tentokrát zaměřila na problematiku kyberbezpečnosti.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090682ED-EF2B-4F16-AA1C-430D6DA09B9D}"/>
              </a:ext>
            </a:extLst>
          </p:cNvPr>
          <p:cNvSpPr txBox="1"/>
          <p:nvPr/>
        </p:nvSpPr>
        <p:spPr>
          <a:xfrm>
            <a:off x="9662591" y="4917353"/>
            <a:ext cx="2190023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KONTAKTY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Michal Kormaňák</a:t>
            </a: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 Director 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Ipsos Public Affairs</a:t>
            </a: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michal.kormanak@ipsos.com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1264">
            <a:extLst>
              <a:ext uri="{FF2B5EF4-FFF2-40B4-BE49-F238E27FC236}">
                <a16:creationId xmlns:a16="http://schemas.microsoft.com/office/drawing/2014/main" id="{5E72953D-86D8-4D99-9A46-DDEAF5DF26B6}"/>
              </a:ext>
            </a:extLst>
          </p:cNvPr>
          <p:cNvGrpSpPr>
            <a:grpSpLocks noChangeAspect="1"/>
          </p:cNvGrpSpPr>
          <p:nvPr/>
        </p:nvGrpSpPr>
        <p:grpSpPr>
          <a:xfrm>
            <a:off x="9751658" y="4194791"/>
            <a:ext cx="603622" cy="551758"/>
            <a:chOff x="6459533" y="4251326"/>
            <a:chExt cx="665163" cy="608013"/>
          </a:xfrm>
          <a:solidFill>
            <a:srgbClr val="135868"/>
          </a:solidFill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253B3D6C-D1E0-47C1-852F-6C44FFFEF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363" y="4508501"/>
              <a:ext cx="84138" cy="1079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15"/>
                </a:cxn>
                <a:cxn ang="0">
                  <a:pos x="16" y="41"/>
                </a:cxn>
                <a:cxn ang="0">
                  <a:pos x="0" y="15"/>
                </a:cxn>
                <a:cxn ang="0">
                  <a:pos x="16" y="0"/>
                </a:cxn>
              </a:cxnLst>
              <a:rect l="0" t="0" r="r" b="b"/>
              <a:pathLst>
                <a:path w="32" h="41">
                  <a:moveTo>
                    <a:pt x="16" y="0"/>
                  </a:moveTo>
                  <a:cubicBezTo>
                    <a:pt x="25" y="0"/>
                    <a:pt x="32" y="7"/>
                    <a:pt x="32" y="15"/>
                  </a:cubicBezTo>
                  <a:cubicBezTo>
                    <a:pt x="32" y="23"/>
                    <a:pt x="26" y="41"/>
                    <a:pt x="16" y="41"/>
                  </a:cubicBezTo>
                  <a:cubicBezTo>
                    <a:pt x="6" y="41"/>
                    <a:pt x="0" y="23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EB8C3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9868393F-76B7-475B-9C5F-49819BDDE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322" y="4630738"/>
              <a:ext cx="176213" cy="127001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33" y="48"/>
                </a:cxn>
                <a:cxn ang="0">
                  <a:pos x="0" y="48"/>
                </a:cxn>
                <a:cxn ang="0">
                  <a:pos x="6" y="13"/>
                </a:cxn>
                <a:cxn ang="0">
                  <a:pos x="24" y="0"/>
                </a:cxn>
                <a:cxn ang="0">
                  <a:pos x="29" y="15"/>
                </a:cxn>
                <a:cxn ang="0">
                  <a:pos x="30" y="5"/>
                </a:cxn>
                <a:cxn ang="0">
                  <a:pos x="33" y="2"/>
                </a:cxn>
                <a:cxn ang="0">
                  <a:pos x="36" y="5"/>
                </a:cxn>
                <a:cxn ang="0">
                  <a:pos x="36" y="14"/>
                </a:cxn>
                <a:cxn ang="0">
                  <a:pos x="41" y="0"/>
                </a:cxn>
                <a:cxn ang="0">
                  <a:pos x="60" y="13"/>
                </a:cxn>
                <a:cxn ang="0">
                  <a:pos x="66" y="48"/>
                </a:cxn>
              </a:cxnLst>
              <a:rect l="0" t="0" r="r" b="b"/>
              <a:pathLst>
                <a:path w="66" h="48">
                  <a:moveTo>
                    <a:pt x="66" y="48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4"/>
                    <a:pt x="1" y="21"/>
                    <a:pt x="6" y="13"/>
                  </a:cubicBezTo>
                  <a:cubicBezTo>
                    <a:pt x="11" y="5"/>
                    <a:pt x="17" y="2"/>
                    <a:pt x="24" y="0"/>
                  </a:cubicBezTo>
                  <a:cubicBezTo>
                    <a:pt x="25" y="8"/>
                    <a:pt x="27" y="12"/>
                    <a:pt x="29" y="1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2"/>
                    <a:pt x="40" y="7"/>
                    <a:pt x="41" y="0"/>
                  </a:cubicBezTo>
                  <a:cubicBezTo>
                    <a:pt x="48" y="2"/>
                    <a:pt x="55" y="5"/>
                    <a:pt x="60" y="13"/>
                  </a:cubicBezTo>
                  <a:cubicBezTo>
                    <a:pt x="65" y="21"/>
                    <a:pt x="66" y="34"/>
                    <a:pt x="66" y="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EB8C3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5FDD07AB-7BF1-4849-9C2A-28885C86C2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9091" y="4508500"/>
              <a:ext cx="280988" cy="26828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82"/>
                </a:cxn>
                <a:cxn ang="0">
                  <a:pos x="42" y="82"/>
                </a:cxn>
                <a:cxn ang="0">
                  <a:pos x="48" y="88"/>
                </a:cxn>
                <a:cxn ang="0">
                  <a:pos x="42" y="94"/>
                </a:cxn>
                <a:cxn ang="0">
                  <a:pos x="0" y="94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05" y="0"/>
                </a:cxn>
                <a:cxn ang="0">
                  <a:pos x="105" y="12"/>
                </a:cxn>
                <a:cxn ang="0">
                  <a:pos x="0" y="12"/>
                </a:cxn>
                <a:cxn ang="0">
                  <a:pos x="0" y="39"/>
                </a:cxn>
                <a:cxn ang="0">
                  <a:pos x="0" y="27"/>
                </a:cxn>
                <a:cxn ang="0">
                  <a:pos x="105" y="27"/>
                </a:cxn>
                <a:cxn ang="0">
                  <a:pos x="105" y="39"/>
                </a:cxn>
                <a:cxn ang="0">
                  <a:pos x="0" y="39"/>
                </a:cxn>
                <a:cxn ang="0">
                  <a:pos x="0" y="67"/>
                </a:cxn>
                <a:cxn ang="0">
                  <a:pos x="0" y="54"/>
                </a:cxn>
                <a:cxn ang="0">
                  <a:pos x="105" y="54"/>
                </a:cxn>
                <a:cxn ang="0">
                  <a:pos x="105" y="67"/>
                </a:cxn>
                <a:cxn ang="0">
                  <a:pos x="0" y="67"/>
                </a:cxn>
                <a:cxn ang="0">
                  <a:pos x="92" y="75"/>
                </a:cxn>
                <a:cxn ang="0">
                  <a:pos x="105" y="88"/>
                </a:cxn>
                <a:cxn ang="0">
                  <a:pos x="92" y="101"/>
                </a:cxn>
                <a:cxn ang="0">
                  <a:pos x="79" y="88"/>
                </a:cxn>
                <a:cxn ang="0">
                  <a:pos x="92" y="75"/>
                </a:cxn>
              </a:cxnLst>
              <a:rect l="0" t="0" r="r" b="b"/>
              <a:pathLst>
                <a:path w="105" h="101">
                  <a:moveTo>
                    <a:pt x="0" y="94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0" y="94"/>
                    <a:pt x="0" y="94"/>
                    <a:pt x="0" y="94"/>
                  </a:cubicBezTo>
                  <a:close/>
                  <a:moveTo>
                    <a:pt x="0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  <a:moveTo>
                    <a:pt x="0" y="39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  <a:moveTo>
                    <a:pt x="0" y="67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92" y="75"/>
                  </a:moveTo>
                  <a:cubicBezTo>
                    <a:pt x="99" y="75"/>
                    <a:pt x="105" y="81"/>
                    <a:pt x="105" y="88"/>
                  </a:cubicBezTo>
                  <a:cubicBezTo>
                    <a:pt x="105" y="95"/>
                    <a:pt x="99" y="101"/>
                    <a:pt x="92" y="101"/>
                  </a:cubicBezTo>
                  <a:cubicBezTo>
                    <a:pt x="84" y="101"/>
                    <a:pt x="79" y="95"/>
                    <a:pt x="79" y="88"/>
                  </a:cubicBezTo>
                  <a:cubicBezTo>
                    <a:pt x="79" y="81"/>
                    <a:pt x="84" y="75"/>
                    <a:pt x="92" y="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EB8C3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A9E441C7-2863-4BEB-8A06-4A337F5DB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9533" y="4251326"/>
              <a:ext cx="665163" cy="608013"/>
            </a:xfrm>
            <a:custGeom>
              <a:avLst/>
              <a:gdLst/>
              <a:ahLst/>
              <a:cxnLst>
                <a:cxn ang="0">
                  <a:pos x="220" y="43"/>
                </a:cxn>
                <a:cxn ang="0">
                  <a:pos x="177" y="43"/>
                </a:cxn>
                <a:cxn ang="0">
                  <a:pos x="177" y="57"/>
                </a:cxn>
                <a:cxn ang="0">
                  <a:pos x="220" y="57"/>
                </a:cxn>
                <a:cxn ang="0">
                  <a:pos x="235" y="73"/>
                </a:cxn>
                <a:cxn ang="0">
                  <a:pos x="235" y="198"/>
                </a:cxn>
                <a:cxn ang="0">
                  <a:pos x="220" y="214"/>
                </a:cxn>
                <a:cxn ang="0">
                  <a:pos x="30" y="214"/>
                </a:cxn>
                <a:cxn ang="0">
                  <a:pos x="14" y="198"/>
                </a:cxn>
                <a:cxn ang="0">
                  <a:pos x="14" y="73"/>
                </a:cxn>
                <a:cxn ang="0">
                  <a:pos x="30" y="57"/>
                </a:cxn>
                <a:cxn ang="0">
                  <a:pos x="72" y="57"/>
                </a:cxn>
                <a:cxn ang="0">
                  <a:pos x="72" y="43"/>
                </a:cxn>
                <a:cxn ang="0">
                  <a:pos x="30" y="43"/>
                </a:cxn>
                <a:cxn ang="0">
                  <a:pos x="0" y="73"/>
                </a:cxn>
                <a:cxn ang="0">
                  <a:pos x="0" y="198"/>
                </a:cxn>
                <a:cxn ang="0">
                  <a:pos x="30" y="228"/>
                </a:cxn>
                <a:cxn ang="0">
                  <a:pos x="220" y="228"/>
                </a:cxn>
                <a:cxn ang="0">
                  <a:pos x="249" y="198"/>
                </a:cxn>
                <a:cxn ang="0">
                  <a:pos x="249" y="73"/>
                </a:cxn>
                <a:cxn ang="0">
                  <a:pos x="220" y="43"/>
                </a:cxn>
                <a:cxn ang="0">
                  <a:pos x="125" y="20"/>
                </a:cxn>
                <a:cxn ang="0">
                  <a:pos x="136" y="31"/>
                </a:cxn>
                <a:cxn ang="0">
                  <a:pos x="125" y="43"/>
                </a:cxn>
                <a:cxn ang="0">
                  <a:pos x="113" y="31"/>
                </a:cxn>
                <a:cxn ang="0">
                  <a:pos x="125" y="20"/>
                </a:cxn>
                <a:cxn ang="0">
                  <a:pos x="143" y="14"/>
                </a:cxn>
                <a:cxn ang="0">
                  <a:pos x="149" y="25"/>
                </a:cxn>
                <a:cxn ang="0">
                  <a:pos x="166" y="25"/>
                </a:cxn>
                <a:cxn ang="0">
                  <a:pos x="173" y="31"/>
                </a:cxn>
                <a:cxn ang="0">
                  <a:pos x="173" y="59"/>
                </a:cxn>
                <a:cxn ang="0">
                  <a:pos x="166" y="66"/>
                </a:cxn>
                <a:cxn ang="0">
                  <a:pos x="84" y="66"/>
                </a:cxn>
                <a:cxn ang="0">
                  <a:pos x="77" y="59"/>
                </a:cxn>
                <a:cxn ang="0">
                  <a:pos x="77" y="31"/>
                </a:cxn>
                <a:cxn ang="0">
                  <a:pos x="84" y="25"/>
                </a:cxn>
                <a:cxn ang="0">
                  <a:pos x="100" y="25"/>
                </a:cxn>
                <a:cxn ang="0">
                  <a:pos x="143" y="14"/>
                </a:cxn>
              </a:cxnLst>
              <a:rect l="0" t="0" r="r" b="b"/>
              <a:pathLst>
                <a:path w="249" h="228">
                  <a:moveTo>
                    <a:pt x="220" y="43"/>
                  </a:moveTo>
                  <a:cubicBezTo>
                    <a:pt x="177" y="43"/>
                    <a:pt x="177" y="43"/>
                    <a:pt x="177" y="43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220" y="57"/>
                    <a:pt x="220" y="57"/>
                    <a:pt x="220" y="57"/>
                  </a:cubicBezTo>
                  <a:cubicBezTo>
                    <a:pt x="228" y="57"/>
                    <a:pt x="235" y="64"/>
                    <a:pt x="235" y="73"/>
                  </a:cubicBezTo>
                  <a:cubicBezTo>
                    <a:pt x="235" y="198"/>
                    <a:pt x="235" y="198"/>
                    <a:pt x="235" y="198"/>
                  </a:cubicBezTo>
                  <a:cubicBezTo>
                    <a:pt x="235" y="207"/>
                    <a:pt x="228" y="214"/>
                    <a:pt x="220" y="214"/>
                  </a:cubicBezTo>
                  <a:cubicBezTo>
                    <a:pt x="30" y="214"/>
                    <a:pt x="30" y="214"/>
                    <a:pt x="30" y="214"/>
                  </a:cubicBezTo>
                  <a:cubicBezTo>
                    <a:pt x="21" y="214"/>
                    <a:pt x="14" y="207"/>
                    <a:pt x="14" y="198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64"/>
                    <a:pt x="21" y="57"/>
                    <a:pt x="30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4" y="43"/>
                    <a:pt x="0" y="57"/>
                    <a:pt x="0" y="73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15"/>
                    <a:pt x="14" y="228"/>
                    <a:pt x="30" y="228"/>
                  </a:cubicBezTo>
                  <a:cubicBezTo>
                    <a:pt x="220" y="228"/>
                    <a:pt x="220" y="228"/>
                    <a:pt x="220" y="228"/>
                  </a:cubicBezTo>
                  <a:cubicBezTo>
                    <a:pt x="236" y="228"/>
                    <a:pt x="249" y="215"/>
                    <a:pt x="249" y="198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9" y="57"/>
                    <a:pt x="236" y="43"/>
                    <a:pt x="220" y="43"/>
                  </a:cubicBezTo>
                  <a:close/>
                  <a:moveTo>
                    <a:pt x="125" y="20"/>
                  </a:moveTo>
                  <a:cubicBezTo>
                    <a:pt x="131" y="20"/>
                    <a:pt x="136" y="25"/>
                    <a:pt x="136" y="31"/>
                  </a:cubicBezTo>
                  <a:cubicBezTo>
                    <a:pt x="136" y="38"/>
                    <a:pt x="131" y="43"/>
                    <a:pt x="125" y="43"/>
                  </a:cubicBezTo>
                  <a:cubicBezTo>
                    <a:pt x="118" y="43"/>
                    <a:pt x="113" y="38"/>
                    <a:pt x="113" y="31"/>
                  </a:cubicBezTo>
                  <a:cubicBezTo>
                    <a:pt x="113" y="25"/>
                    <a:pt x="118" y="20"/>
                    <a:pt x="125" y="20"/>
                  </a:cubicBezTo>
                  <a:close/>
                  <a:moveTo>
                    <a:pt x="143" y="14"/>
                  </a:moveTo>
                  <a:cubicBezTo>
                    <a:pt x="146" y="17"/>
                    <a:pt x="148" y="20"/>
                    <a:pt x="149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8"/>
                    <a:pt x="173" y="3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3" y="63"/>
                    <a:pt x="170" y="66"/>
                    <a:pt x="166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0" y="66"/>
                    <a:pt x="77" y="63"/>
                    <a:pt x="77" y="59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8"/>
                    <a:pt x="80" y="25"/>
                    <a:pt x="84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6" y="6"/>
                    <a:pt x="129" y="0"/>
                    <a:pt x="14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EB8C3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64" name="Connecteur droit 34">
            <a:extLst>
              <a:ext uri="{FF2B5EF4-FFF2-40B4-BE49-F238E27FC236}">
                <a16:creationId xmlns:a16="http://schemas.microsoft.com/office/drawing/2014/main" id="{65111B46-1D4D-4EE0-8034-BFF5EDBA8CC4}"/>
              </a:ext>
            </a:extLst>
          </p:cNvPr>
          <p:cNvCxnSpPr>
            <a:cxnSpLocks/>
          </p:cNvCxnSpPr>
          <p:nvPr/>
        </p:nvCxnSpPr>
        <p:spPr>
          <a:xfrm>
            <a:off x="9766894" y="4852766"/>
            <a:ext cx="1440000" cy="0"/>
          </a:xfrm>
          <a:prstGeom prst="line">
            <a:avLst/>
          </a:prstGeom>
          <a:ln w="25400" cap="rnd">
            <a:solidFill>
              <a:srgbClr val="13586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Nadpis 2">
            <a:extLst>
              <a:ext uri="{FF2B5EF4-FFF2-40B4-BE49-F238E27FC236}">
                <a16:creationId xmlns:a16="http://schemas.microsoft.com/office/drawing/2014/main" id="{59F7ACD6-FEF0-418B-84B8-D6C7B33D7D3D}"/>
              </a:ext>
            </a:extLst>
          </p:cNvPr>
          <p:cNvSpPr txBox="1">
            <a:spLocks/>
          </p:cNvSpPr>
          <p:nvPr/>
        </p:nvSpPr>
        <p:spPr>
          <a:xfrm>
            <a:off x="127590" y="123841"/>
            <a:ext cx="11934000" cy="4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METODOLOGIE A POZADÍ VÝZKUMU</a:t>
            </a:r>
          </a:p>
        </p:txBody>
      </p:sp>
    </p:spTree>
    <p:extLst>
      <p:ext uri="{BB962C8B-B14F-4D97-AF65-F5344CB8AC3E}">
        <p14:creationId xmlns:p14="http://schemas.microsoft.com/office/powerpoint/2010/main" val="253816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ONLINE OBCHODOVÁNÍ NA BAZARECH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Téměř polovina lidí na online bazaru někdy nakupovala a více než třetina prodávala. Nejčastější formou platby byl bankovní převod, ve čtyřech případech z 10 pak osobní předání.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311274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n=1006, ti, kteří někdy obchodovali na online bazarech (n=594)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</a:t>
            </a:r>
            <a:r>
              <a:rPr kumimoji="0" lang="cs-CZ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Q40. </a:t>
            </a:r>
            <a:r>
              <a:rPr kumimoji="0" lang="pl-PL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Obchodoval/a jste někdy na online bazarech?, Q40a. A jakou formou bylo za zboží zaplaceno?</a:t>
            </a:r>
            <a:endParaRPr kumimoji="0" lang="cs-CZ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Nejčastěji na online bazarech obchodují lidé ve věku 18-34 let, 69 % lidí nad 65 let nikdy neobchodovalo.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Nejčastěji nakupují lidé s maturitou (54 %).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Lidé s vysokoškolským vzděláním</a:t>
            </a:r>
            <a:r>
              <a:rPr lang="en-US" sz="1100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na online bazarech častěji prodávají (42 %) a nejčastější formou zaplacení za zboží bylo bankovním převodem (73 %).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F1B10AA1-7107-4440-B53E-146F6891E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66190"/>
              </p:ext>
            </p:extLst>
          </p:nvPr>
        </p:nvGraphicFramePr>
        <p:xfrm>
          <a:off x="587388" y="2270763"/>
          <a:ext cx="4572690" cy="383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ovéPole 27">
            <a:extLst>
              <a:ext uri="{FF2B5EF4-FFF2-40B4-BE49-F238E27FC236}">
                <a16:creationId xmlns:a16="http://schemas.microsoft.com/office/drawing/2014/main" id="{E8554563-78C4-4E69-90D2-6AE37ABB8A46}"/>
              </a:ext>
            </a:extLst>
          </p:cNvPr>
          <p:cNvSpPr txBox="1"/>
          <p:nvPr/>
        </p:nvSpPr>
        <p:spPr>
          <a:xfrm>
            <a:off x="515938" y="2162577"/>
            <a:ext cx="2580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6260"/>
                </a:solidFill>
                <a:latin typeface="Arial" panose="020B0604020202020204"/>
              </a:rPr>
              <a:t>Obchodování na online bazarech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F39DB4C1-CB88-4959-BC74-F6F4455A64E0}"/>
              </a:ext>
            </a:extLst>
          </p:cNvPr>
          <p:cNvSpPr>
            <a:spLocks noEditPoints="1"/>
          </p:cNvSpPr>
          <p:nvPr/>
        </p:nvSpPr>
        <p:spPr bwMode="auto">
          <a:xfrm>
            <a:off x="1193529" y="3641516"/>
            <a:ext cx="619534" cy="626522"/>
          </a:xfrm>
          <a:custGeom>
            <a:avLst/>
            <a:gdLst>
              <a:gd name="T0" fmla="*/ 1807 w 2894"/>
              <a:gd name="T1" fmla="*/ 749 h 2928"/>
              <a:gd name="T2" fmla="*/ 2177 w 2894"/>
              <a:gd name="T3" fmla="*/ 932 h 2928"/>
              <a:gd name="T4" fmla="*/ 2642 w 2894"/>
              <a:gd name="T5" fmla="*/ 466 h 2928"/>
              <a:gd name="T6" fmla="*/ 2177 w 2894"/>
              <a:gd name="T7" fmla="*/ 0 h 2928"/>
              <a:gd name="T8" fmla="*/ 1711 w 2894"/>
              <a:gd name="T9" fmla="*/ 466 h 2928"/>
              <a:gd name="T10" fmla="*/ 1769 w 2894"/>
              <a:gd name="T11" fmla="*/ 692 h 2928"/>
              <a:gd name="T12" fmla="*/ 1227 w 2894"/>
              <a:gd name="T13" fmla="*/ 1078 h 2928"/>
              <a:gd name="T14" fmla="*/ 694 w 2894"/>
              <a:gd name="T15" fmla="*/ 828 h 2928"/>
              <a:gd name="T16" fmla="*/ 0 w 2894"/>
              <a:gd name="T17" fmla="*/ 1522 h 2928"/>
              <a:gd name="T18" fmla="*/ 694 w 2894"/>
              <a:gd name="T19" fmla="*/ 2216 h 2928"/>
              <a:gd name="T20" fmla="*/ 1250 w 2894"/>
              <a:gd name="T21" fmla="*/ 1937 h 2928"/>
              <a:gd name="T22" fmla="*/ 1995 w 2894"/>
              <a:gd name="T23" fmla="*/ 2290 h 2928"/>
              <a:gd name="T24" fmla="*/ 1962 w 2894"/>
              <a:gd name="T25" fmla="*/ 2462 h 2928"/>
              <a:gd name="T26" fmla="*/ 2428 w 2894"/>
              <a:gd name="T27" fmla="*/ 2928 h 2928"/>
              <a:gd name="T28" fmla="*/ 2894 w 2894"/>
              <a:gd name="T29" fmla="*/ 2462 h 2928"/>
              <a:gd name="T30" fmla="*/ 2428 w 2894"/>
              <a:gd name="T31" fmla="*/ 1996 h 2928"/>
              <a:gd name="T32" fmla="*/ 2044 w 2894"/>
              <a:gd name="T33" fmla="*/ 2198 h 2928"/>
              <a:gd name="T34" fmla="*/ 1306 w 2894"/>
              <a:gd name="T35" fmla="*/ 1849 h 2928"/>
              <a:gd name="T36" fmla="*/ 1388 w 2894"/>
              <a:gd name="T37" fmla="*/ 1522 h 2928"/>
              <a:gd name="T38" fmla="*/ 1288 w 2894"/>
              <a:gd name="T39" fmla="*/ 1163 h 2928"/>
              <a:gd name="T40" fmla="*/ 2177 w 2894"/>
              <a:gd name="T41" fmla="*/ 0 h 2928"/>
              <a:gd name="T42" fmla="*/ 2642 w 2894"/>
              <a:gd name="T43" fmla="*/ 466 h 2928"/>
              <a:gd name="T44" fmla="*/ 2547 w 2894"/>
              <a:gd name="T45" fmla="*/ 749 h 2928"/>
              <a:gd name="T46" fmla="*/ 2320 w 2894"/>
              <a:gd name="T47" fmla="*/ 616 h 2928"/>
              <a:gd name="T48" fmla="*/ 2434 w 2894"/>
              <a:gd name="T49" fmla="*/ 403 h 2928"/>
              <a:gd name="T50" fmla="*/ 2177 w 2894"/>
              <a:gd name="T51" fmla="*/ 146 h 2928"/>
              <a:gd name="T52" fmla="*/ 1919 w 2894"/>
              <a:gd name="T53" fmla="*/ 403 h 2928"/>
              <a:gd name="T54" fmla="*/ 2033 w 2894"/>
              <a:gd name="T55" fmla="*/ 616 h 2928"/>
              <a:gd name="T56" fmla="*/ 1807 w 2894"/>
              <a:gd name="T57" fmla="*/ 749 h 2928"/>
              <a:gd name="T58" fmla="*/ 1711 w 2894"/>
              <a:gd name="T59" fmla="*/ 466 h 2928"/>
              <a:gd name="T60" fmla="*/ 2177 w 2894"/>
              <a:gd name="T61" fmla="*/ 0 h 2928"/>
              <a:gd name="T62" fmla="*/ 1215 w 2894"/>
              <a:gd name="T63" fmla="*/ 1979 h 2928"/>
              <a:gd name="T64" fmla="*/ 929 w 2894"/>
              <a:gd name="T65" fmla="*/ 1782 h 2928"/>
              <a:gd name="T66" fmla="*/ 777 w 2894"/>
              <a:gd name="T67" fmla="*/ 1756 h 2928"/>
              <a:gd name="T68" fmla="*/ 1028 w 2894"/>
              <a:gd name="T69" fmla="*/ 1433 h 2928"/>
              <a:gd name="T70" fmla="*/ 694 w 2894"/>
              <a:gd name="T71" fmla="*/ 1099 h 2928"/>
              <a:gd name="T72" fmla="*/ 360 w 2894"/>
              <a:gd name="T73" fmla="*/ 1433 h 2928"/>
              <a:gd name="T74" fmla="*/ 611 w 2894"/>
              <a:gd name="T75" fmla="*/ 1756 h 2928"/>
              <a:gd name="T76" fmla="*/ 458 w 2894"/>
              <a:gd name="T77" fmla="*/ 1782 h 2928"/>
              <a:gd name="T78" fmla="*/ 172 w 2894"/>
              <a:gd name="T79" fmla="*/ 1979 h 2928"/>
              <a:gd name="T80" fmla="*/ 0 w 2894"/>
              <a:gd name="T81" fmla="*/ 1522 h 2928"/>
              <a:gd name="T82" fmla="*/ 694 w 2894"/>
              <a:gd name="T83" fmla="*/ 828 h 2928"/>
              <a:gd name="T84" fmla="*/ 1388 w 2894"/>
              <a:gd name="T85" fmla="*/ 1522 h 2928"/>
              <a:gd name="T86" fmla="*/ 1215 w 2894"/>
              <a:gd name="T87" fmla="*/ 1979 h 2928"/>
              <a:gd name="T88" fmla="*/ 2798 w 2894"/>
              <a:gd name="T89" fmla="*/ 2745 h 2928"/>
              <a:gd name="T90" fmla="*/ 2572 w 2894"/>
              <a:gd name="T91" fmla="*/ 2612 h 2928"/>
              <a:gd name="T92" fmla="*/ 2685 w 2894"/>
              <a:gd name="T93" fmla="*/ 2399 h 2928"/>
              <a:gd name="T94" fmla="*/ 2428 w 2894"/>
              <a:gd name="T95" fmla="*/ 2141 h 2928"/>
              <a:gd name="T96" fmla="*/ 2171 w 2894"/>
              <a:gd name="T97" fmla="*/ 2399 h 2928"/>
              <a:gd name="T98" fmla="*/ 2285 w 2894"/>
              <a:gd name="T99" fmla="*/ 2612 h 2928"/>
              <a:gd name="T100" fmla="*/ 2058 w 2894"/>
              <a:gd name="T101" fmla="*/ 2745 h 2928"/>
              <a:gd name="T102" fmla="*/ 1962 w 2894"/>
              <a:gd name="T103" fmla="*/ 2462 h 2928"/>
              <a:gd name="T104" fmla="*/ 2428 w 2894"/>
              <a:gd name="T105" fmla="*/ 1996 h 2928"/>
              <a:gd name="T106" fmla="*/ 2894 w 2894"/>
              <a:gd name="T107" fmla="*/ 2462 h 2928"/>
              <a:gd name="T108" fmla="*/ 2798 w 2894"/>
              <a:gd name="T109" fmla="*/ 2745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94" h="2928">
                <a:moveTo>
                  <a:pt x="1807" y="749"/>
                </a:moveTo>
                <a:cubicBezTo>
                  <a:pt x="1905" y="873"/>
                  <a:pt x="2039" y="932"/>
                  <a:pt x="2177" y="932"/>
                </a:cubicBezTo>
                <a:cubicBezTo>
                  <a:pt x="2433" y="932"/>
                  <a:pt x="2642" y="723"/>
                  <a:pt x="2642" y="466"/>
                </a:cubicBezTo>
                <a:cubicBezTo>
                  <a:pt x="2642" y="209"/>
                  <a:pt x="2433" y="0"/>
                  <a:pt x="2177" y="0"/>
                </a:cubicBezTo>
                <a:cubicBezTo>
                  <a:pt x="1920" y="0"/>
                  <a:pt x="1711" y="209"/>
                  <a:pt x="1711" y="466"/>
                </a:cubicBezTo>
                <a:cubicBezTo>
                  <a:pt x="1711" y="548"/>
                  <a:pt x="1732" y="625"/>
                  <a:pt x="1769" y="692"/>
                </a:cubicBezTo>
                <a:cubicBezTo>
                  <a:pt x="1227" y="1078"/>
                  <a:pt x="1227" y="1078"/>
                  <a:pt x="1227" y="1078"/>
                </a:cubicBezTo>
                <a:cubicBezTo>
                  <a:pt x="1100" y="926"/>
                  <a:pt x="908" y="828"/>
                  <a:pt x="694" y="828"/>
                </a:cubicBezTo>
                <a:cubicBezTo>
                  <a:pt x="311" y="828"/>
                  <a:pt x="0" y="1139"/>
                  <a:pt x="0" y="1522"/>
                </a:cubicBezTo>
                <a:cubicBezTo>
                  <a:pt x="0" y="1905"/>
                  <a:pt x="311" y="2216"/>
                  <a:pt x="694" y="2216"/>
                </a:cubicBezTo>
                <a:cubicBezTo>
                  <a:pt x="921" y="2216"/>
                  <a:pt x="1123" y="2106"/>
                  <a:pt x="1250" y="1937"/>
                </a:cubicBezTo>
                <a:cubicBezTo>
                  <a:pt x="1995" y="2290"/>
                  <a:pt x="1995" y="2290"/>
                  <a:pt x="1995" y="2290"/>
                </a:cubicBezTo>
                <a:cubicBezTo>
                  <a:pt x="1974" y="2343"/>
                  <a:pt x="1962" y="2401"/>
                  <a:pt x="1962" y="2462"/>
                </a:cubicBezTo>
                <a:cubicBezTo>
                  <a:pt x="1962" y="2719"/>
                  <a:pt x="2171" y="2928"/>
                  <a:pt x="2428" y="2928"/>
                </a:cubicBezTo>
                <a:cubicBezTo>
                  <a:pt x="2685" y="2928"/>
                  <a:pt x="2894" y="2719"/>
                  <a:pt x="2894" y="2462"/>
                </a:cubicBezTo>
                <a:cubicBezTo>
                  <a:pt x="2894" y="2205"/>
                  <a:pt x="2685" y="1996"/>
                  <a:pt x="2428" y="1996"/>
                </a:cubicBezTo>
                <a:cubicBezTo>
                  <a:pt x="2269" y="1996"/>
                  <a:pt x="2128" y="2076"/>
                  <a:pt x="2044" y="2198"/>
                </a:cubicBezTo>
                <a:moveTo>
                  <a:pt x="1306" y="1849"/>
                </a:moveTo>
                <a:cubicBezTo>
                  <a:pt x="1358" y="1751"/>
                  <a:pt x="1388" y="1640"/>
                  <a:pt x="1388" y="1522"/>
                </a:cubicBezTo>
                <a:cubicBezTo>
                  <a:pt x="1388" y="1391"/>
                  <a:pt x="1351" y="1268"/>
                  <a:pt x="1288" y="1163"/>
                </a:cubicBezTo>
                <a:moveTo>
                  <a:pt x="2177" y="0"/>
                </a:moveTo>
                <a:cubicBezTo>
                  <a:pt x="2433" y="0"/>
                  <a:pt x="2642" y="209"/>
                  <a:pt x="2642" y="466"/>
                </a:cubicBezTo>
                <a:cubicBezTo>
                  <a:pt x="2642" y="572"/>
                  <a:pt x="2607" y="671"/>
                  <a:pt x="2547" y="749"/>
                </a:cubicBezTo>
                <a:cubicBezTo>
                  <a:pt x="2489" y="670"/>
                  <a:pt x="2398" y="633"/>
                  <a:pt x="2320" y="616"/>
                </a:cubicBezTo>
                <a:cubicBezTo>
                  <a:pt x="2388" y="570"/>
                  <a:pt x="2434" y="491"/>
                  <a:pt x="2434" y="403"/>
                </a:cubicBezTo>
                <a:cubicBezTo>
                  <a:pt x="2434" y="261"/>
                  <a:pt x="2318" y="146"/>
                  <a:pt x="2177" y="146"/>
                </a:cubicBezTo>
                <a:cubicBezTo>
                  <a:pt x="2035" y="146"/>
                  <a:pt x="1919" y="261"/>
                  <a:pt x="1919" y="403"/>
                </a:cubicBezTo>
                <a:cubicBezTo>
                  <a:pt x="1919" y="491"/>
                  <a:pt x="1965" y="570"/>
                  <a:pt x="2033" y="616"/>
                </a:cubicBezTo>
                <a:cubicBezTo>
                  <a:pt x="1955" y="633"/>
                  <a:pt x="1864" y="670"/>
                  <a:pt x="1807" y="749"/>
                </a:cubicBezTo>
                <a:cubicBezTo>
                  <a:pt x="1746" y="671"/>
                  <a:pt x="1711" y="572"/>
                  <a:pt x="1711" y="466"/>
                </a:cubicBezTo>
                <a:cubicBezTo>
                  <a:pt x="1711" y="209"/>
                  <a:pt x="1920" y="0"/>
                  <a:pt x="2177" y="0"/>
                </a:cubicBezTo>
                <a:close/>
                <a:moveTo>
                  <a:pt x="1215" y="1979"/>
                </a:moveTo>
                <a:cubicBezTo>
                  <a:pt x="1159" y="1885"/>
                  <a:pt x="1062" y="1818"/>
                  <a:pt x="929" y="1782"/>
                </a:cubicBezTo>
                <a:cubicBezTo>
                  <a:pt x="873" y="1767"/>
                  <a:pt x="819" y="1760"/>
                  <a:pt x="777" y="1756"/>
                </a:cubicBezTo>
                <a:cubicBezTo>
                  <a:pt x="921" y="1719"/>
                  <a:pt x="1028" y="1588"/>
                  <a:pt x="1028" y="1433"/>
                </a:cubicBezTo>
                <a:cubicBezTo>
                  <a:pt x="1028" y="1248"/>
                  <a:pt x="878" y="1099"/>
                  <a:pt x="694" y="1099"/>
                </a:cubicBezTo>
                <a:cubicBezTo>
                  <a:pt x="510" y="1099"/>
                  <a:pt x="360" y="1248"/>
                  <a:pt x="360" y="1433"/>
                </a:cubicBezTo>
                <a:cubicBezTo>
                  <a:pt x="360" y="1588"/>
                  <a:pt x="467" y="1719"/>
                  <a:pt x="611" y="1756"/>
                </a:cubicBezTo>
                <a:cubicBezTo>
                  <a:pt x="569" y="1760"/>
                  <a:pt x="515" y="1767"/>
                  <a:pt x="458" y="1782"/>
                </a:cubicBezTo>
                <a:cubicBezTo>
                  <a:pt x="325" y="1818"/>
                  <a:pt x="228" y="1885"/>
                  <a:pt x="172" y="1979"/>
                </a:cubicBezTo>
                <a:cubicBezTo>
                  <a:pt x="65" y="1857"/>
                  <a:pt x="0" y="1697"/>
                  <a:pt x="0" y="1522"/>
                </a:cubicBezTo>
                <a:cubicBezTo>
                  <a:pt x="0" y="1139"/>
                  <a:pt x="311" y="828"/>
                  <a:pt x="694" y="828"/>
                </a:cubicBezTo>
                <a:cubicBezTo>
                  <a:pt x="1076" y="828"/>
                  <a:pt x="1388" y="1139"/>
                  <a:pt x="1388" y="1522"/>
                </a:cubicBezTo>
                <a:cubicBezTo>
                  <a:pt x="1388" y="1697"/>
                  <a:pt x="1323" y="1857"/>
                  <a:pt x="1215" y="1979"/>
                </a:cubicBezTo>
                <a:close/>
                <a:moveTo>
                  <a:pt x="2798" y="2745"/>
                </a:moveTo>
                <a:cubicBezTo>
                  <a:pt x="2741" y="2665"/>
                  <a:pt x="2650" y="2629"/>
                  <a:pt x="2572" y="2612"/>
                </a:cubicBezTo>
                <a:cubicBezTo>
                  <a:pt x="2640" y="2566"/>
                  <a:pt x="2685" y="2487"/>
                  <a:pt x="2685" y="2399"/>
                </a:cubicBezTo>
                <a:cubicBezTo>
                  <a:pt x="2685" y="2257"/>
                  <a:pt x="2570" y="2141"/>
                  <a:pt x="2428" y="2141"/>
                </a:cubicBezTo>
                <a:cubicBezTo>
                  <a:pt x="2286" y="2141"/>
                  <a:pt x="2171" y="2257"/>
                  <a:pt x="2171" y="2399"/>
                </a:cubicBezTo>
                <a:cubicBezTo>
                  <a:pt x="2171" y="2487"/>
                  <a:pt x="2216" y="2566"/>
                  <a:pt x="2285" y="2612"/>
                </a:cubicBezTo>
                <a:cubicBezTo>
                  <a:pt x="2207" y="2629"/>
                  <a:pt x="2116" y="2665"/>
                  <a:pt x="2058" y="2745"/>
                </a:cubicBezTo>
                <a:cubicBezTo>
                  <a:pt x="1998" y="2666"/>
                  <a:pt x="1962" y="2568"/>
                  <a:pt x="1962" y="2462"/>
                </a:cubicBezTo>
                <a:cubicBezTo>
                  <a:pt x="1962" y="2205"/>
                  <a:pt x="2171" y="1996"/>
                  <a:pt x="2428" y="1996"/>
                </a:cubicBezTo>
                <a:cubicBezTo>
                  <a:pt x="2685" y="1996"/>
                  <a:pt x="2894" y="2205"/>
                  <a:pt x="2894" y="2462"/>
                </a:cubicBezTo>
                <a:cubicBezTo>
                  <a:pt x="2894" y="2568"/>
                  <a:pt x="2858" y="2666"/>
                  <a:pt x="2798" y="2745"/>
                </a:cubicBezTo>
                <a:close/>
              </a:path>
            </a:pathLst>
          </a:custGeom>
          <a:grpFill/>
          <a:ln w="19050" cap="rnd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6D7E5EC3-0D02-AB2C-0395-8C1D02689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659435"/>
              </p:ext>
            </p:extLst>
          </p:nvPr>
        </p:nvGraphicFramePr>
        <p:xfrm>
          <a:off x="3395700" y="2743169"/>
          <a:ext cx="4650837" cy="267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270BFF1-1384-9BD5-ADDF-A7E824626051}"/>
              </a:ext>
            </a:extLst>
          </p:cNvPr>
          <p:cNvCxnSpPr>
            <a:cxnSpLocks/>
          </p:cNvCxnSpPr>
          <p:nvPr/>
        </p:nvCxnSpPr>
        <p:spPr>
          <a:xfrm>
            <a:off x="3468379" y="5049180"/>
            <a:ext cx="4031777" cy="0"/>
          </a:xfrm>
          <a:prstGeom prst="line">
            <a:avLst/>
          </a:prstGeom>
          <a:ln>
            <a:solidFill>
              <a:srgbClr val="135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1098C84C-A9A1-6D97-3066-C6C7871FB022}"/>
              </a:ext>
            </a:extLst>
          </p:cNvPr>
          <p:cNvSpPr txBox="1"/>
          <p:nvPr/>
        </p:nvSpPr>
        <p:spPr>
          <a:xfrm>
            <a:off x="3874746" y="2162577"/>
            <a:ext cx="2580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dirty="0">
                <a:solidFill>
                  <a:srgbClr val="006260"/>
                </a:solidFill>
                <a:latin typeface="Arial" panose="020B0604020202020204"/>
              </a:rPr>
              <a:t>Forma placení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95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26031236-9A54-4891-BF86-5CB3D2F88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6744"/>
              </p:ext>
            </p:extLst>
          </p:nvPr>
        </p:nvGraphicFramePr>
        <p:xfrm>
          <a:off x="623392" y="1556122"/>
          <a:ext cx="7068467" cy="381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REAKCE NA FALEŠNÝ TELEFONÁT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Více než polovina populace by při možném falešném telefonátu neposkytla požadované osobní informace nebo platební údaje, ale ověřila by si pak situaci u banky. 3 % by informace poskytla.</a:t>
            </a:r>
          </a:p>
          <a:p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7128791" cy="46166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Q39. Představte si, že Vám zavolá člověk vystupující jako Váš bankéř s informací, že došlo k napadení Vašeho bankovního účtu a požaduje po Vás Vaše osobní a platební údaje, aby tuto situaci prověřil. Co uděláte?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81396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Ženy by častěji údaje neposkytly a ještě by situaci řešily v bance (58 %), zatímco muži by se situací dále nezabývali (30 %).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rgbClr val="FFFFFF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Nejčastěji by požadované informace poskytli lidé ve věku 18-34 let (6 %) v porovnání s ostatními věkovými skupinami, současně však téměř dvě třetiny by informace neposkytly a telefonát by řešily se svou bankou.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851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EB6E7E-AAB9-484B-4919-A7E46C291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61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5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0F20120-E4B8-6493-6AFC-6C8C1BE9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6"/>
            <a:ext cx="12192000" cy="68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8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6157687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INDEX KYBERBEZPEČNOSTI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2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INDEX KYBERBEZPEČNOSTI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2" y="626028"/>
            <a:ext cx="11152984" cy="891419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 roce 2022 index kyberbezpečnosti dosáhl 67 bodů. V průměru o něco vyšší index vyšel u mužů. Lidí starších 50 let, vysokoškoláků a lidí z Prahy.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id="{4A0F8008-71F9-4236-9B40-EAD2B1CD7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35542"/>
              </p:ext>
            </p:extLst>
          </p:nvPr>
        </p:nvGraphicFramePr>
        <p:xfrm>
          <a:off x="2733754" y="1542658"/>
          <a:ext cx="5940660" cy="4087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165">
                  <a:extLst>
                    <a:ext uri="{9D8B030D-6E8A-4147-A177-3AD203B41FA5}">
                      <a16:colId xmlns:a16="http://schemas.microsoft.com/office/drawing/2014/main" val="31875185"/>
                    </a:ext>
                  </a:extLst>
                </a:gridCol>
                <a:gridCol w="1193005">
                  <a:extLst>
                    <a:ext uri="{9D8B030D-6E8A-4147-A177-3AD203B41FA5}">
                      <a16:colId xmlns:a16="http://schemas.microsoft.com/office/drawing/2014/main" val="2959162073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991843428"/>
                    </a:ext>
                  </a:extLst>
                </a:gridCol>
                <a:gridCol w="1714318">
                  <a:extLst>
                    <a:ext uri="{9D8B030D-6E8A-4147-A177-3AD203B41FA5}">
                      <a16:colId xmlns:a16="http://schemas.microsoft.com/office/drawing/2014/main" val="2987222767"/>
                    </a:ext>
                  </a:extLst>
                </a:gridCol>
              </a:tblGrid>
              <a:tr h="521161">
                <a:tc gridSpan="2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Počet respondentů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Index Kyberbezpečnosti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852486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Pohlaví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Muž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334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Žena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76344"/>
                  </a:ext>
                </a:extLst>
              </a:tr>
              <a:tr h="274320">
                <a:tc rowSpan="4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Věk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18 – 34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64121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35 – 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59398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50 – 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80153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65 a více 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810330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Vzdělání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ZŠ, Vyučen/a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4915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Maturita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4507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VOŠ, VŠ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42379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Region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Praha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58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596705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Čechy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4783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/>
                        <a:t>Morava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96826"/>
                  </a:ext>
                </a:extLst>
              </a:tr>
              <a:tr h="164378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Rok 2022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bg1"/>
                          </a:solidFill>
                        </a:rPr>
                        <a:t>1006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58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69855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A2DF1A38-731F-4A08-ABDE-CA0AEDEA6830}"/>
              </a:ext>
            </a:extLst>
          </p:cNvPr>
          <p:cNvSpPr/>
          <p:nvPr/>
        </p:nvSpPr>
        <p:spPr>
          <a:xfrm>
            <a:off x="6883994" y="5705271"/>
            <a:ext cx="1800200" cy="546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3586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V roce 2021 byl Index kyberbezpečnosti </a:t>
            </a:r>
            <a:r>
              <a:rPr lang="cs-CZ" sz="1200" b="1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A6A9E5-B7DE-94A1-FD55-D13FCC31326A}"/>
              </a:ext>
            </a:extLst>
          </p:cNvPr>
          <p:cNvSpPr txBox="1"/>
          <p:nvPr/>
        </p:nvSpPr>
        <p:spPr>
          <a:xfrm>
            <a:off x="7562639" y="119094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052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2DCEF48-2637-4B6C-9910-BBF0113121C1}"/>
              </a:ext>
            </a:extLst>
          </p:cNvPr>
          <p:cNvSpPr/>
          <p:nvPr/>
        </p:nvSpPr>
        <p:spPr>
          <a:xfrm>
            <a:off x="0" y="2024844"/>
            <a:ext cx="12192000" cy="2592288"/>
          </a:xfrm>
          <a:prstGeom prst="rect">
            <a:avLst/>
          </a:prstGeom>
          <a:solidFill>
            <a:srgbClr val="135868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76C4820-C2C7-4037-90AE-20D6765E44B5}"/>
              </a:ext>
            </a:extLst>
          </p:cNvPr>
          <p:cNvSpPr txBox="1">
            <a:spLocks/>
          </p:cNvSpPr>
          <p:nvPr/>
        </p:nvSpPr>
        <p:spPr>
          <a:xfrm>
            <a:off x="154337" y="2888940"/>
            <a:ext cx="5941663" cy="642385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Autofit/>
          </a:bodyPr>
          <a:lstStyle>
            <a:lvl1pPr marL="0" marR="0" indent="-232828" algn="l" defTabSz="12191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cs-CZ" sz="1600" b="1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bg1"/>
                </a:solidFill>
              </a:rPr>
              <a:t>OSOBNÍ INFORMACE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26ED471-FF43-4C7A-BE44-F3E7DFAEB00C}"/>
              </a:ext>
            </a:extLst>
          </p:cNvPr>
          <p:cNvCxnSpPr/>
          <p:nvPr/>
        </p:nvCxnSpPr>
        <p:spPr>
          <a:xfrm>
            <a:off x="308675" y="3531325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1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SDÍLENÍ OSOBNÍCH INFORMACÍ 1/2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0" y="626028"/>
            <a:ext cx="11933999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 žádných okolností by naprostá většina Čechů neposkytla přihlašovací údaje ke svému bankovnímu účtu a více než polovina pak výši úspor, číslo platební karty nebo rodinné fotografie. Ostatní informace jsou lidé ochotni sdílet za určitých okolností. 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Q23. Následující osobní údaje rozřaďte prosím do tří kategorií: 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D7E60FE5-39C8-4BB5-8ED9-A7CFE7A0C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97540"/>
              </p:ext>
            </p:extLst>
          </p:nvPr>
        </p:nvGraphicFramePr>
        <p:xfrm>
          <a:off x="-486714" y="1628800"/>
          <a:ext cx="12424384" cy="381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976A31E9-DD92-4F93-A2A7-82233D2F9E7D}"/>
              </a:ext>
            </a:extLst>
          </p:cNvPr>
          <p:cNvSpPr txBox="1"/>
          <p:nvPr/>
        </p:nvSpPr>
        <p:spPr>
          <a:xfrm>
            <a:off x="10164452" y="2357879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Vyplním nebo poskytnu…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F765B18-62D2-40B9-98E2-CFB2354F2F07}"/>
              </a:ext>
            </a:extLst>
          </p:cNvPr>
          <p:cNvSpPr/>
          <p:nvPr/>
        </p:nvSpPr>
        <p:spPr>
          <a:xfrm flipH="1">
            <a:off x="-1" y="4843660"/>
            <a:ext cx="12192000" cy="1277273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 35">
            <a:extLst>
              <a:ext uri="{FF2B5EF4-FFF2-40B4-BE49-F238E27FC236}">
                <a16:creationId xmlns:a16="http://schemas.microsoft.com/office/drawing/2014/main" id="{D5923FB5-AB5C-4089-A9A2-AAE2C43E4A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82" y="5102657"/>
            <a:ext cx="669435" cy="666603"/>
            <a:chOff x="7115" y="2550"/>
            <a:chExt cx="473" cy="471"/>
          </a:xfrm>
          <a:noFill/>
        </p:grpSpPr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D1E412FC-049D-4243-84B5-3E650F93A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Line 37">
              <a:extLst>
                <a:ext uri="{FF2B5EF4-FFF2-40B4-BE49-F238E27FC236}">
                  <a16:creationId xmlns:a16="http://schemas.microsoft.com/office/drawing/2014/main" id="{75B6DB8D-4C56-4781-BDB6-9A77C691D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E3791847-4C7E-4E38-BA72-ADE6665A1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60D3D88-F64F-475A-B08A-D2BAAB082D93}"/>
              </a:ext>
            </a:extLst>
          </p:cNvPr>
          <p:cNvSpPr txBox="1"/>
          <p:nvPr/>
        </p:nvSpPr>
        <p:spPr>
          <a:xfrm>
            <a:off x="1596657" y="4869160"/>
            <a:ext cx="10007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Většina seniorů, tj. lidí ve věku 65 a více let, by neuvedla přihlašovací údaje k bankovnímu účtu nebo číslo platební karty, více než tři čtvrtiny těchto lidí by neuvedly výši úspor a více než polovina by neuvedla ani rodné číslo nebo číslo bankovního účtu.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Naopak senioři nemají problém uvádět své kontaktní údaje, jako jsou hlavní e-mail, telefonní číslo nebo adresu trvalého bydliště.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Lidé ve věku 18-34 let alespoň někdy sdílí většinu informací, s výjimkou přihlašovacích údajů k bankovnímu účtu, které by poskytli jen dva z 10.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251F87F5-A8A6-4645-A1D0-F49EA5BDA0AE}"/>
              </a:ext>
            </a:extLst>
          </p:cNvPr>
          <p:cNvSpPr/>
          <p:nvPr/>
        </p:nvSpPr>
        <p:spPr>
          <a:xfrm>
            <a:off x="896086" y="1770242"/>
            <a:ext cx="9143127" cy="326610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13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SDÍLENÍ OSOBNÍCH INFORMACÍ 2/2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0" y="626028"/>
            <a:ext cx="11933999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Bez problémů poskytnou Češi nejčastěji titul, výšku a váhu nebo jméno a příjmení. Více než tři čtvrtiny za určitých okolností sdílejí telefonní číslo a adresu trvalého bydliště.</a:t>
            </a:r>
          </a:p>
          <a:p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Q23. Následující osobní údaje rozřaďte prosím do tří kategorií: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6A31E9-DD92-4F93-A2A7-82233D2F9E7D}"/>
              </a:ext>
            </a:extLst>
          </p:cNvPr>
          <p:cNvSpPr txBox="1"/>
          <p:nvPr/>
        </p:nvSpPr>
        <p:spPr>
          <a:xfrm>
            <a:off x="767408" y="5670440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Vyplním nebo poskytnu…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F765B18-62D2-40B9-98E2-CFB2354F2F07}"/>
              </a:ext>
            </a:extLst>
          </p:cNvPr>
          <p:cNvSpPr/>
          <p:nvPr/>
        </p:nvSpPr>
        <p:spPr>
          <a:xfrm flipH="1">
            <a:off x="-1" y="4971418"/>
            <a:ext cx="12192000" cy="1149515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 35">
            <a:extLst>
              <a:ext uri="{FF2B5EF4-FFF2-40B4-BE49-F238E27FC236}">
                <a16:creationId xmlns:a16="http://schemas.microsoft.com/office/drawing/2014/main" id="{D5923FB5-AB5C-4089-A9A2-AAE2C43E4A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0382" y="5121188"/>
            <a:ext cx="669435" cy="666603"/>
            <a:chOff x="7115" y="2550"/>
            <a:chExt cx="473" cy="471"/>
          </a:xfrm>
          <a:noFill/>
        </p:grpSpPr>
        <p:sp>
          <p:nvSpPr>
            <p:cNvPr id="20" name="Oval 36">
              <a:extLst>
                <a:ext uri="{FF2B5EF4-FFF2-40B4-BE49-F238E27FC236}">
                  <a16:creationId xmlns:a16="http://schemas.microsoft.com/office/drawing/2014/main" id="{D1E412FC-049D-4243-84B5-3E650F93A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Line 37">
              <a:extLst>
                <a:ext uri="{FF2B5EF4-FFF2-40B4-BE49-F238E27FC236}">
                  <a16:creationId xmlns:a16="http://schemas.microsoft.com/office/drawing/2014/main" id="{75B6DB8D-4C56-4781-BDB6-9A77C691D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38">
              <a:extLst>
                <a:ext uri="{FF2B5EF4-FFF2-40B4-BE49-F238E27FC236}">
                  <a16:creationId xmlns:a16="http://schemas.microsoft.com/office/drawing/2014/main" id="{E3791847-4C7E-4E38-BA72-ADE6665A1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60D3D88-F64F-475A-B08A-D2BAAB082D93}"/>
              </a:ext>
            </a:extLst>
          </p:cNvPr>
          <p:cNvSpPr txBox="1"/>
          <p:nvPr/>
        </p:nvSpPr>
        <p:spPr>
          <a:xfrm>
            <a:off x="1596657" y="4996043"/>
            <a:ext cx="1005957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Nejméně poskytují informace o výšce a váze lidé ve věku 65 a více let, pětina by je neuvedla za žádných okolností. Téměř polovina by neposkytla ani osobní fotografie.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Informace o registrační značce auta poskytnou nejčastěji lidé ve věku mezi 50-64 lety, a to až osm z 10 lidí. Častěji se jedná o muže (81 %).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chemeClr val="bg1"/>
                </a:solidFill>
                <a:latin typeface="Arial" panose="020B0604020202020204"/>
              </a:rPr>
              <a:t>Titul sdílejí nejčastěji vysokoškolští studenti (93 %).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11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85D02D-A016-417F-B8CF-13F321A9A6D8}"/>
              </a:ext>
            </a:extLst>
          </p:cNvPr>
          <p:cNvSpPr txBox="1"/>
          <p:nvPr/>
        </p:nvSpPr>
        <p:spPr>
          <a:xfrm>
            <a:off x="10164452" y="2169014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/>
              <a:t>Vyplním nebo poskytnu…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0F18C0D-7B7A-4CC5-BF48-ED01F6874CDF}"/>
              </a:ext>
            </a:extLst>
          </p:cNvPr>
          <p:cNvSpPr/>
          <p:nvPr/>
        </p:nvSpPr>
        <p:spPr>
          <a:xfrm>
            <a:off x="2819636" y="2892031"/>
            <a:ext cx="7262632" cy="636136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7F4EB21-CCF9-4E5C-9BCD-8F36467BDA87}"/>
              </a:ext>
            </a:extLst>
          </p:cNvPr>
          <p:cNvSpPr/>
          <p:nvPr/>
        </p:nvSpPr>
        <p:spPr>
          <a:xfrm>
            <a:off x="2567608" y="4484839"/>
            <a:ext cx="7477580" cy="339472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D7E60FE5-39C8-4BB5-8ED9-A7CFE7A0C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337532"/>
              </p:ext>
            </p:extLst>
          </p:nvPr>
        </p:nvGraphicFramePr>
        <p:xfrm>
          <a:off x="-486714" y="1448780"/>
          <a:ext cx="12424384" cy="400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647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BA031E45-11C5-4D15-9BB9-0C47C214FAAC}"/>
              </a:ext>
            </a:extLst>
          </p:cNvPr>
          <p:cNvSpPr/>
          <p:nvPr/>
        </p:nvSpPr>
        <p:spPr>
          <a:xfrm>
            <a:off x="7608167" y="0"/>
            <a:ext cx="4592675" cy="6858000"/>
          </a:xfrm>
          <a:prstGeom prst="rect">
            <a:avLst/>
          </a:prstGeom>
          <a:solidFill>
            <a:srgbClr val="135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EAFA2A6-0CCA-4C30-8AAC-09C3A440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135868"/>
                </a:solidFill>
                <a:latin typeface="Arial Black" panose="020B0A04020102020204" pitchFamily="34" charset="0"/>
              </a:rPr>
              <a:t>DŮVĚRA VE SPRÁVCE INFORMACÍ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6DBE10-BF77-4D20-83FF-CFC105911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91" y="626028"/>
            <a:ext cx="7480576" cy="642385"/>
          </a:xfrm>
        </p:spPr>
        <p:txBody>
          <a:bodyPr/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Finanční instituce jako jsou banky, spořitelny či pojišťovny jsou považovány za nejbezpečnější, co se týče ochrany před únikem dat. Téměř třetina důvěřuje zabezpečení státní správy.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B52E979F-91B2-4E4B-97E7-8AFC6370349D}"/>
              </a:ext>
            </a:extLst>
          </p:cNvPr>
          <p:cNvSpPr txBox="1">
            <a:spLocks/>
          </p:cNvSpPr>
          <p:nvPr/>
        </p:nvSpPr>
        <p:spPr>
          <a:xfrm>
            <a:off x="479376" y="6227449"/>
            <a:ext cx="10586475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Báze: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n=1006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Otázka: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Q24. Které subjekty podle Vás nejlépe zabezpečí Vaše data před možným únikem a zneužitím?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4138866-C153-4D50-9167-C8182F111E01}"/>
              </a:ext>
            </a:extLst>
          </p:cNvPr>
          <p:cNvCxnSpPr/>
          <p:nvPr/>
        </p:nvCxnSpPr>
        <p:spPr>
          <a:xfrm>
            <a:off x="7774024" y="1772816"/>
            <a:ext cx="42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484E75-3CEC-4579-85D9-7BE02A6ACC80}"/>
              </a:ext>
            </a:extLst>
          </p:cNvPr>
          <p:cNvSpPr txBox="1"/>
          <p:nvPr/>
        </p:nvSpPr>
        <p:spPr>
          <a:xfrm>
            <a:off x="7706357" y="1386844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Sociodemografické rozdíly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F8379E3-4643-46F4-A787-0B969B1D2D4F}"/>
              </a:ext>
            </a:extLst>
          </p:cNvPr>
          <p:cNvSpPr txBox="1"/>
          <p:nvPr/>
        </p:nvSpPr>
        <p:spPr>
          <a:xfrm>
            <a:off x="7790650" y="1996556"/>
            <a:ext cx="39579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Státní správě a jejímu datovému zabezpečení důvěřují častěji lidé s vysokoškolským vzděláním (42 %), zatímco lidé se základním vzděláním nebo výučním listem častěji nedokážou bezpečnost posoudit (16 %).</a:t>
            </a: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1100" dirty="0">
                <a:solidFill>
                  <a:srgbClr val="FFFFFF"/>
                </a:solidFill>
                <a:latin typeface="Arial" panose="020B0604020202020204"/>
              </a:rPr>
              <a:t>Oproti ostatním věkovým skupinám lidé ve věku nad 65 let častěji důvěřují finančním institucím (65 %) a téměř čtvrtina lidí do 34 let důvěřuje škole nebo zaměstnavateli.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35">
            <a:extLst>
              <a:ext uri="{FF2B5EF4-FFF2-40B4-BE49-F238E27FC236}">
                <a16:creationId xmlns:a16="http://schemas.microsoft.com/office/drawing/2014/main" id="{F763554D-8842-447E-89AD-14CB879FF7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956540" y="375621"/>
            <a:ext cx="896933" cy="893139"/>
            <a:chOff x="7115" y="2550"/>
            <a:chExt cx="473" cy="471"/>
          </a:xfrm>
          <a:noFill/>
        </p:grpSpPr>
        <p:sp>
          <p:nvSpPr>
            <p:cNvPr id="23" name="Oval 36">
              <a:extLst>
                <a:ext uri="{FF2B5EF4-FFF2-40B4-BE49-F238E27FC236}">
                  <a16:creationId xmlns:a16="http://schemas.microsoft.com/office/drawing/2014/main" id="{D4AA44B9-78F2-4CEE-ACD9-2E87BB30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5" y="2550"/>
              <a:ext cx="473" cy="471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Line 37">
              <a:extLst>
                <a:ext uri="{FF2B5EF4-FFF2-40B4-BE49-F238E27FC236}">
                  <a16:creationId xmlns:a16="http://schemas.microsoft.com/office/drawing/2014/main" id="{4FED48B5-DD22-4C55-B75C-F9919E0AC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3" y="2703"/>
              <a:ext cx="0" cy="227"/>
            </a:xfrm>
            <a:prstGeom prst="lin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FF5A68AA-C373-4D59-B26A-DE5D64AA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" y="2601"/>
              <a:ext cx="41" cy="40"/>
            </a:xfrm>
            <a:prstGeom prst="ellipse">
              <a:avLst/>
            </a:prstGeom>
            <a:grp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D87A7C59-1AF7-4FCB-83BC-F6ED51732DA4}"/>
              </a:ext>
            </a:extLst>
          </p:cNvPr>
          <p:cNvCxnSpPr/>
          <p:nvPr/>
        </p:nvCxnSpPr>
        <p:spPr>
          <a:xfrm>
            <a:off x="587388" y="5095575"/>
            <a:ext cx="6048000" cy="0"/>
          </a:xfrm>
          <a:prstGeom prst="line">
            <a:avLst/>
          </a:prstGeom>
          <a:ln>
            <a:solidFill>
              <a:srgbClr val="135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af 17">
            <a:extLst>
              <a:ext uri="{FF2B5EF4-FFF2-40B4-BE49-F238E27FC236}">
                <a16:creationId xmlns:a16="http://schemas.microsoft.com/office/drawing/2014/main" id="{26031236-9A54-4891-BF86-5CB3D2F88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960914"/>
              </p:ext>
            </p:extLst>
          </p:nvPr>
        </p:nvGraphicFramePr>
        <p:xfrm>
          <a:off x="133976" y="1556121"/>
          <a:ext cx="7557883" cy="4191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347061"/>
      </p:ext>
    </p:extLst>
  </p:cSld>
  <p:clrMapOvr>
    <a:masterClrMapping/>
  </p:clrMapOvr>
</p:sld>
</file>

<file path=ppt/theme/theme1.xml><?xml version="1.0" encoding="utf-8"?>
<a:theme xmlns:a="http://schemas.openxmlformats.org/drawingml/2006/main" name="1_Vlastní návrh">
  <a:themeElements>
    <a:clrScheme name="Ipsos FIN">
      <a:dk1>
        <a:srgbClr val="40404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D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154A98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Vlastní návrh">
  <a:themeElements>
    <a:clrScheme name="00_Ipsos FIN_černá">
      <a:dk1>
        <a:srgbClr val="000000"/>
      </a:dk1>
      <a:lt1>
        <a:srgbClr val="FFFFFF"/>
      </a:lt1>
      <a:dk2>
        <a:srgbClr val="2F469C"/>
      </a:dk2>
      <a:lt2>
        <a:srgbClr val="009D9C"/>
      </a:lt2>
      <a:accent1>
        <a:srgbClr val="002554"/>
      </a:accent1>
      <a:accent2>
        <a:srgbClr val="009D9C"/>
      </a:accent2>
      <a:accent3>
        <a:srgbClr val="84329B"/>
      </a:accent3>
      <a:accent4>
        <a:srgbClr val="C0C0C0"/>
      </a:accent4>
      <a:accent5>
        <a:srgbClr val="E87722"/>
      </a:accent5>
      <a:accent6>
        <a:srgbClr val="F1BE4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Ipsos">
    <a:dk1>
      <a:srgbClr val="003399"/>
    </a:dk1>
    <a:lt1>
      <a:srgbClr val="FFFFFF"/>
    </a:lt1>
    <a:dk2>
      <a:srgbClr val="000000"/>
    </a:dk2>
    <a:lt2>
      <a:srgbClr val="BABABA"/>
    </a:lt2>
    <a:accent1>
      <a:srgbClr val="008BCA"/>
    </a:accent1>
    <a:accent2>
      <a:srgbClr val="FBB040"/>
    </a:accent2>
    <a:accent3>
      <a:srgbClr val="ED6737"/>
    </a:accent3>
    <a:accent4>
      <a:srgbClr val="A1C46B"/>
    </a:accent4>
    <a:accent5>
      <a:srgbClr val="008E94"/>
    </a:accent5>
    <a:accent6>
      <a:srgbClr val="281051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2D837ABE45445800B46C7B093EE79" ma:contentTypeVersion="13" ma:contentTypeDescription="Create a new document." ma:contentTypeScope="" ma:versionID="4a389e788cc9df32fa782b4a9f7361e7">
  <xsd:schema xmlns:xsd="http://www.w3.org/2001/XMLSchema" xmlns:xs="http://www.w3.org/2001/XMLSchema" xmlns:p="http://schemas.microsoft.com/office/2006/metadata/properties" xmlns:ns3="f5270896-2f3d-470e-9a40-13c7e60dff09" xmlns:ns4="31a574dd-9fbb-4d4e-9462-c95c97981e8e" targetNamespace="http://schemas.microsoft.com/office/2006/metadata/properties" ma:root="true" ma:fieldsID="7da56060965cd4bd46d85c9c3d01e7ce" ns3:_="" ns4:_="">
    <xsd:import namespace="f5270896-2f3d-470e-9a40-13c7e60dff09"/>
    <xsd:import namespace="31a574dd-9fbb-4d4e-9462-c95c97981e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70896-2f3d-470e-9a40-13c7e60dff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574dd-9fbb-4d4e-9462-c95c97981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8D8271-C8BC-4810-AA8E-C637585E5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70896-2f3d-470e-9a40-13c7e60dff09"/>
    <ds:schemaRef ds:uri="31a574dd-9fbb-4d4e-9462-c95c97981e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C55DB8-D07A-40A0-9FF1-24A43E24C9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6EB6DF-3629-4FC4-B848-926FC7B774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34621</TotalTime>
  <Words>2610</Words>
  <Application>Microsoft Office PowerPoint</Application>
  <PresentationFormat>Širokoúhlá obrazovka</PresentationFormat>
  <Paragraphs>294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33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Courier New</vt:lpstr>
      <vt:lpstr>Wingdings</vt:lpstr>
      <vt:lpstr>1_Vlastní návrh</vt:lpstr>
      <vt:lpstr>Vlastní návrh</vt:lpstr>
      <vt:lpstr>2_Vlastní návrh</vt:lpstr>
      <vt:lpstr>3_Vlastní návrh</vt:lpstr>
      <vt:lpstr>Motiv Office</vt:lpstr>
      <vt:lpstr>ČEŠI A KYBERBEZPEČNOST</vt:lpstr>
      <vt:lpstr>Prezentace aplikace PowerPoint</vt:lpstr>
      <vt:lpstr>Prezentace aplikace PowerPoint</vt:lpstr>
      <vt:lpstr>Prezentace aplikace PowerPoint</vt:lpstr>
      <vt:lpstr>INDEX KYBERBEZPEČNOSTI</vt:lpstr>
      <vt:lpstr>Prezentace aplikace PowerPoint</vt:lpstr>
      <vt:lpstr>SDÍLENÍ OSOBNÍCH INFORMACÍ 1/2</vt:lpstr>
      <vt:lpstr>SDÍLENÍ OSOBNÍCH INFORMACÍ 2/2</vt:lpstr>
      <vt:lpstr>DŮVĚRA VE SPRÁVCE INFORMACÍ</vt:lpstr>
      <vt:lpstr>Prezentace aplikace PowerPoint</vt:lpstr>
      <vt:lpstr>SÍLA PŘÍSTUPOVÝCH HESEL</vt:lpstr>
      <vt:lpstr>STEJNÉ HESLO PRO VÍCE SLUŽEB</vt:lpstr>
      <vt:lpstr>UCHOVÁVÁNÍ PŘÍSTUPOVÝCH HESEL</vt:lpstr>
      <vt:lpstr>Prezentace aplikace PowerPoint</vt:lpstr>
      <vt:lpstr>ZKUŠENOST S HACKERSKÝM ÚTOKEM</vt:lpstr>
      <vt:lpstr>ZPŮSOB HACKERSKÉHO ÚTOKU</vt:lpstr>
      <vt:lpstr>PŘEDMĚT HACKERSKÉHO ÚTOKU</vt:lpstr>
      <vt:lpstr>ZABEZPEČENÍ TELEFONU PROTI HACKERŮM</vt:lpstr>
      <vt:lpstr>ZABEZPEČENÍ POČÍTAČE PROTI HACKERŮM</vt:lpstr>
      <vt:lpstr>Prezentace aplikace PowerPoint</vt:lpstr>
      <vt:lpstr>BEZPEČNOSTNÍ UPOZORNĚNÍ BANKY</vt:lpstr>
      <vt:lpstr>NEZNÁMÉ PŘÍLOHY</vt:lpstr>
      <vt:lpstr>Prezentace aplikace PowerPoint</vt:lpstr>
      <vt:lpstr>KONTROLA BANKOVNÍHO ÚČTU</vt:lpstr>
      <vt:lpstr>ZAŘÍZENÍ PRO PŘÍSTUP DO IB</vt:lpstr>
      <vt:lpstr>Prezentace aplikace PowerPoint</vt:lpstr>
      <vt:lpstr>PŘIPOJENÍ NA VEŘEJNOU WIFI</vt:lpstr>
      <vt:lpstr>AKTIVITA NA VEŘEJNÉ WIFI </vt:lpstr>
      <vt:lpstr>Prezentace aplikace PowerPoint</vt:lpstr>
      <vt:lpstr>ONLINE OBCHODOVÁNÍ NA BAZARECH</vt:lpstr>
      <vt:lpstr>REAKCE NA FALEŠNÝ TELEFONÁT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 Paška - Ipsos</dc:creator>
  <cp:lastModifiedBy>Radana Možná</cp:lastModifiedBy>
  <cp:revision>2299</cp:revision>
  <cp:lastPrinted>2016-07-14T09:20:19Z</cp:lastPrinted>
  <dcterms:created xsi:type="dcterms:W3CDTF">2012-02-21T08:44:35Z</dcterms:created>
  <dcterms:modified xsi:type="dcterms:W3CDTF">2022-10-25T06:38:51Z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0x010100C9B2D837ABE45445800B46C7B093EE79</vt:lpwstr>
  </property>
</Properties>
</file>