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notesMasterIdLst>
    <p:notesMasterId r:id="rId25"/>
  </p:notesMasterIdLst>
  <p:sldIdLst>
    <p:sldId id="256" r:id="rId3"/>
    <p:sldId id="420" r:id="rId4"/>
    <p:sldId id="327" r:id="rId5"/>
    <p:sldId id="423" r:id="rId6"/>
    <p:sldId id="402" r:id="rId7"/>
    <p:sldId id="414" r:id="rId8"/>
    <p:sldId id="407" r:id="rId9"/>
    <p:sldId id="421" r:id="rId10"/>
    <p:sldId id="345" r:id="rId11"/>
    <p:sldId id="412" r:id="rId12"/>
    <p:sldId id="403" r:id="rId13"/>
    <p:sldId id="406" r:id="rId14"/>
    <p:sldId id="408" r:id="rId15"/>
    <p:sldId id="410" r:id="rId16"/>
    <p:sldId id="404" r:id="rId17"/>
    <p:sldId id="419" r:id="rId18"/>
    <p:sldId id="405" r:id="rId19"/>
    <p:sldId id="411" r:id="rId20"/>
    <p:sldId id="416" r:id="rId21"/>
    <p:sldId id="417" r:id="rId22"/>
    <p:sldId id="418" r:id="rId23"/>
    <p:sldId id="328" r:id="rId24"/>
  </p:sldIdLst>
  <p:sldSz cx="12192000" cy="6858000"/>
  <p:notesSz cx="6797675" cy="9926638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torie Kovacova" initials="VK" lastIdx="7" clrIdx="0"/>
  <p:cmAuthor id="2" name="Andrea Trudičová" initials="AT" lastIdx="1" clrIdx="1"/>
  <p:cmAuthor id="3" name="jana hamanova" initials="jh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383"/>
    <a:srgbClr val="AFD7CF"/>
    <a:srgbClr val="1DB39F"/>
    <a:srgbClr val="007E79"/>
    <a:srgbClr val="18A794"/>
    <a:srgbClr val="1AB39F"/>
    <a:srgbClr val="40404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4140" autoAdjust="0"/>
  </p:normalViewPr>
  <p:slideViewPr>
    <p:cSldViewPr snapToGrid="0">
      <p:cViewPr varScale="1">
        <p:scale>
          <a:sx n="66" d="100"/>
          <a:sy n="66" d="100"/>
        </p:scale>
        <p:origin x="1171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Graf%20v%20aplikaci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4463520527372278"/>
                  <c:y val="0.1177889074383231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65CCF2D5-0B3F-419A-A426-712D1E1F56BF}" type="CATEGORYNAME">
                      <a:rPr lang="en-US"/>
                      <a:pPr>
                        <a:defRPr b="1"/>
                      </a:pPr>
                      <a:t>[NÁZEV KATEGORIE]</a:t>
                    </a:fld>
                    <a:r>
                      <a:rPr lang="en-US" baseline="0" dirty="0"/>
                      <a:t>
52 %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734109618430988"/>
                      <c:h val="0.282398905583379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8B1-40E6-B41D-F5D08B167802}"/>
                </c:ext>
              </c:extLst>
            </c:dLbl>
            <c:dLbl>
              <c:idx val="1"/>
              <c:layout>
                <c:manualLayout>
                  <c:x val="1.3996937572923678E-2"/>
                  <c:y val="0.11189946206640697"/>
                </c:manualLayout>
              </c:layout>
              <c:tx>
                <c:rich>
                  <a:bodyPr/>
                  <a:lstStyle/>
                  <a:p>
                    <a:fld id="{1D87E29C-29F3-499B-924D-8EB1E1280D00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12 %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8B1-40E6-B41D-F5D08B167802}"/>
                </c:ext>
              </c:extLst>
            </c:dLbl>
            <c:dLbl>
              <c:idx val="2"/>
              <c:layout>
                <c:manualLayout>
                  <c:x val="-0.11664096275418588"/>
                  <c:y val="1.766833611574847E-2"/>
                </c:manualLayout>
              </c:layout>
              <c:tx>
                <c:rich>
                  <a:bodyPr/>
                  <a:lstStyle/>
                  <a:p>
                    <a:fld id="{CC1279FC-5B74-4FDA-B13B-069009963E23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23 %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892030342127767"/>
                      <c:h val="0.362789834910035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8B1-40E6-B41D-F5D08B167802}"/>
                </c:ext>
              </c:extLst>
            </c:dLbl>
            <c:dLbl>
              <c:idx val="3"/>
              <c:layout>
                <c:manualLayout>
                  <c:x val="-9.3312917152824554E-2"/>
                  <c:y val="-0.10012057132257468"/>
                </c:manualLayout>
              </c:layout>
              <c:tx>
                <c:rich>
                  <a:bodyPr/>
                  <a:lstStyle/>
                  <a:p>
                    <a:fld id="{9B889438-D8B9-42E6-B666-3334984E3971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12 %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8B1-40E6-B41D-F5D08B1678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sociodemo!$K$6:$K$9</c:f>
              <c:strCache>
                <c:ptCount val="4"/>
                <c:pt idx="0">
                  <c:v>malé obce</c:v>
                </c:pt>
                <c:pt idx="1">
                  <c:v>malá města</c:v>
                </c:pt>
                <c:pt idx="2">
                  <c:v>okresní města</c:v>
                </c:pt>
                <c:pt idx="3">
                  <c:v>velká města</c:v>
                </c:pt>
              </c:strCache>
            </c:strRef>
          </c:cat>
          <c:val>
            <c:numRef>
              <c:f>sociodemo!$L$6:$L$9</c:f>
              <c:numCache>
                <c:formatCode>0%</c:formatCode>
                <c:ptCount val="4"/>
                <c:pt idx="0">
                  <c:v>0.51991890299796728</c:v>
                </c:pt>
                <c:pt idx="1">
                  <c:v>0.12433383251718443</c:v>
                </c:pt>
                <c:pt idx="2">
                  <c:v>0.2340021661344755</c:v>
                </c:pt>
                <c:pt idx="3">
                  <c:v>0.12174509835037153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B-411D-83FA-1A5F5EDD0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86286089238847"/>
          <c:y val="8.7756841551658499E-2"/>
          <c:w val="0.45019619422572177"/>
          <c:h val="0.84356806080190727"/>
        </c:manualLayout>
      </c:layout>
      <c:doughnutChart>
        <c:varyColors val="1"/>
        <c:ser>
          <c:idx val="1"/>
          <c:order val="0"/>
          <c:tx>
            <c:v>2019</c:v>
          </c:tx>
          <c:spPr>
            <a:pattFill prst="pct5">
              <a:fgClr>
                <a:schemeClr val="bg1"/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c:spPr>
          <c:dPt>
            <c:idx val="0"/>
            <c:bubble3D val="0"/>
            <c:spPr>
              <a:pattFill prst="pct5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6FB-4466-91C4-300186B745B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A6FB-4466-91C4-300186B745B3}"/>
              </c:ext>
            </c:extLst>
          </c:dPt>
          <c:dPt>
            <c:idx val="2"/>
            <c:bubble3D val="0"/>
            <c:spPr>
              <a:pattFill prst="pct5">
                <a:fgClr>
                  <a:schemeClr val="bg1"/>
                </a:fgClr>
                <a:bgClr>
                  <a:schemeClr val="bg1">
                    <a:lumMod val="95000"/>
                  </a:schemeClr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A6FB-4466-91C4-300186B745B3}"/>
              </c:ext>
            </c:extLst>
          </c:dPt>
          <c:dLbls>
            <c:dLbl>
              <c:idx val="0"/>
              <c:layout>
                <c:manualLayout>
                  <c:x val="-5.2083333333333412E-2"/>
                  <c:y val="-3.9037057232937295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37 %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6FB-4466-91C4-300186B745B3}"/>
                </c:ext>
              </c:extLst>
            </c:dLbl>
            <c:dLbl>
              <c:idx val="1"/>
              <c:layout>
                <c:manualLayout>
                  <c:x val="6.2500000000000003E-3"/>
                  <c:y val="-0.1288222888686907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36 %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6FB-4466-91C4-300186B745B3}"/>
                </c:ext>
              </c:extLst>
            </c:dLbl>
            <c:dLbl>
              <c:idx val="2"/>
              <c:layout>
                <c:manualLayout>
                  <c:x val="2.5000000000000001E-2"/>
                  <c:y val="2.342223433976194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28 %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6FB-4466-91C4-300186B745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Sheet1!$AC$306:$AC$308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A6FB-4466-91C4-300186B745B3}"/>
            </c:ext>
          </c:extLst>
        </c:ser>
        <c:ser>
          <c:idx val="0"/>
          <c:order val="1"/>
          <c:tx>
            <c:v>2020</c:v>
          </c:tx>
          <c:dLbls>
            <c:dLbl>
              <c:idx val="0"/>
              <c:layout>
                <c:manualLayout>
                  <c:x val="0.16723031496062982"/>
                  <c:y val="-4.3392609209241394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dirty="0" err="1"/>
                      <a:t>Uživatelské</a:t>
                    </a:r>
                    <a:endParaRPr lang="en-US" sz="1400" dirty="0"/>
                  </a:p>
                  <a:p>
                    <a:pPr>
                      <a:defRPr sz="1400" b="1"/>
                    </a:pPr>
                    <a:r>
                      <a:rPr lang="en-US" sz="1400" dirty="0"/>
                      <a:t> </a:t>
                    </a:r>
                    <a:r>
                      <a:rPr lang="en-US" sz="1400" dirty="0" err="1"/>
                      <a:t>jméno</a:t>
                    </a:r>
                    <a:r>
                      <a:rPr lang="en-US" sz="1400" dirty="0"/>
                      <a:t> a </a:t>
                    </a:r>
                    <a:r>
                      <a:rPr lang="en-US" sz="1400" dirty="0" err="1"/>
                      <a:t>heslo</a:t>
                    </a:r>
                    <a:r>
                      <a:rPr lang="en-US" sz="1400" dirty="0"/>
                      <a:t>
26 %</a:t>
                    </a:r>
                  </a:p>
                  <a:p>
                    <a:pPr>
                      <a:defRPr sz="1400" b="1"/>
                    </a:pPr>
                    <a:r>
                      <a:rPr lang="en-US" sz="1200" b="0" i="1" dirty="0"/>
                      <a:t>2019: 37 %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17700131233589"/>
                      <c:h val="0.278568440414235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A6FB-4466-91C4-300186B745B3}"/>
                </c:ext>
              </c:extLst>
            </c:dLbl>
            <c:dLbl>
              <c:idx val="1"/>
              <c:layout>
                <c:manualLayout>
                  <c:x val="0.28147982283464568"/>
                  <c:y val="-0.12170924523540429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dirty="0" err="1"/>
                      <a:t>Biometrie</a:t>
                    </a:r>
                    <a:r>
                      <a:rPr lang="en-US" sz="1400" dirty="0"/>
                      <a:t> 
44 %</a:t>
                    </a:r>
                  </a:p>
                  <a:p>
                    <a:pPr>
                      <a:defRPr sz="1400" b="1"/>
                    </a:pPr>
                    <a:r>
                      <a:rPr lang="en-US" sz="1200" b="0" i="1" dirty="0"/>
                      <a:t>2019:</a:t>
                    </a:r>
                    <a:r>
                      <a:rPr lang="en-US" sz="1200" b="0" i="1" baseline="0" dirty="0"/>
                      <a:t> 36 %</a:t>
                    </a:r>
                    <a:endParaRPr lang="en-US" sz="1200" b="0" i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028133202099739"/>
                      <c:h val="0.2157578153264404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A6FB-4466-91C4-300186B745B3}"/>
                </c:ext>
              </c:extLst>
            </c:dLbl>
            <c:dLbl>
              <c:idx val="2"/>
              <c:layout>
                <c:manualLayout>
                  <c:x val="-0.121125656167979"/>
                  <c:y val="-0.11383697694569761"/>
                </c:manualLayout>
              </c:layout>
              <c:tx>
                <c:rich>
                  <a:bodyPr/>
                  <a:lstStyle/>
                  <a:p>
                    <a:r>
                      <a:rPr lang="fi-FI" sz="1400" baseline="0" dirty="0"/>
                      <a:t>PIN kód
30 %</a:t>
                    </a:r>
                  </a:p>
                  <a:p>
                    <a:r>
                      <a:rPr lang="fi-FI" sz="1200" b="0" i="1" baseline="0" dirty="0"/>
                      <a:t>2019: 28 %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6FB-4466-91C4-300186B745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Sheet1!$B$300:$B$302</c:f>
              <c:strCache>
                <c:ptCount val="3"/>
                <c:pt idx="0">
                  <c:v>Uživatelské jméno a heslo.</c:v>
                </c:pt>
                <c:pt idx="1">
                  <c:v>Biometrie (otisk prstu, ověření hlasu, snímání tváře, oka).</c:v>
                </c:pt>
                <c:pt idx="2">
                  <c:v>PIN kód.</c:v>
                </c:pt>
              </c:strCache>
            </c:strRef>
          </c:cat>
          <c:val>
            <c:numRef>
              <c:f>Sheet1!$C$300:$C$302</c:f>
              <c:numCache>
                <c:formatCode>###0%</c:formatCode>
                <c:ptCount val="3"/>
                <c:pt idx="0">
                  <c:v>0.26450983348916346</c:v>
                </c:pt>
                <c:pt idx="1">
                  <c:v>0.4386530816530646</c:v>
                </c:pt>
                <c:pt idx="2">
                  <c:v>0.29683708485777122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FB-4466-91C4-300186B74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7"/>
      </c:doughnutChart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Sheet1!$R$49</c:f>
              <c:strCache>
                <c:ptCount val="1"/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Sheet1!$Q$50:$Q$57</c:f>
              <c:strCache>
                <c:ptCount val="8"/>
                <c:pt idx="0">
                  <c:v>Mám obavy o bezpečnost</c:v>
                </c:pt>
                <c:pt idx="1">
                  <c:v>Zatím to nepotřebuji</c:v>
                </c:pt>
                <c:pt idx="2">
                  <c:v>Nemám vhodný telefon/tablet</c:v>
                </c:pt>
                <c:pt idx="3">
                  <c:v>Nemám mobilní data, wifi, či je využívám málokdy</c:v>
                </c:pt>
                <c:pt idx="4">
                  <c:v>Jsem zvyklý/á na přístup přes webový prohlížeč (www stránky)</c:v>
                </c:pt>
                <c:pt idx="5">
                  <c:v>Připadá mi to složité</c:v>
                </c:pt>
                <c:pt idx="6">
                  <c:v>Připadá mi to nepohodlné</c:v>
                </c:pt>
                <c:pt idx="7">
                  <c:v>Z jiného důvodu</c:v>
                </c:pt>
              </c:strCache>
            </c:strRef>
          </c:cat>
          <c:val>
            <c:numRef>
              <c:f>Sheet1!$R$50:$R$57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FD8B-4DF7-BDB1-FCFD5923E069}"/>
            </c:ext>
          </c:extLst>
        </c:ser>
        <c:ser>
          <c:idx val="1"/>
          <c:order val="1"/>
          <c:tx>
            <c:strRef>
              <c:f>Sheet1!$S$49</c:f>
              <c:strCache>
                <c:ptCount val="1"/>
                <c:pt idx="0">
                  <c:v>mobilní aplikace</c:v>
                </c:pt>
              </c:strCache>
            </c:strRef>
          </c:tx>
          <c:spPr>
            <a:solidFill>
              <a:srgbClr val="13938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45D-4E4B-AD87-C529664E5E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45D-4E4B-AD87-C529664E5E1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45D-4E4B-AD87-C529664E5E1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45D-4E4B-AD87-C529664E5E1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45D-4E4B-AD87-C529664E5E1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45D-4E4B-AD87-C529664E5E1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45D-4E4B-AD87-C529664E5E1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45D-4E4B-AD87-C529664E5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Sheet1!$Q$50:$Q$57</c:f>
              <c:strCache>
                <c:ptCount val="8"/>
                <c:pt idx="0">
                  <c:v>Mám obavy o bezpečnost</c:v>
                </c:pt>
                <c:pt idx="1">
                  <c:v>Zatím to nepotřebuji</c:v>
                </c:pt>
                <c:pt idx="2">
                  <c:v>Nemám vhodný telefon/tablet</c:v>
                </c:pt>
                <c:pt idx="3">
                  <c:v>Nemám mobilní data, wifi, či je využívám málokdy</c:v>
                </c:pt>
                <c:pt idx="4">
                  <c:v>Jsem zvyklý/á na přístup přes webový prohlížeč (www stránky)</c:v>
                </c:pt>
                <c:pt idx="5">
                  <c:v>Připadá mi to složité</c:v>
                </c:pt>
                <c:pt idx="6">
                  <c:v>Připadá mi to nepohodlné</c:v>
                </c:pt>
                <c:pt idx="7">
                  <c:v>Z jiného důvodu</c:v>
                </c:pt>
              </c:strCache>
            </c:strRef>
          </c:cat>
          <c:val>
            <c:numRef>
              <c:f>Sheet1!$S$50:$S$57</c:f>
              <c:numCache>
                <c:formatCode>###0%</c:formatCode>
                <c:ptCount val="8"/>
                <c:pt idx="0">
                  <c:v>0.3916068874878757</c:v>
                </c:pt>
                <c:pt idx="1">
                  <c:v>0.31095307290285484</c:v>
                </c:pt>
                <c:pt idx="2">
                  <c:v>0.1854524880303744</c:v>
                </c:pt>
                <c:pt idx="3">
                  <c:v>7.5780722099307696E-2</c:v>
                </c:pt>
                <c:pt idx="4">
                  <c:v>0.35680125721820521</c:v>
                </c:pt>
                <c:pt idx="5">
                  <c:v>2.6812634114200824E-2</c:v>
                </c:pt>
                <c:pt idx="6">
                  <c:v>9.3987088646493577E-2</c:v>
                </c:pt>
                <c:pt idx="7">
                  <c:v>5.2793484966413222E-2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8B-4DF7-BDB1-FCFD5923E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7304432"/>
        <c:axId val="596599920"/>
      </c:barChart>
      <c:catAx>
        <c:axId val="527304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6599920"/>
        <c:crosses val="autoZero"/>
        <c:auto val="1"/>
        <c:lblAlgn val="ctr"/>
        <c:lblOffset val="100"/>
        <c:noMultiLvlLbl val="0"/>
      </c:catAx>
      <c:valAx>
        <c:axId val="59659992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2730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4898381744455194"/>
          <c:y val="4.6790024352237232E-2"/>
          <c:w val="0.42257021383715559"/>
          <c:h val="0.9200673228054316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39383"/>
              </a:solidFill>
            </c:spPr>
            <c:extLst>
              <c:ext xmlns:c16="http://schemas.microsoft.com/office/drawing/2014/chart" uri="{C3380CC4-5D6E-409C-BE32-E72D297353CC}">
                <c16:uniqueId val="{00000007-9FDD-4112-83A6-9FBF50800E9F}"/>
              </c:ext>
            </c:extLst>
          </c:dPt>
          <c:dPt>
            <c:idx val="1"/>
            <c:invertIfNegative val="0"/>
            <c:bubble3D val="0"/>
            <c:spPr>
              <a:solidFill>
                <a:srgbClr val="139383"/>
              </a:solidFill>
            </c:spPr>
            <c:extLst>
              <c:ext xmlns:c16="http://schemas.microsoft.com/office/drawing/2014/chart" uri="{C3380CC4-5D6E-409C-BE32-E72D297353CC}">
                <c16:uniqueId val="{00000006-9FDD-4112-83A6-9FBF50800E9F}"/>
              </c:ext>
            </c:extLst>
          </c:dPt>
          <c:dPt>
            <c:idx val="2"/>
            <c:invertIfNegative val="0"/>
            <c:bubble3D val="0"/>
            <c:spPr>
              <a:solidFill>
                <a:srgbClr val="139383"/>
              </a:solidFill>
            </c:spPr>
            <c:extLst>
              <c:ext xmlns:c16="http://schemas.microsoft.com/office/drawing/2014/chart" uri="{C3380CC4-5D6E-409C-BE32-E72D297353CC}">
                <c16:uniqueId val="{00000005-9FDD-4112-83A6-9FBF50800E9F}"/>
              </c:ext>
            </c:extLst>
          </c:dPt>
          <c:dPt>
            <c:idx val="3"/>
            <c:invertIfNegative val="0"/>
            <c:bubble3D val="0"/>
            <c:spPr>
              <a:solidFill>
                <a:srgbClr val="139383"/>
              </a:solidFill>
            </c:spPr>
            <c:extLst>
              <c:ext xmlns:c16="http://schemas.microsoft.com/office/drawing/2014/chart" uri="{C3380CC4-5D6E-409C-BE32-E72D297353CC}">
                <c16:uniqueId val="{00000004-9FDD-4112-83A6-9FBF50800E9F}"/>
              </c:ext>
            </c:extLst>
          </c:dPt>
          <c:dPt>
            <c:idx val="4"/>
            <c:invertIfNegative val="0"/>
            <c:bubble3D val="0"/>
            <c:spPr>
              <a:solidFill>
                <a:srgbClr val="139383"/>
              </a:solidFill>
            </c:spPr>
            <c:extLst>
              <c:ext xmlns:c16="http://schemas.microsoft.com/office/drawing/2014/chart" uri="{C3380CC4-5D6E-409C-BE32-E72D297353CC}">
                <c16:uniqueId val="{00000003-9FDD-4112-83A6-9FBF50800E9F}"/>
              </c:ext>
            </c:extLst>
          </c:dPt>
          <c:dPt>
            <c:idx val="5"/>
            <c:invertIfNegative val="0"/>
            <c:bubble3D val="0"/>
            <c:spPr>
              <a:solidFill>
                <a:srgbClr val="139383"/>
              </a:solidFill>
            </c:spPr>
            <c:extLst>
              <c:ext xmlns:c16="http://schemas.microsoft.com/office/drawing/2014/chart" uri="{C3380CC4-5D6E-409C-BE32-E72D297353CC}">
                <c16:uniqueId val="{00000002-9FDD-4112-83A6-9FBF50800E9F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BF1C-42B8-B6AC-813FBDAE831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FDD-4112-83A6-9FBF50800E9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36</a:t>
                    </a:r>
                    <a:r>
                      <a:rPr lang="en-US" baseline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FDD-4112-83A6-9FBF50800E9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FDD-4112-83A6-9FBF50800E9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FDD-4112-83A6-9FBF50800E9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FDD-4112-83A6-9FBF50800E9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FDD-4112-83A6-9FBF50800E9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F1C-42B8-B6AC-813FBDAE83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Sheet1!$Q$62:$Q$68</c:f>
              <c:strCache>
                <c:ptCount val="7"/>
                <c:pt idx="0">
                  <c:v>Mobilní data by byla levnější</c:v>
                </c:pt>
                <c:pt idx="1">
                  <c:v>Získal bych tím slevu na službu někoho dalšího (např. mobilní operátor, síť supermarketů apod.)</c:v>
                </c:pt>
                <c:pt idx="2">
                  <c:v>Banka by nabídla lepší zabezpečení své bankovní mobilní aplikace</c:v>
                </c:pt>
                <c:pt idx="3">
                  <c:v>Bankovní mobilní aplikace by byla přehlednější a jednodušší</c:v>
                </c:pt>
                <c:pt idx="4">
                  <c:v>Získal bych zdarma nebo se slevou chytrý telefon/ tablet s bankovní mobilní aplikací</c:v>
                </c:pt>
                <c:pt idx="5">
                  <c:v>Získal bych tím nějakou slevu na bankovních produktech a službách</c:v>
                </c:pt>
                <c:pt idx="6">
                  <c:v>Nic, bankovní mobilní aplikaci nevyužívám z principu.</c:v>
                </c:pt>
              </c:strCache>
            </c:strRef>
          </c:cat>
          <c:val>
            <c:numRef>
              <c:f>Sheet1!$R$62:$R$68</c:f>
              <c:numCache>
                <c:formatCode>###0%</c:formatCode>
                <c:ptCount val="7"/>
                <c:pt idx="0">
                  <c:v>0.32935308337935437</c:v>
                </c:pt>
                <c:pt idx="1">
                  <c:v>0.36228751541125959</c:v>
                </c:pt>
                <c:pt idx="2">
                  <c:v>0.36516789665889737</c:v>
                </c:pt>
                <c:pt idx="3">
                  <c:v>0.36667780894599028</c:v>
                </c:pt>
                <c:pt idx="4">
                  <c:v>0.37774329599657386</c:v>
                </c:pt>
                <c:pt idx="5">
                  <c:v>0.4201682117359381</c:v>
                </c:pt>
                <c:pt idx="6">
                  <c:v>0.5332269559806273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C-42B8-B6AC-813FBDAE8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48883712"/>
        <c:axId val="42921344"/>
      </c:barChart>
      <c:catAx>
        <c:axId val="48883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cs-CZ"/>
          </a:p>
        </c:txPr>
        <c:crossAx val="42921344"/>
        <c:crosses val="autoZero"/>
        <c:auto val="1"/>
        <c:lblAlgn val="l"/>
        <c:lblOffset val="100"/>
        <c:noMultiLvlLbl val="0"/>
      </c:catAx>
      <c:valAx>
        <c:axId val="42921344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4888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31683168783496"/>
          <c:y val="3.0998456512072312E-2"/>
          <c:w val="0.51468316831216498"/>
          <c:h val="0.863426614205236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webový prohlížeč</c:v>
                </c:pt>
              </c:strCache>
            </c:strRef>
          </c:tx>
          <c:spPr>
            <a:solidFill>
              <a:srgbClr val="1393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Je rychlé </c:v>
                </c:pt>
                <c:pt idx="1">
                  <c:v>Mohu ho využít kdykoli a kdekoli (nemusím na pobočku)</c:v>
                </c:pt>
                <c:pt idx="2">
                  <c:v>Je bezpečné </c:v>
                </c:pt>
                <c:pt idx="3">
                  <c:v>Je zde více možností a funkcí, než které nabízí aplikace </c:v>
                </c:pt>
                <c:pt idx="4">
                  <c:v>Je pohodlné </c:v>
                </c:pt>
                <c:pt idx="5">
                  <c:v>Při používání mám soukromí, nikdo nemůže vidět, co na účtu dělám </c:v>
                </c:pt>
                <c:pt idx="6">
                  <c:v>Mám okamžitý přehled o tom, co se na mém účtu děje </c:v>
                </c:pt>
              </c:strCache>
            </c:strRef>
          </c:cat>
          <c:val>
            <c:numRef>
              <c:f>List1!$B$2:$B$8</c:f>
              <c:numCache>
                <c:formatCode>###0.0</c:formatCode>
                <c:ptCount val="7"/>
                <c:pt idx="0">
                  <c:v>6.3439095223275235</c:v>
                </c:pt>
                <c:pt idx="1">
                  <c:v>6.449531714888761</c:v>
                </c:pt>
                <c:pt idx="2">
                  <c:v>6.5965940533061183</c:v>
                </c:pt>
                <c:pt idx="3">
                  <c:v>6.6909601447365521</c:v>
                </c:pt>
                <c:pt idx="4">
                  <c:v>6.8554132986236107</c:v>
                </c:pt>
                <c:pt idx="5">
                  <c:v>6.9831470580467396</c:v>
                </c:pt>
                <c:pt idx="6">
                  <c:v>7.2161743047401661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F-4012-9550-0027D465B04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mobilní aplikace</c:v>
                </c:pt>
              </c:strCache>
            </c:strRef>
          </c:tx>
          <c:spPr>
            <a:solidFill>
              <a:srgbClr val="AFD7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Je rychlé </c:v>
                </c:pt>
                <c:pt idx="1">
                  <c:v>Mohu ho využít kdykoli a kdekoli (nemusím na pobočku)</c:v>
                </c:pt>
                <c:pt idx="2">
                  <c:v>Je bezpečné </c:v>
                </c:pt>
                <c:pt idx="3">
                  <c:v>Je zde více možností a funkcí, než které nabízí aplikace </c:v>
                </c:pt>
                <c:pt idx="4">
                  <c:v>Je pohodlné </c:v>
                </c:pt>
                <c:pt idx="5">
                  <c:v>Při používání mám soukromí, nikdo nemůže vidět, co na účtu dělám </c:v>
                </c:pt>
                <c:pt idx="6">
                  <c:v>Mám okamžitý přehled o tom, co se na mém účtu děje </c:v>
                </c:pt>
              </c:strCache>
            </c:strRef>
          </c:cat>
          <c:val>
            <c:numRef>
              <c:f>List1!$C$2:$C$8</c:f>
              <c:numCache>
                <c:formatCode>###0.0</c:formatCode>
                <c:ptCount val="7"/>
                <c:pt idx="0">
                  <c:v>7.6104267885876773</c:v>
                </c:pt>
                <c:pt idx="1">
                  <c:v>8.1824278353825157</c:v>
                </c:pt>
                <c:pt idx="2">
                  <c:v>6.4624803252959016</c:v>
                </c:pt>
                <c:pt idx="4">
                  <c:v>7.6493553726127628</c:v>
                </c:pt>
                <c:pt idx="5">
                  <c:v>7.1004453996647809</c:v>
                </c:pt>
                <c:pt idx="6">
                  <c:v>8.1016113891239847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8F-4012-9550-0027D465B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1706328"/>
        <c:axId val="461703376"/>
      </c:barChart>
      <c:catAx>
        <c:axId val="461706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1703376"/>
        <c:crosses val="autoZero"/>
        <c:auto val="1"/>
        <c:lblAlgn val="ctr"/>
        <c:lblOffset val="100"/>
        <c:noMultiLvlLbl val="0"/>
      </c:catAx>
      <c:valAx>
        <c:axId val="461703376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461706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86213293011006"/>
          <c:y val="5.0925925925925923E-2"/>
          <c:w val="0.49867879260283338"/>
          <c:h val="0.8981481481481481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Sheet1!$S$251</c:f>
              <c:strCache>
                <c:ptCount val="1"/>
                <c:pt idx="0">
                  <c:v>mobilní aplikace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27CB-4DAA-B9C1-CE094339802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27CB-4DAA-B9C1-CE09433980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27CB-4DAA-B9C1-CE094339802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27CB-4DAA-B9C1-CE094339802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7CB-4DAA-B9C1-CE094339802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27CB-4DAA-B9C1-CE094339802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7CB-4DAA-B9C1-CE094339802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27CB-4DAA-B9C1-CE094339802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7CB-4DAA-B9C1-CE094339802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27CB-4DAA-B9C1-CE0943398020}"/>
                </c:ext>
              </c:extLst>
            </c:dLbl>
            <c:dLbl>
              <c:idx val="10"/>
              <c:layout>
                <c:manualLayout>
                  <c:x val="4.7470767476468952E-3"/>
                  <c:y val="2.212463381117886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7CB-4DAA-B9C1-CE09433980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Sheet1!$Q$252:$Q$262</c:f>
              <c:strCache>
                <c:ptCount val="11"/>
                <c:pt idx="0">
                  <c:v>Nic, jsem spokojen/a</c:v>
                </c:pt>
                <c:pt idx="1">
                  <c:v>Něco jiného</c:v>
                </c:pt>
                <c:pt idx="2">
                  <c:v>Nízké zabezpečení</c:v>
                </c:pt>
                <c:pt idx="3">
                  <c:v>Je pomalé</c:v>
                </c:pt>
                <c:pt idx="4">
                  <c:v>Malá nabídka produktů a služeb, které lze využít </c:v>
                </c:pt>
                <c:pt idx="5">
                  <c:v>Nepřehledné ovládání</c:v>
                </c:pt>
                <c:pt idx="6">
                  <c:v>Časté výpadky / odstávky</c:v>
                </c:pt>
                <c:pt idx="7">
                  <c:v>Krátká transakční historie </c:v>
                </c:pt>
                <c:pt idx="8">
                  <c:v>Složité vyhledávání konkrétních plateb </c:v>
                </c:pt>
                <c:pt idx="9">
                  <c:v>Složitá autorizace plateb</c:v>
                </c:pt>
                <c:pt idx="10">
                  <c:v>Složité přihlašování</c:v>
                </c:pt>
              </c:strCache>
            </c:strRef>
          </c:cat>
          <c:val>
            <c:numRef>
              <c:f>Sheet1!$S$252:$S$262</c:f>
              <c:numCache>
                <c:formatCode>###0%</c:formatCode>
                <c:ptCount val="11"/>
                <c:pt idx="0">
                  <c:v>0.59547762622922118</c:v>
                </c:pt>
                <c:pt idx="1">
                  <c:v>2.3732368134952369E-2</c:v>
                </c:pt>
                <c:pt idx="2">
                  <c:v>5.2290013790453574E-2</c:v>
                </c:pt>
                <c:pt idx="3">
                  <c:v>2.6766723670018817E-2</c:v>
                </c:pt>
                <c:pt idx="4">
                  <c:v>9.5115735073790578E-2</c:v>
                </c:pt>
                <c:pt idx="5">
                  <c:v>8.0064734401687113E-2</c:v>
                </c:pt>
                <c:pt idx="6">
                  <c:v>8.0478624723944334E-2</c:v>
                </c:pt>
                <c:pt idx="7">
                  <c:v>8.7533339557150119E-2</c:v>
                </c:pt>
                <c:pt idx="8">
                  <c:v>8.8898889480917398E-2</c:v>
                </c:pt>
                <c:pt idx="9">
                  <c:v>5.8459326633842477E-2</c:v>
                </c:pt>
                <c:pt idx="10">
                  <c:v>5.5822639966444008E-2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C9-4D4D-A5C1-89368C073212}"/>
            </c:ext>
          </c:extLst>
        </c:ser>
        <c:ser>
          <c:idx val="0"/>
          <c:order val="1"/>
          <c:tx>
            <c:strRef>
              <c:f>Sheet1!$R$251</c:f>
              <c:strCache>
                <c:ptCount val="1"/>
                <c:pt idx="0">
                  <c:v>webový prohlížeč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7CB-4DAA-B9C1-CE094339802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7CB-4DAA-B9C1-CE09433980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7CB-4DAA-B9C1-CE094339802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7CB-4DAA-B9C1-CE094339802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7CB-4DAA-B9C1-CE094339802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7CB-4DAA-B9C1-CE094339802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7CB-4DAA-B9C1-CE094339802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7CB-4DAA-B9C1-CE094339802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7CB-4DAA-B9C1-CE094339802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CB-4DAA-B9C1-CE094339802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7CB-4DAA-B9C1-CE09433980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Sheet1!$Q$252:$Q$262</c:f>
              <c:strCache>
                <c:ptCount val="11"/>
                <c:pt idx="0">
                  <c:v>Nic, jsem spokojen/a</c:v>
                </c:pt>
                <c:pt idx="1">
                  <c:v>Něco jiného</c:v>
                </c:pt>
                <c:pt idx="2">
                  <c:v>Nízké zabezpečení</c:v>
                </c:pt>
                <c:pt idx="3">
                  <c:v>Je pomalé</c:v>
                </c:pt>
                <c:pt idx="4">
                  <c:v>Malá nabídka produktů a služeb, které lze využít </c:v>
                </c:pt>
                <c:pt idx="5">
                  <c:v>Nepřehledné ovládání</c:v>
                </c:pt>
                <c:pt idx="6">
                  <c:v>Časté výpadky / odstávky</c:v>
                </c:pt>
                <c:pt idx="7">
                  <c:v>Krátká transakční historie </c:v>
                </c:pt>
                <c:pt idx="8">
                  <c:v>Složité vyhledávání konkrétních plateb </c:v>
                </c:pt>
                <c:pt idx="9">
                  <c:v>Složitá autorizace plateb</c:v>
                </c:pt>
                <c:pt idx="10">
                  <c:v>Složité přihlašování</c:v>
                </c:pt>
              </c:strCache>
            </c:strRef>
          </c:cat>
          <c:val>
            <c:numRef>
              <c:f>Sheet1!$R$252:$R$262</c:f>
              <c:numCache>
                <c:formatCode>0%</c:formatCode>
                <c:ptCount val="11"/>
                <c:pt idx="0">
                  <c:v>0.60904870197801675</c:v>
                </c:pt>
                <c:pt idx="1">
                  <c:v>2.0067493282782747E-2</c:v>
                </c:pt>
                <c:pt idx="2">
                  <c:v>1.838861006525051E-2</c:v>
                </c:pt>
                <c:pt idx="3">
                  <c:v>3.8799695722525909E-2</c:v>
                </c:pt>
                <c:pt idx="4">
                  <c:v>3.989300770315482E-2</c:v>
                </c:pt>
                <c:pt idx="5">
                  <c:v>6.8469233265058424E-2</c:v>
                </c:pt>
                <c:pt idx="6">
                  <c:v>7.8490999819006757E-2</c:v>
                </c:pt>
                <c:pt idx="7">
                  <c:v>7.9983670370544338E-2</c:v>
                </c:pt>
                <c:pt idx="8">
                  <c:v>8.1646518737166093E-2</c:v>
                </c:pt>
                <c:pt idx="9">
                  <c:v>0.12025819297915837</c:v>
                </c:pt>
                <c:pt idx="10">
                  <c:v>0.13257407947291144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C9-4D4D-A5C1-89368C073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7994368"/>
        <c:axId val="165209792"/>
      </c:barChart>
      <c:catAx>
        <c:axId val="47994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5209792"/>
        <c:crosses val="autoZero"/>
        <c:auto val="1"/>
        <c:lblAlgn val="ctr"/>
        <c:lblOffset val="100"/>
        <c:noMultiLvlLbl val="0"/>
      </c:catAx>
      <c:valAx>
        <c:axId val="165209792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4799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544659899984949"/>
          <c:y val="0.70973689753556868"/>
          <c:w val="0.32455340100015051"/>
          <c:h val="0.13499454263447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221209545870351"/>
          <c:y val="7.8331407060261773E-2"/>
          <c:w val="0.70599628171478568"/>
          <c:h val="0.83309419655876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Sheet1!$Q$17</c:f>
              <c:strCache>
                <c:ptCount val="1"/>
                <c:pt idx="0">
                  <c:v>webový prohlížeč</c:v>
                </c:pt>
              </c:strCache>
            </c:strRef>
          </c:tx>
          <c:spPr>
            <a:solidFill>
              <a:srgbClr val="13938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6FB-40E3-9B41-CAFB6A0739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6FB-40E3-9B41-CAFB6A0739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6FB-40E3-9B41-CAFB6A0739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6FB-40E3-9B41-CAFB6A0739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6FB-40E3-9B41-CAFB6A0739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Sheet1!$R$16:$V$16</c:f>
              <c:strCache>
                <c:ptCount val="5"/>
                <c:pt idx="0">
                  <c:v>Denně</c:v>
                </c:pt>
                <c:pt idx="1">
                  <c:v>Několikrát do týdne</c:v>
                </c:pt>
                <c:pt idx="2">
                  <c:v>Párkrát měsíčně</c:v>
                </c:pt>
                <c:pt idx="3">
                  <c:v>Jednou měsíčně</c:v>
                </c:pt>
                <c:pt idx="4">
                  <c:v>Méně často</c:v>
                </c:pt>
              </c:strCache>
            </c:strRef>
          </c:cat>
          <c:val>
            <c:numRef>
              <c:f>Sheet1!$R$17:$V$17</c:f>
              <c:numCache>
                <c:formatCode>0%</c:formatCode>
                <c:ptCount val="5"/>
                <c:pt idx="0">
                  <c:v>0.11249163378396453</c:v>
                </c:pt>
                <c:pt idx="1">
                  <c:v>0.40464367348236424</c:v>
                </c:pt>
                <c:pt idx="2">
                  <c:v>0.35763374032850997</c:v>
                </c:pt>
                <c:pt idx="3">
                  <c:v>5.9517317801554732E-2</c:v>
                </c:pt>
                <c:pt idx="4">
                  <c:v>6.5713634603606533E-2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E-4A2F-BB3F-1DCE27299558}"/>
            </c:ext>
          </c:extLst>
        </c:ser>
        <c:ser>
          <c:idx val="1"/>
          <c:order val="1"/>
          <c:tx>
            <c:strRef>
              <c:f>Sheet1!$Q$18</c:f>
              <c:strCache>
                <c:ptCount val="1"/>
                <c:pt idx="0">
                  <c:v>mobilní aplikace</c:v>
                </c:pt>
              </c:strCache>
            </c:strRef>
          </c:tx>
          <c:spPr>
            <a:solidFill>
              <a:srgbClr val="AFD7C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6FB-40E3-9B41-CAFB6A0739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6FB-40E3-9B41-CAFB6A0739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6FB-40E3-9B41-CAFB6A0739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6FB-40E3-9B41-CAFB6A0739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6FB-40E3-9B41-CAFB6A0739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Sheet1!$R$16:$V$16</c:f>
              <c:strCache>
                <c:ptCount val="5"/>
                <c:pt idx="0">
                  <c:v>Denně</c:v>
                </c:pt>
                <c:pt idx="1">
                  <c:v>Několikrát do týdne</c:v>
                </c:pt>
                <c:pt idx="2">
                  <c:v>Párkrát měsíčně</c:v>
                </c:pt>
                <c:pt idx="3">
                  <c:v>Jednou měsíčně</c:v>
                </c:pt>
                <c:pt idx="4">
                  <c:v>Méně často</c:v>
                </c:pt>
              </c:strCache>
            </c:strRef>
          </c:cat>
          <c:val>
            <c:numRef>
              <c:f>Sheet1!$R$18:$V$18</c:f>
              <c:numCache>
                <c:formatCode>0%</c:formatCode>
                <c:ptCount val="5"/>
                <c:pt idx="0">
                  <c:v>0.27368233728424679</c:v>
                </c:pt>
                <c:pt idx="1">
                  <c:v>0.40346838077554453</c:v>
                </c:pt>
                <c:pt idx="2">
                  <c:v>0.21027147867414392</c:v>
                </c:pt>
                <c:pt idx="3">
                  <c:v>3.8412220853075246E-2</c:v>
                </c:pt>
                <c:pt idx="4">
                  <c:v>7.4165582412989595E-2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FE-4A2F-BB3F-1DCE27299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20512"/>
        <c:axId val="206966144"/>
      </c:barChart>
      <c:catAx>
        <c:axId val="48320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cs-CZ"/>
          </a:p>
        </c:txPr>
        <c:crossAx val="206966144"/>
        <c:crosses val="autoZero"/>
        <c:auto val="1"/>
        <c:lblAlgn val="ctr"/>
        <c:lblOffset val="100"/>
        <c:noMultiLvlLbl val="0"/>
      </c:catAx>
      <c:valAx>
        <c:axId val="2069661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8320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730468007852901"/>
          <c:y val="0.69701797531060983"/>
          <c:w val="0.34007751284367799"/>
          <c:h val="0.14566129719278767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15563484251966"/>
          <c:y val="2.578124841404722E-2"/>
          <c:w val="0.51884436515748034"/>
          <c:h val="0.88641265462520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webový prohlížeč</c:v>
                </c:pt>
              </c:strCache>
            </c:strRef>
          </c:tx>
          <c:spPr>
            <a:solidFill>
              <a:srgbClr val="1393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Nabídka slevových akcí na produkty a služby banky</c:v>
                </c:pt>
                <c:pt idx="1">
                  <c:v>Možnost nastavení vzhledu e-bankovnictví</c:v>
                </c:pt>
                <c:pt idx="2">
                  <c:v>Možnost průběžně sledovat /kategorizovat výdaje</c:v>
                </c:pt>
                <c:pt idx="3">
                  <c:v>Široká nabídka produktů a služeb</c:v>
                </c:pt>
                <c:pt idx="4">
                  <c:v>Dlouhodobý výpis transakcí</c:v>
                </c:pt>
                <c:pt idx="5">
                  <c:v>Detailní vyhledávání plateb (fulltext)</c:v>
                </c:pt>
                <c:pt idx="6">
                  <c:v>Jeho vysoká míra zabezpečení</c:v>
                </c:pt>
                <c:pt idx="7">
                  <c:v>Jednoduché a přehledné ovládání</c:v>
                </c:pt>
              </c:strCache>
            </c:strRef>
          </c:cat>
          <c:val>
            <c:numRef>
              <c:f>List1!$B$2:$B$9</c:f>
              <c:numCache>
                <c:formatCode>###0.0</c:formatCode>
                <c:ptCount val="8"/>
                <c:pt idx="0">
                  <c:v>4.568294031171642</c:v>
                </c:pt>
                <c:pt idx="1">
                  <c:v>4.6338465966123783</c:v>
                </c:pt>
                <c:pt idx="2">
                  <c:v>6.6794004663376727</c:v>
                </c:pt>
                <c:pt idx="3">
                  <c:v>6.8576799318320623</c:v>
                </c:pt>
                <c:pt idx="4">
                  <c:v>7.5988175453822624</c:v>
                </c:pt>
                <c:pt idx="5">
                  <c:v>7.6621493221190127</c:v>
                </c:pt>
                <c:pt idx="6">
                  <c:v>7.7790204414143673</c:v>
                </c:pt>
                <c:pt idx="7">
                  <c:v>8.3571547302961591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7-4A3C-9FE7-48C7DC4465B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mobilní aplikace</c:v>
                </c:pt>
              </c:strCache>
            </c:strRef>
          </c:tx>
          <c:spPr>
            <a:solidFill>
              <a:srgbClr val="AFD7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Nabídka slevových akcí na produkty a služby banky</c:v>
                </c:pt>
                <c:pt idx="1">
                  <c:v>Možnost nastavení vzhledu e-bankovnictví</c:v>
                </c:pt>
                <c:pt idx="2">
                  <c:v>Možnost průběžně sledovat /kategorizovat výdaje</c:v>
                </c:pt>
                <c:pt idx="3">
                  <c:v>Široká nabídka produktů a služeb</c:v>
                </c:pt>
                <c:pt idx="4">
                  <c:v>Dlouhodobý výpis transakcí</c:v>
                </c:pt>
                <c:pt idx="5">
                  <c:v>Detailní vyhledávání plateb (fulltext)</c:v>
                </c:pt>
                <c:pt idx="6">
                  <c:v>Jeho vysoká míra zabezpečení</c:v>
                </c:pt>
                <c:pt idx="7">
                  <c:v>Jednoduché a přehledné ovládání</c:v>
                </c:pt>
              </c:strCache>
            </c:strRef>
          </c:cat>
          <c:val>
            <c:numRef>
              <c:f>List1!$C$2:$C$9</c:f>
              <c:numCache>
                <c:formatCode>###0.0</c:formatCode>
                <c:ptCount val="8"/>
                <c:pt idx="0">
                  <c:v>4.6355811669589908</c:v>
                </c:pt>
                <c:pt idx="1">
                  <c:v>4.6880473822407387</c:v>
                </c:pt>
                <c:pt idx="2">
                  <c:v>6.4863859359541811</c:v>
                </c:pt>
                <c:pt idx="3">
                  <c:v>5.6153720467065744</c:v>
                </c:pt>
                <c:pt idx="4">
                  <c:v>6.3222938720101673</c:v>
                </c:pt>
                <c:pt idx="5">
                  <c:v>6.5946930895527451</c:v>
                </c:pt>
                <c:pt idx="6">
                  <c:v>7.2657151905797361</c:v>
                </c:pt>
                <c:pt idx="7">
                  <c:v>8.1688114382187127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B7-4A3C-9FE7-48C7DC446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6333952"/>
        <c:axId val="466333296"/>
      </c:barChart>
      <c:catAx>
        <c:axId val="46633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6333296"/>
        <c:crosses val="autoZero"/>
        <c:auto val="1"/>
        <c:lblAlgn val="ctr"/>
        <c:lblOffset val="100"/>
        <c:noMultiLvlLbl val="0"/>
      </c:catAx>
      <c:valAx>
        <c:axId val="466333296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46633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906556410914918"/>
          <c:y val="3.1678342150131759E-2"/>
          <c:w val="0.53093443589085076"/>
          <c:h val="0.9366433156997364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Sheet1!$S$126</c:f>
              <c:strCache>
                <c:ptCount val="1"/>
                <c:pt idx="0">
                  <c:v> mobilní aplikace</c:v>
                </c:pt>
              </c:strCache>
            </c:strRef>
          </c:tx>
          <c:spPr>
            <a:solidFill>
              <a:srgbClr val="AFD7C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  <a:r>
                      <a:rPr lang="en-US" baseline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9675-4173-995F-81BCBA58B1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9675-4173-995F-81BCBA58B1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9675-4173-995F-81BCBA58B1B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9675-4173-995F-81BCBA58B1B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9675-4173-995F-81BCBA58B1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54</a:t>
                    </a:r>
                    <a:r>
                      <a:rPr lang="en-US" baseline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675-4173-995F-81BCBA58B1B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675-4173-995F-81BCBA58B1B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56 %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675-4173-995F-81BCBA58B1B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675-4173-995F-81BCBA58B1B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47 %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675-4173-995F-81BCBA58B1B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675-4173-995F-81BCBA58B1B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24 %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675-4173-995F-81BCBA58B1BC}"/>
                </c:ext>
              </c:extLst>
            </c:dLbl>
            <c:dLbl>
              <c:idx val="12"/>
              <c:layout>
                <c:manualLayout>
                  <c:x val="2.995054857849272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675-4173-995F-81BCBA58B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Sheet1!$Q$127:$Q$139</c:f>
              <c:strCache>
                <c:ptCount val="13"/>
                <c:pt idx="0">
                  <c:v>Žádost o úvěr</c:v>
                </c:pt>
                <c:pt idx="1">
                  <c:v>Zřízení a správa kontokorentu</c:v>
                </c:pt>
                <c:pt idx="2">
                  <c:v>Kontrola čerpání a splácení úvěrů</c:v>
                </c:pt>
                <c:pt idx="3">
                  <c:v>Nakupuji zboží se slevou</c:v>
                </c:pt>
                <c:pt idx="4">
                  <c:v>Ověření zůstatku na běžném účtu</c:v>
                </c:pt>
                <c:pt idx="5">
                  <c:v>Kontrola úspor</c:v>
                </c:pt>
                <c:pt idx="6">
                  <c:v>Nakupuji zboží v e-shopech </c:v>
                </c:pt>
                <c:pt idx="7">
                  <c:v>Kontrola příjmů a výdajů</c:v>
                </c:pt>
                <c:pt idx="8">
                  <c:v>Převedení peněz z běžného účtu na spořicí a naopak</c:v>
                </c:pt>
                <c:pt idx="9">
                  <c:v>Provedení platby</c:v>
                </c:pt>
                <c:pt idx="10">
                  <c:v>Administrativní záležitosti</c:v>
                </c:pt>
                <c:pt idx="11">
                  <c:v>Nastavení účtu a karet – limity, avíza, apod </c:v>
                </c:pt>
                <c:pt idx="12">
                  <c:v>Trvalé příkazy a inkasa – zadávání, správa </c:v>
                </c:pt>
              </c:strCache>
            </c:strRef>
          </c:cat>
          <c:val>
            <c:numRef>
              <c:f>Sheet1!$S$127:$S$139</c:f>
              <c:numCache>
                <c:formatCode>###0%</c:formatCode>
                <c:ptCount val="13"/>
                <c:pt idx="0">
                  <c:v>9.887399265323682E-2</c:v>
                </c:pt>
                <c:pt idx="1">
                  <c:v>0.13769024477346906</c:v>
                </c:pt>
                <c:pt idx="2">
                  <c:v>0.2673289355393586</c:v>
                </c:pt>
                <c:pt idx="3">
                  <c:v>0.30998349139238573</c:v>
                </c:pt>
                <c:pt idx="4">
                  <c:v>0.61731532744402517</c:v>
                </c:pt>
                <c:pt idx="5">
                  <c:v>0.5399213764194486</c:v>
                </c:pt>
                <c:pt idx="6">
                  <c:v>0.40085317045463337</c:v>
                </c:pt>
                <c:pt idx="7">
                  <c:v>0.5641076680101208</c:v>
                </c:pt>
                <c:pt idx="8">
                  <c:v>0.38731926433701624</c:v>
                </c:pt>
                <c:pt idx="9">
                  <c:v>0.46632878593708887</c:v>
                </c:pt>
                <c:pt idx="10">
                  <c:v>0.21324543146076869</c:v>
                </c:pt>
                <c:pt idx="11">
                  <c:v>0.24453840128076876</c:v>
                </c:pt>
                <c:pt idx="12">
                  <c:v>0.25586154923712179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5-4B31-9307-54F925C0725C}"/>
            </c:ext>
          </c:extLst>
        </c:ser>
        <c:ser>
          <c:idx val="0"/>
          <c:order val="1"/>
          <c:tx>
            <c:strRef>
              <c:f>Sheet1!$R$126</c:f>
              <c:strCache>
                <c:ptCount val="1"/>
                <c:pt idx="0">
                  <c:v>webový prohlížeč</c:v>
                </c:pt>
              </c:strCache>
            </c:strRef>
          </c:tx>
          <c:spPr>
            <a:solidFill>
              <a:srgbClr val="13938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4925822867740179E-3"/>
                  <c:y val="-2.439699559643834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9675-4173-995F-81BCBA58B1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9675-4173-995F-81BCBA58B1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9675-4173-995F-81BCBA58B1B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9675-4173-995F-81BCBA58B1B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9675-4173-995F-81BCBA58B1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9675-4173-995F-81BCBA58B1B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675-4173-995F-81BCBA58B1B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675-4173-995F-81BCBA58B1B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675-4173-995F-81BCBA58B1B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40 %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675-4173-995F-81BCBA58B1B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51 %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675-4173-995F-81BCBA58B1B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60 %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675-4173-995F-81BCBA58B1B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61 %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675-4173-995F-81BCBA58B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Sheet1!$Q$127:$Q$139</c:f>
              <c:strCache>
                <c:ptCount val="13"/>
                <c:pt idx="0">
                  <c:v>Žádost o úvěr</c:v>
                </c:pt>
                <c:pt idx="1">
                  <c:v>Zřízení a správa kontokorentu</c:v>
                </c:pt>
                <c:pt idx="2">
                  <c:v>Kontrola čerpání a splácení úvěrů</c:v>
                </c:pt>
                <c:pt idx="3">
                  <c:v>Nakupuji zboží se slevou</c:v>
                </c:pt>
                <c:pt idx="4">
                  <c:v>Ověření zůstatku na běžném účtu</c:v>
                </c:pt>
                <c:pt idx="5">
                  <c:v>Kontrola úspor</c:v>
                </c:pt>
                <c:pt idx="6">
                  <c:v>Nakupuji zboží v e-shopech </c:v>
                </c:pt>
                <c:pt idx="7">
                  <c:v>Kontrola příjmů a výdajů</c:v>
                </c:pt>
                <c:pt idx="8">
                  <c:v>Převedení peněz z běžného účtu na spořicí a naopak</c:v>
                </c:pt>
                <c:pt idx="9">
                  <c:v>Provedení platby</c:v>
                </c:pt>
                <c:pt idx="10">
                  <c:v>Administrativní záležitosti</c:v>
                </c:pt>
                <c:pt idx="11">
                  <c:v>Nastavení účtu a karet – limity, avíza, apod </c:v>
                </c:pt>
                <c:pt idx="12">
                  <c:v>Trvalé příkazy a inkasa – zadávání, správa </c:v>
                </c:pt>
              </c:strCache>
            </c:strRef>
          </c:cat>
          <c:val>
            <c:numRef>
              <c:f>Sheet1!$R$127:$R$139</c:f>
              <c:numCache>
                <c:formatCode>###0%</c:formatCode>
                <c:ptCount val="13"/>
                <c:pt idx="0">
                  <c:v>0.13717282731766775</c:v>
                </c:pt>
                <c:pt idx="1">
                  <c:v>0.18838983401911905</c:v>
                </c:pt>
                <c:pt idx="2">
                  <c:v>0.18892552110223154</c:v>
                </c:pt>
                <c:pt idx="3">
                  <c:v>0.20774193437409397</c:v>
                </c:pt>
                <c:pt idx="4">
                  <c:v>0.25555905195416778</c:v>
                </c:pt>
                <c:pt idx="5">
                  <c:v>0.27752201920657515</c:v>
                </c:pt>
                <c:pt idx="6">
                  <c:v>0.29459880228591828</c:v>
                </c:pt>
                <c:pt idx="7">
                  <c:v>0.30841852629830996</c:v>
                </c:pt>
                <c:pt idx="8">
                  <c:v>0.31456845250203763</c:v>
                </c:pt>
                <c:pt idx="9">
                  <c:v>0.39744610015115972</c:v>
                </c:pt>
                <c:pt idx="10">
                  <c:v>0.51366890688250544</c:v>
                </c:pt>
                <c:pt idx="11">
                  <c:v>0.60030570402323435</c:v>
                </c:pt>
                <c:pt idx="12">
                  <c:v>0.61341235854057985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05-4B31-9307-54F925C07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96416"/>
        <c:axId val="217884928"/>
      </c:barChart>
      <c:catAx>
        <c:axId val="479964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7884928"/>
        <c:crosses val="autoZero"/>
        <c:auto val="1"/>
        <c:lblAlgn val="ctr"/>
        <c:lblOffset val="100"/>
        <c:noMultiLvlLbl val="0"/>
      </c:catAx>
      <c:valAx>
        <c:axId val="217884928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479964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5307417894521089"/>
          <c:y val="0.78360608378365926"/>
          <c:w val="0.2443193350831146"/>
          <c:h val="0.1813996657107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500"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webový prohlížeč</c:v>
                </c:pt>
              </c:strCache>
            </c:strRef>
          </c:tx>
          <c:spPr>
            <a:solidFill>
              <a:srgbClr val="13938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A199-408B-95A2-6541F203503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A199-408B-95A2-6541F203503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A199-408B-95A2-6541F203503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A199-408B-95A2-6541F203503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A199-408B-95A2-6541F203503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199-408B-95A2-6541F203503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199-408B-95A2-6541F203503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199-408B-95A2-6541F203503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50 %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199-408B-95A2-6541F20350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Možnost zažádat si o hypotéku</c:v>
                </c:pt>
                <c:pt idx="1">
                  <c:v>Možnost vzít si kontokorent</c:v>
                </c:pt>
                <c:pt idx="2">
                  <c:v>Možnost vzít si půjčku</c:v>
                </c:pt>
                <c:pt idx="3">
                  <c:v>Možnost investovat do akcií nebo podílových fondů</c:v>
                </c:pt>
                <c:pt idx="4">
                  <c:v>Možnost čerpat služby soukromých firem</c:v>
                </c:pt>
                <c:pt idx="5">
                  <c:v>Možnost ovládat z jednoho elektronického bankovnictví všechny své účty</c:v>
                </c:pt>
                <c:pt idx="6">
                  <c:v>Možnost nakupovat v e-shopech</c:v>
                </c:pt>
                <c:pt idx="7">
                  <c:v>Možnost nakupovat zboží se slevou </c:v>
                </c:pt>
                <c:pt idx="8">
                  <c:v>Možnost čerpat služby státu</c:v>
                </c:pt>
              </c:strCache>
            </c:strRef>
          </c:cat>
          <c:val>
            <c:numRef>
              <c:f>List1!$B$2:$B$10</c:f>
              <c:numCache>
                <c:formatCode>###0%</c:formatCode>
                <c:ptCount val="9"/>
                <c:pt idx="0">
                  <c:v>9.3154563423805292E-2</c:v>
                </c:pt>
                <c:pt idx="1">
                  <c:v>0.12969428022767804</c:v>
                </c:pt>
                <c:pt idx="2">
                  <c:v>0.13128559075649929</c:v>
                </c:pt>
                <c:pt idx="3">
                  <c:v>0.19197669941114037</c:v>
                </c:pt>
                <c:pt idx="4">
                  <c:v>0.26288169694863039</c:v>
                </c:pt>
                <c:pt idx="5">
                  <c:v>0.31370733482269325</c:v>
                </c:pt>
                <c:pt idx="6">
                  <c:v>0.30546856299557201</c:v>
                </c:pt>
                <c:pt idx="7">
                  <c:v>0.35479172127068453</c:v>
                </c:pt>
                <c:pt idx="8">
                  <c:v>0.50068520316362997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E-4B0E-AB1B-FE2093648CC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mobilní aplikace</c:v>
                </c:pt>
              </c:strCache>
            </c:strRef>
          </c:tx>
          <c:spPr>
            <a:solidFill>
              <a:srgbClr val="AFD7C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625000000000001E-3"/>
                  <c:y val="-9.374999423289898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A199-408B-95A2-6541F2035034}"/>
                </c:ext>
              </c:extLst>
            </c:dLbl>
            <c:dLbl>
              <c:idx val="1"/>
              <c:layout>
                <c:manualLayout>
                  <c:x val="-7.8125000000001145E-3"/>
                  <c:y val="-1.17187492791125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199-408B-95A2-6541F2035034}"/>
                </c:ext>
              </c:extLst>
            </c:dLbl>
            <c:dLbl>
              <c:idx val="2"/>
              <c:layout>
                <c:manualLayout>
                  <c:x val="1.3281250000000001E-2"/>
                  <c:y val="-1.64062489907574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11</a:t>
                    </a:r>
                    <a:r>
                      <a:rPr lang="en-US" baseline="0" dirty="0"/>
                      <a:t> 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671875E-2"/>
                      <c:h val="6.114843373840835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A199-408B-95A2-6541F2035034}"/>
                </c:ext>
              </c:extLst>
            </c:dLbl>
            <c:dLbl>
              <c:idx val="3"/>
              <c:layout>
                <c:manualLayout>
                  <c:x val="-1.5625000000000001E-3"/>
                  <c:y val="-7.031249567467423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199-408B-95A2-6541F2035034}"/>
                </c:ext>
              </c:extLst>
            </c:dLbl>
            <c:dLbl>
              <c:idx val="4"/>
              <c:layout>
                <c:manualLayout>
                  <c:x val="1.5625000000000001E-3"/>
                  <c:y val="-1.17187492791124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199-408B-95A2-6541F2035034}"/>
                </c:ext>
              </c:extLst>
            </c:dLbl>
            <c:dLbl>
              <c:idx val="5"/>
              <c:layout>
                <c:manualLayout>
                  <c:x val="0"/>
                  <c:y val="-7.031249567467423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199-408B-95A2-6541F2035034}"/>
                </c:ext>
              </c:extLst>
            </c:dLbl>
            <c:dLbl>
              <c:idx val="6"/>
              <c:layout>
                <c:manualLayout>
                  <c:x val="-1.5625000000001146E-3"/>
                  <c:y val="-1.17187492791124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199-408B-95A2-6541F2035034}"/>
                </c:ext>
              </c:extLst>
            </c:dLbl>
            <c:dLbl>
              <c:idx val="7"/>
              <c:layout>
                <c:manualLayout>
                  <c:x val="0"/>
                  <c:y val="-4.687499711644949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199-408B-95A2-6541F2035034}"/>
                </c:ext>
              </c:extLst>
            </c:dLbl>
            <c:dLbl>
              <c:idx val="8"/>
              <c:layout>
                <c:manualLayout>
                  <c:x val="4.6874999999999998E-3"/>
                  <c:y val="-1.17187492791123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199-408B-95A2-6541F20350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Možnost zažádat si o hypotéku</c:v>
                </c:pt>
                <c:pt idx="1">
                  <c:v>Možnost vzít si kontokorent</c:v>
                </c:pt>
                <c:pt idx="2">
                  <c:v>Možnost vzít si půjčku</c:v>
                </c:pt>
                <c:pt idx="3">
                  <c:v>Možnost investovat do akcií nebo podílových fondů</c:v>
                </c:pt>
                <c:pt idx="4">
                  <c:v>Možnost čerpat služby soukromých firem</c:v>
                </c:pt>
                <c:pt idx="5">
                  <c:v>Možnost ovládat z jednoho elektronického bankovnictví všechny své účty</c:v>
                </c:pt>
                <c:pt idx="6">
                  <c:v>Možnost nakupovat v e-shopech</c:v>
                </c:pt>
                <c:pt idx="7">
                  <c:v>Možnost nakupovat zboží se slevou </c:v>
                </c:pt>
                <c:pt idx="8">
                  <c:v>Možnost čerpat služby státu</c:v>
                </c:pt>
              </c:strCache>
            </c:strRef>
          </c:cat>
          <c:val>
            <c:numRef>
              <c:f>List1!$C$2:$C$10</c:f>
              <c:numCache>
                <c:formatCode>###0%</c:formatCode>
                <c:ptCount val="9"/>
                <c:pt idx="0">
                  <c:v>7.151978760934849E-2</c:v>
                </c:pt>
                <c:pt idx="1">
                  <c:v>0.10173642023366346</c:v>
                </c:pt>
                <c:pt idx="2">
                  <c:v>0.10508033053352392</c:v>
                </c:pt>
                <c:pt idx="3">
                  <c:v>0.13932884149764022</c:v>
                </c:pt>
                <c:pt idx="4">
                  <c:v>0.17575872300813544</c:v>
                </c:pt>
                <c:pt idx="5">
                  <c:v>0.2665538541221264</c:v>
                </c:pt>
                <c:pt idx="6">
                  <c:v>0.26681674219192836</c:v>
                </c:pt>
                <c:pt idx="7">
                  <c:v>0.28349915868043091</c:v>
                </c:pt>
                <c:pt idx="8">
                  <c:v>0.340817161357298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E-4B0E-AB1B-FE2093648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4087864"/>
        <c:axId val="14727800"/>
      </c:barChart>
      <c:catAx>
        <c:axId val="464087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727800"/>
        <c:crosses val="autoZero"/>
        <c:auto val="1"/>
        <c:lblAlgn val="ctr"/>
        <c:lblOffset val="100"/>
        <c:noMultiLvlLbl val="0"/>
      </c:catAx>
      <c:valAx>
        <c:axId val="14727800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464087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454970472440942"/>
          <c:y val="0.85360015664369115"/>
          <c:w val="0.22090059055118114"/>
          <c:h val="0.12061859494226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cs-CZ" sz="1600" dirty="0"/>
              <a:t>Řešil/a jste během</a:t>
            </a:r>
            <a:r>
              <a:rPr lang="cs-CZ" sz="1600" baseline="0" dirty="0"/>
              <a:t> epidemie přímou komunikací s bankou?</a:t>
            </a:r>
            <a:endParaRPr lang="cs-CZ" sz="16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369957353742106"/>
          <c:y val="0.20347007023312"/>
          <c:w val="0.50317393956716683"/>
          <c:h val="0.59175347556111524"/>
        </c:manualLayout>
      </c:layout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7469-46E8-A312-0A6BA86B2F3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0037E1E-1F01-4C24-AB65-0CA662681F25}" type="CATEGORYNAME">
                      <a:rPr lang="en-US"/>
                      <a:pPr/>
                      <a:t>[NÁZEV KATEGORIE]</a:t>
                    </a:fld>
                    <a:r>
                      <a:rPr lang="en-US" baseline="0"/>
                      <a:t>
14 %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469-46E8-A312-0A6BA86B2F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AFD37A2-1195-4F03-9759-1D1226207B97}" type="CATEGORYNAME">
                      <a:rPr lang="en-US"/>
                      <a:pPr/>
                      <a:t>[NÁZEV KATEGORIE]</a:t>
                    </a:fld>
                    <a:r>
                      <a:rPr lang="en-US" baseline="0"/>
                      <a:t>
86 %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469-46E8-A312-0A6BA86B2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Sheet1!$B$4:$B$5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Sheet1!$C$4:$C$5</c:f>
              <c:numCache>
                <c:formatCode>###0%</c:formatCode>
                <c:ptCount val="2"/>
                <c:pt idx="0">
                  <c:v>0.13857392850518713</c:v>
                </c:pt>
                <c:pt idx="1">
                  <c:v>0.86142607149481198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9-4D17-B11C-982AEBA2D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5731981981981974"/>
                  <c:y val="-0.12367835281023928"/>
                </c:manualLayout>
              </c:layout>
              <c:tx>
                <c:rich>
                  <a:bodyPr/>
                  <a:lstStyle/>
                  <a:p>
                    <a:fld id="{F77D05AD-2556-4649-8FA1-F014BC96C1C2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24 %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91-4B3E-B3C6-70FB62635C11}"/>
                </c:ext>
              </c:extLst>
            </c:dLbl>
            <c:dLbl>
              <c:idx val="1"/>
              <c:layout>
                <c:manualLayout>
                  <c:x val="0.162087087087087"/>
                  <c:y val="0.10012057132257456"/>
                </c:manualLayout>
              </c:layout>
              <c:tx>
                <c:rich>
                  <a:bodyPr/>
                  <a:lstStyle/>
                  <a:p>
                    <a:fld id="{058E9C44-1AA9-406F-B155-E33A7BAB46A6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31 %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91-4B3E-B3C6-70FB62635C11}"/>
                </c:ext>
              </c:extLst>
            </c:dLbl>
            <c:dLbl>
              <c:idx val="2"/>
              <c:layout>
                <c:manualLayout>
                  <c:x val="-0.16208708708708708"/>
                  <c:y val="7.6562789834910036E-2"/>
                </c:manualLayout>
              </c:layout>
              <c:tx>
                <c:rich>
                  <a:bodyPr/>
                  <a:lstStyle/>
                  <a:p>
                    <a:fld id="{3079A595-BB47-49AC-ABD4-6866A5533DB7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24 %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D91-4B3E-B3C6-70FB62635C11}"/>
                </c:ext>
              </c:extLst>
            </c:dLbl>
            <c:dLbl>
              <c:idx val="3"/>
              <c:layout>
                <c:manualLayout>
                  <c:x val="-0.16208708708708711"/>
                  <c:y val="-8.8341680578742351E-2"/>
                </c:manualLayout>
              </c:layout>
              <c:tx>
                <c:rich>
                  <a:bodyPr/>
                  <a:lstStyle/>
                  <a:p>
                    <a:fld id="{5B261191-6248-4909-92E4-8D42CDCA1447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20 %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909234234234234"/>
                      <c:h val="0.362789834910035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D91-4B3E-B3C6-70FB62635C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sociodemo!$K$10:$K$13</c:f>
              <c:strCache>
                <c:ptCount val="4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 a více let</c:v>
                </c:pt>
              </c:strCache>
            </c:strRef>
          </c:cat>
          <c:val>
            <c:numRef>
              <c:f>sociodemo!$L$10:$L$13</c:f>
              <c:numCache>
                <c:formatCode>0%</c:formatCode>
                <c:ptCount val="4"/>
                <c:pt idx="0">
                  <c:v>0.24452392281734453</c:v>
                </c:pt>
                <c:pt idx="1">
                  <c:v>0.31339039275762093</c:v>
                </c:pt>
                <c:pt idx="2">
                  <c:v>0.24053386620299921</c:v>
                </c:pt>
                <c:pt idx="3">
                  <c:v>0.20155181822203472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69-4A13-A7FE-103BEC1D4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l-PL" sz="1600" b="1" i="0" u="none" strike="noStrike" baseline="0" dirty="0">
                <a:effectLst/>
              </a:rPr>
              <a:t>Co jste řešil/a?</a:t>
            </a:r>
            <a:endParaRPr lang="cs-CZ" sz="16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9224959164188309"/>
          <c:y val="0.1594525181292929"/>
          <c:w val="0.50775040835811691"/>
          <c:h val="0.7555637570645553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3818709239764942E-3"/>
                  <c:y val="-3.70819809603006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FBE-414E-90AB-6F72AB3CC94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FBE-414E-90AB-6F72AB3CC94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FBE-414E-90AB-6F72AB3CC94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FBE-414E-90AB-6F72AB3CC94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FBE-414E-90AB-6F72AB3CC94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FBE-414E-90AB-6F72AB3CC9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Sheet1!$Q$10:$Q$15</c:f>
              <c:strCache>
                <c:ptCount val="6"/>
                <c:pt idx="0">
                  <c:v>Něco jiného:</c:v>
                </c:pt>
                <c:pt idx="1">
                  <c:v>Hackerský útok</c:v>
                </c:pt>
                <c:pt idx="2">
                  <c:v>Odklad splátek úvěru / hypotéky</c:v>
                </c:pt>
                <c:pt idx="3">
                  <c:v>Reklamace (vrácení peněz neboli cashback) nedodaného produktu / služby, který jsem zaplatil/a kartou</c:v>
                </c:pt>
                <c:pt idx="4">
                  <c:v>Sjednání půjčky / úvěru</c:v>
                </c:pt>
                <c:pt idx="5">
                  <c:v>Administrativní záležitosti (ztráta karty, změna údajů atd.)</c:v>
                </c:pt>
              </c:strCache>
            </c:strRef>
          </c:cat>
          <c:val>
            <c:numRef>
              <c:f>Sheet1!$R$10:$R$15</c:f>
              <c:numCache>
                <c:formatCode>###0%</c:formatCode>
                <c:ptCount val="6"/>
                <c:pt idx="0">
                  <c:v>0.42978743349225484</c:v>
                </c:pt>
                <c:pt idx="1">
                  <c:v>2.2929828708202937E-2</c:v>
                </c:pt>
                <c:pt idx="2">
                  <c:v>4.7550461199232702E-2</c:v>
                </c:pt>
                <c:pt idx="3">
                  <c:v>8.052022424300341E-2</c:v>
                </c:pt>
                <c:pt idx="4">
                  <c:v>0.13563887813728639</c:v>
                </c:pt>
                <c:pt idx="5">
                  <c:v>0.39830514012009105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B-45EA-9B70-04B14BB85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01056"/>
        <c:axId val="42568512"/>
      </c:barChart>
      <c:catAx>
        <c:axId val="54701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cs-CZ"/>
          </a:p>
        </c:txPr>
        <c:crossAx val="42568512"/>
        <c:crosses val="autoZero"/>
        <c:auto val="1"/>
        <c:lblAlgn val="ctr"/>
        <c:lblOffset val="100"/>
        <c:noMultiLvlLbl val="0"/>
      </c:catAx>
      <c:valAx>
        <c:axId val="42568512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54701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cs-CZ" sz="1600" dirty="0"/>
              <a:t>Typ kontaktu s bankou během pandemie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8930227471566057"/>
          <c:y val="0.12368482269228888"/>
          <c:w val="0.44125328083989501"/>
          <c:h val="0.8257404622578882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7"/>
            <c:invertIfNegative val="0"/>
            <c:bubble3D val="0"/>
            <c:spPr>
              <a:solidFill>
                <a:srgbClr val="007E79"/>
              </a:solidFill>
            </c:spPr>
            <c:extLst>
              <c:ext xmlns:c16="http://schemas.microsoft.com/office/drawing/2014/chart" uri="{C3380CC4-5D6E-409C-BE32-E72D297353CC}">
                <c16:uniqueId val="{00000001-AE76-4322-B153-2313134423E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DE7-4D9E-861E-9FAD49BC5B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DE7-4D9E-861E-9FAD49BC5B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DE7-4D9E-861E-9FAD49BC5B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DE7-4D9E-861E-9FAD49BC5B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DE7-4D9E-861E-9FAD49BC5B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DE7-4D9E-861E-9FAD49BC5B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DE7-4D9E-861E-9FAD49BC5B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56 %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E76-4322-B153-2313134423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Sheet1!$Q$20:$Q$27</c:f>
              <c:strCache>
                <c:ptCount val="8"/>
                <c:pt idx="0">
                  <c:v>Jinak:</c:v>
                </c:pt>
                <c:pt idx="1">
                  <c:v>Videohovor s bankéřem</c:v>
                </c:pt>
                <c:pt idx="2">
                  <c:v>Pomocí tzv. chatbotu s robotem</c:v>
                </c:pt>
                <c:pt idx="3">
                  <c:v>Přes sociální sítě</c:v>
                </c:pt>
                <c:pt idx="4">
                  <c:v>Pomocí live chatu (okénko „Chcete poradit“) s „živým“ poradcem</c:v>
                </c:pt>
                <c:pt idx="5">
                  <c:v>E-mailem</c:v>
                </c:pt>
                <c:pt idx="6">
                  <c:v>Telefonicky (call centra)</c:v>
                </c:pt>
                <c:pt idx="7">
                  <c:v>Osobně na pobočce</c:v>
                </c:pt>
              </c:strCache>
            </c:strRef>
          </c:cat>
          <c:val>
            <c:numRef>
              <c:f>Sheet1!$R$20:$R$27</c:f>
              <c:numCache>
                <c:formatCode>###0%</c:formatCode>
                <c:ptCount val="8"/>
                <c:pt idx="0">
                  <c:v>3.9300556425163211E-2</c:v>
                </c:pt>
                <c:pt idx="1">
                  <c:v>1.5849166648563163E-2</c:v>
                </c:pt>
                <c:pt idx="2">
                  <c:v>1.9790628583241977E-2</c:v>
                </c:pt>
                <c:pt idx="3">
                  <c:v>3.936403091986912E-2</c:v>
                </c:pt>
                <c:pt idx="4">
                  <c:v>5.0648128563736287E-2</c:v>
                </c:pt>
                <c:pt idx="5">
                  <c:v>0.17513147275715085</c:v>
                </c:pt>
                <c:pt idx="6">
                  <c:v>0.42720251293009776</c:v>
                </c:pt>
                <c:pt idx="7">
                  <c:v>0.56412884103835692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76-4322-B153-231313442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78176"/>
        <c:axId val="42571392"/>
      </c:barChart>
      <c:catAx>
        <c:axId val="561781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cs-CZ"/>
          </a:p>
        </c:txPr>
        <c:crossAx val="42571392"/>
        <c:crosses val="autoZero"/>
        <c:auto val="1"/>
        <c:lblAlgn val="ctr"/>
        <c:lblOffset val="100"/>
        <c:noMultiLvlLbl val="0"/>
      </c:catAx>
      <c:valAx>
        <c:axId val="42571392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5617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137494411433443"/>
                  <c:y val="-0.20613058801706552"/>
                </c:manualLayout>
              </c:layout>
              <c:tx>
                <c:rich>
                  <a:bodyPr/>
                  <a:lstStyle/>
                  <a:p>
                    <a:fld id="{A837A480-D79B-43DE-AEFE-3FD70AD8FA8A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41 %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020460684480912"/>
                      <c:h val="0.362789834910035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594-4171-8049-916831726C4E}"/>
                </c:ext>
              </c:extLst>
            </c:dLbl>
            <c:dLbl>
              <c:idx val="1"/>
              <c:layout>
                <c:manualLayout>
                  <c:x val="-0.22512873295720445"/>
                  <c:y val="6.4784130959005745E-2"/>
                </c:manualLayout>
              </c:layout>
              <c:tx>
                <c:rich>
                  <a:bodyPr/>
                  <a:lstStyle/>
                  <a:p>
                    <a:fld id="{56798FF3-776C-449D-955B-66FF16D9982F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34 %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32997957141014"/>
                      <c:h val="0.27650946021146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594-4171-8049-916831726C4E}"/>
                </c:ext>
              </c:extLst>
            </c:dLbl>
            <c:dLbl>
              <c:idx val="2"/>
              <c:layout>
                <c:manualLayout>
                  <c:x val="-0.15166567272906409"/>
                  <c:y val="-0.11778890743832313"/>
                </c:manualLayout>
              </c:layout>
              <c:tx>
                <c:rich>
                  <a:bodyPr/>
                  <a:lstStyle/>
                  <a:p>
                    <a:fld id="{5FE2EA86-305D-4F19-A06A-A192984F13A7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25 %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594-4171-8049-916831726C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sociodemo!$K$14:$K$16</c:f>
              <c:strCache>
                <c:ptCount val="3"/>
                <c:pt idx="0">
                  <c:v>bez maturity</c:v>
                </c:pt>
                <c:pt idx="1">
                  <c:v>maturita</c:v>
                </c:pt>
                <c:pt idx="2">
                  <c:v>VŠ</c:v>
                </c:pt>
              </c:strCache>
            </c:strRef>
          </c:cat>
          <c:val>
            <c:numRef>
              <c:f>sociodemo!$L$14:$L$16</c:f>
              <c:numCache>
                <c:formatCode>0%</c:formatCode>
                <c:ptCount val="3"/>
                <c:pt idx="0">
                  <c:v>0.41276822160721016</c:v>
                </c:pt>
                <c:pt idx="1">
                  <c:v>0.33636449620122888</c:v>
                </c:pt>
                <c:pt idx="2">
                  <c:v>0.25086728219156013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9-4E58-B921-AE20D99DB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7291543671170201"/>
                  <c:y val="-0.10601001669449082"/>
                </c:manualLayout>
              </c:layout>
              <c:tx>
                <c:rich>
                  <a:bodyPr/>
                  <a:lstStyle/>
                  <a:p>
                    <a:fld id="{E5CF0EC2-4723-4A9A-9763-FE346BDE5594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12 %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83196492373303"/>
                      <c:h val="0.199416620293081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D96-4EDC-944C-F99CB22A063B}"/>
                </c:ext>
              </c:extLst>
            </c:dLbl>
            <c:dLbl>
              <c:idx val="1"/>
              <c:layout>
                <c:manualLayout>
                  <c:x val="0.14889940383507672"/>
                  <c:y val="0.11189946206640697"/>
                </c:manualLayout>
              </c:layout>
              <c:tx>
                <c:rich>
                  <a:bodyPr/>
                  <a:lstStyle/>
                  <a:p>
                    <a:fld id="{F27CA07C-EDC8-4508-82A8-C73370DE9049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49 %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96-4EDC-944C-F99CB22A063B}"/>
                </c:ext>
              </c:extLst>
            </c:dLbl>
            <c:dLbl>
              <c:idx val="2"/>
              <c:layout>
                <c:manualLayout>
                  <c:x val="-0.14409638636237282"/>
                  <c:y val="-0.17641972732331668"/>
                </c:manualLayout>
              </c:layout>
              <c:tx>
                <c:rich>
                  <a:bodyPr/>
                  <a:lstStyle/>
                  <a:p>
                    <a:fld id="{6ACE5072-5A20-4C74-B24C-70C9353D80C0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39 %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41185680998248"/>
                      <c:h val="0.254954090150250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0F8-4395-AF6B-5184C8681C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sociodemo!$K$17:$K$19</c:f>
              <c:strCache>
                <c:ptCount val="3"/>
                <c:pt idx="0">
                  <c:v>Praha</c:v>
                </c:pt>
                <c:pt idx="1">
                  <c:v>Čechy</c:v>
                </c:pt>
                <c:pt idx="2">
                  <c:v>Morava</c:v>
                </c:pt>
              </c:strCache>
            </c:strRef>
          </c:cat>
          <c:val>
            <c:numRef>
              <c:f>sociodemo!$L$17:$L$19</c:f>
              <c:numCache>
                <c:formatCode>0%</c:formatCode>
                <c:ptCount val="3"/>
                <c:pt idx="0">
                  <c:v>0.1180477516668553</c:v>
                </c:pt>
                <c:pt idx="1">
                  <c:v>0.48842209441701034</c:v>
                </c:pt>
                <c:pt idx="2">
                  <c:v>0.39353015391613316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F8-4395-AF6B-5184C868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66765603551277"/>
          <c:y val="0"/>
          <c:w val="0.55444640645768428"/>
          <c:h val="0.98971875978779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  <c:spPr>
              <a:solidFill>
                <a:srgbClr val="007E79"/>
              </a:solidFill>
            </c:spPr>
            <c:extLst>
              <c:ext xmlns:c16="http://schemas.microsoft.com/office/drawing/2014/chart" uri="{C3380CC4-5D6E-409C-BE32-E72D297353CC}">
                <c16:uniqueId val="{00000001-E080-4EDB-9003-0ACB4BB77C8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5C3-4002-A3F9-AC3C398DB3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5C3-4002-A3F9-AC3C398DB31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  <a:r>
                      <a:rPr lang="en-US" baseline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5C3-4002-A3F9-AC3C398DB31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5C3-4002-A3F9-AC3C398DB31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5C3-4002-A3F9-AC3C398DB31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080-4EDB-9003-0ACB4BB77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Sheet1!$Q$315:$Q$320</c:f>
              <c:strCache>
                <c:ptCount val="6"/>
                <c:pt idx="0">
                  <c:v>Přístup ke všem svým účtům v různých bankách (multibanking)</c:v>
                </c:pt>
                <c:pt idx="1">
                  <c:v>Platební služby, tj. posílání a přijímání plateb (např. Twisto)</c:v>
                </c:pt>
                <c:pt idx="2">
                  <c:v>Spoření a správa osobních investic</c:v>
                </c:pt>
                <c:pt idx="3">
                  <c:v>Zprostředkování půjček (např. Zonky)</c:v>
                </c:pt>
                <c:pt idx="4">
                  <c:v>Finanční poradenství</c:v>
                </c:pt>
                <c:pt idx="5">
                  <c:v>Žádné</c:v>
                </c:pt>
              </c:strCache>
            </c:strRef>
          </c:cat>
          <c:val>
            <c:numRef>
              <c:f>Sheet1!$R$315:$R$320</c:f>
              <c:numCache>
                <c:formatCode>###0%</c:formatCode>
                <c:ptCount val="6"/>
                <c:pt idx="0">
                  <c:v>6.5099303637414271E-2</c:v>
                </c:pt>
                <c:pt idx="1">
                  <c:v>8.1215178709993285E-2</c:v>
                </c:pt>
                <c:pt idx="2">
                  <c:v>0.10602899678811867</c:v>
                </c:pt>
                <c:pt idx="3">
                  <c:v>0.10670954808999769</c:v>
                </c:pt>
                <c:pt idx="4">
                  <c:v>0.23814302192731748</c:v>
                </c:pt>
                <c:pt idx="5">
                  <c:v>0.60005203683538888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0-4EDB-9003-0ACB4BB77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56888064"/>
        <c:axId val="136325376"/>
      </c:barChart>
      <c:catAx>
        <c:axId val="1568880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cs-CZ"/>
          </a:p>
        </c:txPr>
        <c:crossAx val="136325376"/>
        <c:crosses val="autoZero"/>
        <c:auto val="1"/>
        <c:lblAlgn val="ctr"/>
        <c:lblOffset val="100"/>
        <c:noMultiLvlLbl val="0"/>
      </c:catAx>
      <c:valAx>
        <c:axId val="136325376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156888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208462628020874"/>
          <c:y val="4.8552918147104017E-2"/>
          <c:w val="0.47934940417280558"/>
          <c:h val="0.9347049347785494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rgbClr val="007E79"/>
              </a:solidFill>
            </c:spPr>
            <c:extLst>
              <c:ext xmlns:c16="http://schemas.microsoft.com/office/drawing/2014/chart" uri="{C3380CC4-5D6E-409C-BE32-E72D297353CC}">
                <c16:uniqueId val="{00000001-8045-4298-BB97-400DB4531A2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DB6-4DF9-8CC5-7ED79E54078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DB6-4DF9-8CC5-7ED79E54078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DB6-4DF9-8CC5-7ED79E54078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DB6-4DF9-8CC5-7ED79E54078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045-4298-BB97-400DB4531A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Sheet1!$Q$326:$Q$330</c:f>
              <c:strCache>
                <c:ptCount val="5"/>
                <c:pt idx="0">
                  <c:v>Jiný důvod</c:v>
                </c:pt>
                <c:pt idx="1">
                  <c:v>Dodatečné finanční služby nechápu, nechci se učit nic nového.</c:v>
                </c:pt>
                <c:pt idx="2">
                  <c:v>Bojím se o bezpečnost svých dat, hesel apod.</c:v>
                </c:pt>
                <c:pt idx="3">
                  <c:v>Bojím se o bezpečnost svých peněz.</c:v>
                </c:pt>
                <c:pt idx="4">
                  <c:v>Nepotřebuji, banka pokryje vše, co potřebuji.</c:v>
                </c:pt>
              </c:strCache>
            </c:strRef>
          </c:cat>
          <c:val>
            <c:numRef>
              <c:f>Sheet1!$R$326:$R$330</c:f>
              <c:numCache>
                <c:formatCode>###0%</c:formatCode>
                <c:ptCount val="5"/>
                <c:pt idx="0">
                  <c:v>1.0609664765170179E-2</c:v>
                </c:pt>
                <c:pt idx="1">
                  <c:v>7.1519250332121059E-2</c:v>
                </c:pt>
                <c:pt idx="2">
                  <c:v>0.36743898331190067</c:v>
                </c:pt>
                <c:pt idx="3">
                  <c:v>0.37108809011697369</c:v>
                </c:pt>
                <c:pt idx="4">
                  <c:v>0.657796770066708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45-4298-BB97-400DB4531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6315776"/>
        <c:axId val="136328832"/>
      </c:barChart>
      <c:catAx>
        <c:axId val="226315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cs-CZ"/>
          </a:p>
        </c:txPr>
        <c:crossAx val="136328832"/>
        <c:crosses val="autoZero"/>
        <c:auto val="1"/>
        <c:lblAlgn val="ctr"/>
        <c:lblOffset val="100"/>
        <c:noMultiLvlLbl val="0"/>
      </c:catAx>
      <c:valAx>
        <c:axId val="136328832"/>
        <c:scaling>
          <c:orientation val="minMax"/>
        </c:scaling>
        <c:delete val="1"/>
        <c:axPos val="b"/>
        <c:numFmt formatCode="###0%" sourceLinked="1"/>
        <c:majorTickMark val="out"/>
        <c:minorTickMark val="none"/>
        <c:tickLblPos val="nextTo"/>
        <c:crossAx val="22631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544914072042247"/>
          <c:y val="0.11463537365850669"/>
          <c:w val="0.66955227471566059"/>
          <c:h val="0.76754466133756971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8055555555555555"/>
                  <c:y val="-5.0949115323272384E-2"/>
                </c:manualLayout>
              </c:layout>
              <c:tx>
                <c:rich>
                  <a:bodyPr/>
                  <a:lstStyle/>
                  <a:p>
                    <a:fld id="{9045B0DC-7B17-4957-8665-96B9BBECD30D}" type="CATEGORYNAME">
                      <a:rPr lang="en-US" b="0"/>
                      <a:pPr/>
                      <a:t>[NÁZEV KATEGORIE]</a:t>
                    </a:fld>
                    <a:r>
                      <a:rPr lang="en-US" baseline="0" dirty="0"/>
                      <a:t>
19 %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784-4C86-A2EC-32A5DC45FEBD}"/>
                </c:ext>
              </c:extLst>
            </c:dLbl>
            <c:dLbl>
              <c:idx val="1"/>
              <c:layout>
                <c:manualLayout>
                  <c:x val="0.16111111111111112"/>
                  <c:y val="0.10508255035424929"/>
                </c:manualLayout>
              </c:layout>
              <c:tx>
                <c:rich>
                  <a:bodyPr/>
                  <a:lstStyle/>
                  <a:p>
                    <a:fld id="{2FA82211-7520-4332-B73A-E7EA89D47F6E}" type="CATEGORYNAME">
                      <a:rPr lang="en-US" b="0"/>
                      <a:pPr/>
                      <a:t>[NÁZEV KATEGORIE]</a:t>
                    </a:fld>
                    <a:r>
                      <a:rPr lang="en-US" baseline="0" dirty="0"/>
                      <a:t>
39 %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84-4C86-A2EC-32A5DC45FEBD}"/>
                </c:ext>
              </c:extLst>
            </c:dLbl>
            <c:dLbl>
              <c:idx val="2"/>
              <c:layout>
                <c:manualLayout>
                  <c:x val="-0.107763893170696"/>
                  <c:y val="-2.6980883892022776E-3"/>
                </c:manualLayout>
              </c:layout>
              <c:tx>
                <c:rich>
                  <a:bodyPr/>
                  <a:lstStyle/>
                  <a:p>
                    <a:fld id="{E6BA2F8F-C61E-46A9-AA89-D658278CA078}" type="CATEGORYNAME">
                      <a:rPr lang="en-US" b="0"/>
                      <a:pPr/>
                      <a:t>[NÁZEV KATEGORIE]</a:t>
                    </a:fld>
                    <a:r>
                      <a:rPr lang="en-US" baseline="0" dirty="0"/>
                      <a:t>
32 %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46038924112715"/>
                      <c:h val="0.161729805596011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784-4C86-A2EC-32A5DC45FEBD}"/>
                </c:ext>
              </c:extLst>
            </c:dLbl>
            <c:dLbl>
              <c:idx val="3"/>
              <c:layout>
                <c:manualLayout>
                  <c:x val="-0.13157274968560734"/>
                  <c:y val="-9.2078950083775132E-2"/>
                </c:manualLayout>
              </c:layout>
              <c:tx>
                <c:rich>
                  <a:bodyPr/>
                  <a:lstStyle/>
                  <a:p>
                    <a:fld id="{B146B204-E962-4DDF-A12F-9B1CEC5C2161}" type="CATEGORYNAME">
                      <a:rPr lang="en-US" b="0"/>
                      <a:pPr/>
                      <a:t>[NÁZEV KATEGORIE]</a:t>
                    </a:fld>
                    <a:r>
                      <a:rPr lang="en-US" baseline="0" dirty="0"/>
                      <a:t>
10 %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84-4C86-A2EC-32A5DC45FE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Sheet1!$Q$223:$Q$226</c:f>
              <c:strCache>
                <c:ptCount val="4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</c:strCache>
            </c:strRef>
          </c:cat>
          <c:val>
            <c:numRef>
              <c:f>Sheet1!$R$223:$R$226</c:f>
              <c:numCache>
                <c:formatCode>General</c:formatCode>
                <c:ptCount val="4"/>
                <c:pt idx="0">
                  <c:v>0.18794205845544429</c:v>
                </c:pt>
                <c:pt idx="1">
                  <c:v>0.38796283343137028</c:v>
                </c:pt>
                <c:pt idx="2">
                  <c:v>0.31742299817553182</c:v>
                </c:pt>
                <c:pt idx="3">
                  <c:v>0.10667210993765337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84-4C86-A2EC-32A5DC45F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3FD-4F64-80FF-0ED2EB7C58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3FD-4F64-80FF-0ED2EB7C585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3FD-4F64-80FF-0ED2EB7C585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3FD-4F64-80FF-0ED2EB7C58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Sheet1!$T$5:$W$5</c:f>
              <c:strCache>
                <c:ptCount val="4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 a více let</c:v>
                </c:pt>
              </c:strCache>
            </c:strRef>
          </c:cat>
          <c:val>
            <c:numRef>
              <c:f>Sheet1!$T$6:$W$6</c:f>
              <c:numCache>
                <c:formatCode>###0%</c:formatCode>
                <c:ptCount val="4"/>
                <c:pt idx="0">
                  <c:v>0.6739665419282046</c:v>
                </c:pt>
                <c:pt idx="1">
                  <c:v>0.50722644788378468</c:v>
                </c:pt>
                <c:pt idx="2">
                  <c:v>0.32653769830530632</c:v>
                </c:pt>
                <c:pt idx="3">
                  <c:v>0.15657222654541553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4-42ED-B934-D2188E05C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66752"/>
        <c:axId val="229124928"/>
      </c:barChart>
      <c:catAx>
        <c:axId val="4186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cs-CZ"/>
          </a:p>
        </c:txPr>
        <c:crossAx val="229124928"/>
        <c:crosses val="autoZero"/>
        <c:auto val="1"/>
        <c:lblAlgn val="ctr"/>
        <c:lblOffset val="100"/>
        <c:noMultiLvlLbl val="0"/>
      </c:catAx>
      <c:valAx>
        <c:axId val="229124928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4186675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41941348282693E-3"/>
          <c:y val="0.22431670316167551"/>
          <c:w val="0.74945973367168561"/>
          <c:h val="0.51174229097636825"/>
        </c:manualLayout>
      </c:layout>
      <c:barChart>
        <c:barDir val="col"/>
        <c:grouping val="clustered"/>
        <c:varyColors val="0"/>
        <c:ser>
          <c:idx val="1"/>
          <c:order val="0"/>
          <c:tx>
            <c:v>2020</c:v>
          </c:tx>
          <c:spPr>
            <a:solidFill>
              <a:srgbClr val="13938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0FE-432F-9588-C211F0975B4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FE-432F-9588-C211F0975B4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0FE-432F-9588-C211F0975B4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FE-432F-9588-C211F0975B4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0FE-432F-9588-C211F0975B4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0FE-432F-9588-C211F0975B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'[Graf v aplikaci Microsoft PowerPoint]Sheet1'!$Q$4:$Q$9</c:f>
              <c:strCache>
                <c:ptCount val="6"/>
                <c:pt idx="0">
                  <c:v>Počítač přes webový prohlížeč (www stránky).</c:v>
                </c:pt>
                <c:pt idx="1">
                  <c:v>Mobilní telefon (aplikace banky).</c:v>
                </c:pt>
                <c:pt idx="2">
                  <c:v>Telefon přes webový prohlížeč (www stránky; NE přes bankovní mobilní aplikaci).</c:v>
                </c:pt>
                <c:pt idx="3">
                  <c:v>Tablet (aplikace banky).</c:v>
                </c:pt>
                <c:pt idx="4">
                  <c:v>Tablet přes webový prohlížeč (www stránky; NE přes bankovní mobilní aplikaci).</c:v>
                </c:pt>
                <c:pt idx="5">
                  <c:v>Elektronické bankovnictví vůbec nepoužívám.</c:v>
                </c:pt>
              </c:strCache>
            </c:strRef>
          </c:cat>
          <c:val>
            <c:numRef>
              <c:f>'[Graf v aplikaci Microsoft PowerPoint]Sheet1'!$R$4:$R$9</c:f>
              <c:numCache>
                <c:formatCode>###0%</c:formatCode>
                <c:ptCount val="6"/>
                <c:pt idx="0">
                  <c:v>0.78559899636832553</c:v>
                </c:pt>
                <c:pt idx="1">
                  <c:v>0.43386163037698094</c:v>
                </c:pt>
                <c:pt idx="2">
                  <c:v>0.10170380247390681</c:v>
                </c:pt>
                <c:pt idx="3">
                  <c:v>4.8520835435693827E-2</c:v>
                </c:pt>
                <c:pt idx="4">
                  <c:v>2.8675688779497756E-2</c:v>
                </c:pt>
                <c:pt idx="5">
                  <c:v>2.964357329076233E-2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E-432F-9588-C211F0975B47}"/>
            </c:ext>
          </c:extLst>
        </c:ser>
        <c:ser>
          <c:idx val="2"/>
          <c:order val="1"/>
          <c:tx>
            <c:v>2019</c:v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D0FE-432F-9588-C211F0975B4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D0FE-432F-9588-C211F0975B4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0FE-432F-9588-C211F0975B4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D0FE-432F-9588-C211F0975B4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0FE-432F-9588-C211F0975B4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0FE-432F-9588-C211F0975B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'[Graf v aplikaci Microsoft PowerPoint]Sheet1'!$S$4:$S$9</c:f>
              <c:numCache>
                <c:formatCode>0%</c:formatCode>
                <c:ptCount val="6"/>
                <c:pt idx="0">
                  <c:v>0.83</c:v>
                </c:pt>
                <c:pt idx="1">
                  <c:v>0.35</c:v>
                </c:pt>
                <c:pt idx="2">
                  <c:v>0.12</c:v>
                </c:pt>
                <c:pt idx="3">
                  <c:v>0.04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FE-432F-9588-C211F0975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026048"/>
        <c:axId val="30757952"/>
      </c:barChart>
      <c:catAx>
        <c:axId val="81026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30757952"/>
        <c:crosses val="autoZero"/>
        <c:auto val="1"/>
        <c:lblAlgn val="ctr"/>
        <c:lblOffset val="100"/>
        <c:noMultiLvlLbl val="0"/>
      </c:catAx>
      <c:valAx>
        <c:axId val="30757952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81026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0425614722140826"/>
          <c:y val="9.3468261269549213E-2"/>
          <c:w val="0.16657418305202432"/>
          <c:h val="0.11274720379605868"/>
        </c:manualLayout>
      </c:layout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0.48184</cdr:x>
      <cdr:y>0.04442</cdr:y>
    </cdr:from>
    <cdr:to>
      <cdr:x>0.68519</cdr:x>
      <cdr:y>0.13712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873408" y="196597"/>
          <a:ext cx="1634732" cy="410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b="1" dirty="0">
              <a:solidFill>
                <a:schemeClr val="bg1"/>
              </a:solidFill>
            </a:rPr>
            <a:t>2019: 53 %</a:t>
          </a:r>
        </a:p>
      </cdr:txBody>
    </cdr:sp>
  </cdr:relSizeAnchor>
  <cdr:relSizeAnchor xmlns:cdr="http://schemas.openxmlformats.org/drawingml/2006/chartDrawing">
    <cdr:from>
      <cdr:x>0.47379</cdr:x>
      <cdr:y>0.19984</cdr:y>
    </cdr:from>
    <cdr:to>
      <cdr:x>0.67715</cdr:x>
      <cdr:y>0.29254</cdr:y>
    </cdr:to>
    <cdr:sp macro="" textlink="">
      <cdr:nvSpPr>
        <cdr:cNvPr id="3" name="TextovéPole 1">
          <a:extLst xmlns:a="http://schemas.openxmlformats.org/drawingml/2006/main">
            <a:ext uri="{FF2B5EF4-FFF2-40B4-BE49-F238E27FC236}">
              <a16:creationId xmlns:a16="http://schemas.microsoft.com/office/drawing/2014/main" id="{0D2FF323-B6BF-4EDC-93B8-CFEE27256367}"/>
            </a:ext>
          </a:extLst>
        </cdr:cNvPr>
        <cdr:cNvSpPr txBox="1"/>
      </cdr:nvSpPr>
      <cdr:spPr>
        <a:xfrm xmlns:a="http://schemas.openxmlformats.org/drawingml/2006/main">
          <a:off x="3808704" y="884492"/>
          <a:ext cx="1634732" cy="410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600" b="1" dirty="0">
              <a:solidFill>
                <a:schemeClr val="bg1"/>
              </a:solidFill>
            </a:rPr>
            <a:t>2019: 32 %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0.46922</cdr:x>
      <cdr:y>0.02061</cdr:y>
    </cdr:from>
    <cdr:to>
      <cdr:x>0.52714</cdr:x>
      <cdr:y>0.08871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460363" y="56536"/>
          <a:ext cx="550607" cy="186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0.67485</cdr:x>
      <cdr:y>0.65146</cdr:y>
    </cdr:from>
    <cdr:to>
      <cdr:x>0.71103</cdr:x>
      <cdr:y>0.7432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6415106" y="1787074"/>
          <a:ext cx="343948" cy="251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27729BCE-ED7A-4658-B25C-5BEB97915A91}" type="datetimeFigureOut">
              <a:rPr lang="cs-CZ" smtClean="0"/>
              <a:pPr/>
              <a:t>03.08.2020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5727E4BA-EC8B-437B-80E2-1191BD4AA70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42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718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07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07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07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07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07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07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07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0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292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0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07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07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07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07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07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60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A3FA-5349-47AB-AA7E-BB025B1B7BA9}" type="datetime1">
              <a:rPr lang="cs-CZ" smtClean="0"/>
              <a:t>03.08.2020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07C86B5-DBAC-47E4-AD1E-41972FF88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4166" y="968148"/>
            <a:ext cx="2670896" cy="947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1A61-D6E1-401B-A473-02F0E4BB8794}" type="datetime1">
              <a:rPr lang="cs-CZ" smtClean="0"/>
              <a:t>03.08.2020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37FB1D-431F-42B5-BFD4-6C0068244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6564-D590-4386-9BF6-4E292847805D}" type="datetime1">
              <a:rPr lang="cs-CZ" smtClean="0"/>
              <a:t>03.08.2020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F8EE37-D7C5-40ED-B63B-6A2D09721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A3FA-5349-47AB-AA7E-BB025B1B7BA9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03.08.2020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Znění otázky                            / N = 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07C86B5-DBAC-47E4-AD1E-41972FF88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4166" y="968148"/>
            <a:ext cx="2670896" cy="9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7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8F82-CDBE-4AB4-8418-D55DE161981D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03.08.2020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Znění otázky                            / N = 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F9D49F-B368-414A-B5DF-7009624A8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15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E54FBF-4B47-4CF0-B3B5-F1DBBEC94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4DFDE20-BA14-4BA6-B0EE-9802BE79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F2BD-53FF-44AB-A7B2-DE949AA59CB1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03.08.2020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0D562634-346F-44ED-9190-6709B082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>
                    <a:lumMod val="50000"/>
                    <a:lumOff val="50000"/>
                  </a:srgbClr>
                </a:solidFill>
              </a:rPr>
              <a:t>Znění otázky                            / N = 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7853F3D3-73F0-4E05-BF88-CB1F8582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5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D740-B2F9-42E9-8A5B-108946499D9F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03.08.2020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Znění otázky                            / N = 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92C57C4-A679-484B-93A9-68E20ACC8D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40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F46A-C26F-4F30-9129-2EAD2CCF28CF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03.08.2020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Znění otázky                            / N = 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4B7C204-E7C0-408E-A169-899ADC961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88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F87A-918E-4575-832F-3D3B07615A1B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03.08.2020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Znění otázky                            / N = 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5190C48-9E88-4406-8EF8-1B6CE370C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09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94E-9CBF-48E2-B61D-D8267797AACC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03.08.2020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Znění otázky                            / N = 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31E8EC6-4EA0-4215-8115-5B600CF6D4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14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2A7B-762B-4682-A02D-C5392307C88C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03.08.2020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Znění otázky                            / N = 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9E4A7ED-B91B-4914-BC7F-1094E0752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9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8F82-CDBE-4AB4-8418-D55DE161981D}" type="datetime1">
              <a:rPr lang="cs-CZ" smtClean="0"/>
              <a:t>03.08.2020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F9D49F-B368-414A-B5DF-7009624A8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1E5E-7428-4F1A-9351-5D29BD4EE04C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03.08.2020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Znění otázky                            / N = 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3AA7A-0E81-4D1E-ABCC-C70E492628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84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1A61-D6E1-401B-A473-02F0E4BB8794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03.08.2020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Znění otázky                            / N = 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37FB1D-431F-42B5-BFD4-6C0068244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44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6564-D590-4386-9BF6-4E292847805D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03.08.2020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Znění otázky                            / N = 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F8EE37-D7C5-40ED-B63B-6A2D09721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E54FBF-4B47-4CF0-B3B5-F1DBBEC94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4DFDE20-BA14-4BA6-B0EE-9802BE79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F2BD-53FF-44AB-A7B2-DE949AA59CB1}" type="datetime1">
              <a:rPr lang="cs-CZ" smtClean="0"/>
              <a:t>03.08.2020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0D562634-346F-44ED-9190-6709B082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Znění otázky                            / N = </a:t>
            </a:r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7853F3D3-73F0-4E05-BF88-CB1F8582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D740-B2F9-42E9-8A5B-108946499D9F}" type="datetime1">
              <a:rPr lang="cs-CZ" smtClean="0"/>
              <a:t>03.08.2020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92C57C4-A679-484B-93A9-68E20ACC8D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F46A-C26F-4F30-9129-2EAD2CCF28CF}" type="datetime1">
              <a:rPr lang="cs-CZ" smtClean="0"/>
              <a:t>03.08.2020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4B7C204-E7C0-408E-A169-899ADC961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F87A-918E-4575-832F-3D3B07615A1B}" type="datetime1">
              <a:rPr lang="cs-CZ" smtClean="0"/>
              <a:t>03.08.2020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5190C48-9E88-4406-8EF8-1B6CE370C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94E-9CBF-48E2-B61D-D8267797AACC}" type="datetime1">
              <a:rPr lang="cs-CZ" smtClean="0"/>
              <a:t>03.08.2020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31E8EC6-4EA0-4215-8115-5B600CF6D4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2A7B-762B-4682-A02D-C5392307C88C}" type="datetime1">
              <a:rPr lang="cs-CZ" smtClean="0"/>
              <a:t>03.08.2020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9E4A7ED-B91B-4914-BC7F-1094E0752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1E5E-7428-4F1A-9351-5D29BD4EE04C}" type="datetime1">
              <a:rPr lang="cs-CZ" smtClean="0"/>
              <a:t>03.08.2020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                           / N =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3AA7A-0E81-4D1E-ABCC-C70E492628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1FD865-C857-4181-9D39-8EE93B2C43CD}" type="datetime1">
              <a:rPr lang="cs-CZ" smtClean="0"/>
              <a:t>03.08.2020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dirty="0"/>
              <a:t>Znění otázky                            / N =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1FD865-C857-4181-9D39-8EE93B2C43CD}" type="datetime1">
              <a:rPr lang="cs-CZ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03.08.2020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>
                <a:solidFill>
                  <a:srgbClr val="000000">
                    <a:lumMod val="50000"/>
                    <a:lumOff val="50000"/>
                  </a:srgbClr>
                </a:solidFill>
              </a:rPr>
              <a:t>Znění otázky                            / N = 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9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.png"/><Relationship Id="rId2" Type="http://schemas.openxmlformats.org/officeDocument/2006/relationships/tags" Target="../tags/tag38.xml"/><Relationship Id="rId16" Type="http://schemas.openxmlformats.org/officeDocument/2006/relationships/chart" Target="../charts/chart10.xml"/><Relationship Id="rId1" Type="http://schemas.openxmlformats.org/officeDocument/2006/relationships/vmlDrawing" Target="../drawings/vmlDrawing5.v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image" Target="../media/image4.emf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chart" Target="../charts/chart11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5.png"/><Relationship Id="rId2" Type="http://schemas.openxmlformats.org/officeDocument/2006/relationships/tags" Target="../tags/tag48.xml"/><Relationship Id="rId1" Type="http://schemas.openxmlformats.org/officeDocument/2006/relationships/vmlDrawing" Target="../drawings/vmlDrawing6.vml"/><Relationship Id="rId6" Type="http://schemas.openxmlformats.org/officeDocument/2006/relationships/tags" Target="../tags/tag52.xml"/><Relationship Id="rId11" Type="http://schemas.openxmlformats.org/officeDocument/2006/relationships/image" Target="../media/image4.emf"/><Relationship Id="rId5" Type="http://schemas.openxmlformats.org/officeDocument/2006/relationships/tags" Target="../tags/tag51.xml"/><Relationship Id="rId10" Type="http://schemas.openxmlformats.org/officeDocument/2006/relationships/oleObject" Target="../embeddings/oleObject6.bin"/><Relationship Id="rId4" Type="http://schemas.openxmlformats.org/officeDocument/2006/relationships/tags" Target="../tags/tag50.xml"/><Relationship Id="rId9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chart" Target="../charts/chart12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5.png"/><Relationship Id="rId2" Type="http://schemas.openxmlformats.org/officeDocument/2006/relationships/tags" Target="../tags/tag54.xml"/><Relationship Id="rId1" Type="http://schemas.openxmlformats.org/officeDocument/2006/relationships/vmlDrawing" Target="../drawings/vmlDrawing7.vml"/><Relationship Id="rId6" Type="http://schemas.openxmlformats.org/officeDocument/2006/relationships/tags" Target="../tags/tag58.xml"/><Relationship Id="rId11" Type="http://schemas.openxmlformats.org/officeDocument/2006/relationships/image" Target="../media/image4.emf"/><Relationship Id="rId5" Type="http://schemas.openxmlformats.org/officeDocument/2006/relationships/tags" Target="../tags/tag57.xml"/><Relationship Id="rId10" Type="http://schemas.openxmlformats.org/officeDocument/2006/relationships/oleObject" Target="../embeddings/oleObject7.bin"/><Relationship Id="rId4" Type="http://schemas.openxmlformats.org/officeDocument/2006/relationships/tags" Target="../tags/tag56.xml"/><Relationship Id="rId9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chart" Target="../charts/chart13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5.png"/><Relationship Id="rId2" Type="http://schemas.openxmlformats.org/officeDocument/2006/relationships/tags" Target="../tags/tag60.xml"/><Relationship Id="rId1" Type="http://schemas.openxmlformats.org/officeDocument/2006/relationships/vmlDrawing" Target="../drawings/vmlDrawing8.vml"/><Relationship Id="rId6" Type="http://schemas.openxmlformats.org/officeDocument/2006/relationships/tags" Target="../tags/tag64.xml"/><Relationship Id="rId11" Type="http://schemas.openxmlformats.org/officeDocument/2006/relationships/image" Target="../media/image4.emf"/><Relationship Id="rId5" Type="http://schemas.openxmlformats.org/officeDocument/2006/relationships/tags" Target="../tags/tag63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2.xml"/><Relationship Id="rId9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chart" Target="../charts/chart14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5.png"/><Relationship Id="rId2" Type="http://schemas.openxmlformats.org/officeDocument/2006/relationships/tags" Target="../tags/tag66.xml"/><Relationship Id="rId1" Type="http://schemas.openxmlformats.org/officeDocument/2006/relationships/vmlDrawing" Target="../drawings/vmlDrawing9.vml"/><Relationship Id="rId6" Type="http://schemas.openxmlformats.org/officeDocument/2006/relationships/tags" Target="../tags/tag70.xml"/><Relationship Id="rId11" Type="http://schemas.openxmlformats.org/officeDocument/2006/relationships/image" Target="../media/image4.emf"/><Relationship Id="rId5" Type="http://schemas.openxmlformats.org/officeDocument/2006/relationships/tags" Target="../tags/tag69.xml"/><Relationship Id="rId10" Type="http://schemas.openxmlformats.org/officeDocument/2006/relationships/oleObject" Target="../embeddings/oleObject9.bin"/><Relationship Id="rId4" Type="http://schemas.openxmlformats.org/officeDocument/2006/relationships/tags" Target="../tags/tag68.xml"/><Relationship Id="rId9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chart" Target="../charts/chart15.xml"/><Relationship Id="rId2" Type="http://schemas.openxmlformats.org/officeDocument/2006/relationships/tags" Target="../tags/tag72.xml"/><Relationship Id="rId1" Type="http://schemas.openxmlformats.org/officeDocument/2006/relationships/vmlDrawing" Target="../drawings/vmlDrawing10.vml"/><Relationship Id="rId6" Type="http://schemas.openxmlformats.org/officeDocument/2006/relationships/tags" Target="../tags/tag76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7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chart" Target="../charts/chart1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5.png"/><Relationship Id="rId2" Type="http://schemas.openxmlformats.org/officeDocument/2006/relationships/tags" Target="../tags/tag80.xml"/><Relationship Id="rId1" Type="http://schemas.openxmlformats.org/officeDocument/2006/relationships/vmlDrawing" Target="../drawings/vmlDrawing11.vml"/><Relationship Id="rId6" Type="http://schemas.openxmlformats.org/officeDocument/2006/relationships/tags" Target="../tags/tag84.xml"/><Relationship Id="rId11" Type="http://schemas.openxmlformats.org/officeDocument/2006/relationships/image" Target="../media/image4.emf"/><Relationship Id="rId5" Type="http://schemas.openxmlformats.org/officeDocument/2006/relationships/tags" Target="../tags/tag83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82.xml"/><Relationship Id="rId9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chart" Target="../charts/chart17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5.png"/><Relationship Id="rId2" Type="http://schemas.openxmlformats.org/officeDocument/2006/relationships/tags" Target="../tags/tag86.xml"/><Relationship Id="rId1" Type="http://schemas.openxmlformats.org/officeDocument/2006/relationships/vmlDrawing" Target="../drawings/vmlDrawing12.vml"/><Relationship Id="rId6" Type="http://schemas.openxmlformats.org/officeDocument/2006/relationships/tags" Target="../tags/tag90.xml"/><Relationship Id="rId11" Type="http://schemas.openxmlformats.org/officeDocument/2006/relationships/image" Target="../media/image4.emf"/><Relationship Id="rId5" Type="http://schemas.openxmlformats.org/officeDocument/2006/relationships/tags" Target="../tags/tag89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88.xml"/><Relationship Id="rId9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chart" Target="../charts/chart1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5.png"/><Relationship Id="rId2" Type="http://schemas.openxmlformats.org/officeDocument/2006/relationships/tags" Target="../tags/tag92.xml"/><Relationship Id="rId1" Type="http://schemas.openxmlformats.org/officeDocument/2006/relationships/vmlDrawing" Target="../drawings/vmlDrawing13.vml"/><Relationship Id="rId6" Type="http://schemas.openxmlformats.org/officeDocument/2006/relationships/tags" Target="../tags/tag96.xml"/><Relationship Id="rId11" Type="http://schemas.openxmlformats.org/officeDocument/2006/relationships/image" Target="../media/image4.emf"/><Relationship Id="rId5" Type="http://schemas.openxmlformats.org/officeDocument/2006/relationships/tags" Target="../tags/tag95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94.xml"/><Relationship Id="rId9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notesSlide" Target="../notesSlides/notesSlide16.xml"/><Relationship Id="rId17" Type="http://schemas.openxmlformats.org/officeDocument/2006/relationships/chart" Target="../charts/chart20.xml"/><Relationship Id="rId2" Type="http://schemas.openxmlformats.org/officeDocument/2006/relationships/tags" Target="../tags/tag98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14.vml"/><Relationship Id="rId6" Type="http://schemas.openxmlformats.org/officeDocument/2006/relationships/tags" Target="../tags/tag102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01.xml"/><Relationship Id="rId15" Type="http://schemas.openxmlformats.org/officeDocument/2006/relationships/chart" Target="../charts/chart19.xml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chart" Target="../charts/chart21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5.png"/><Relationship Id="rId2" Type="http://schemas.openxmlformats.org/officeDocument/2006/relationships/tags" Target="../tags/tag107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11.xml"/><Relationship Id="rId11" Type="http://schemas.openxmlformats.org/officeDocument/2006/relationships/image" Target="../media/image4.emf"/><Relationship Id="rId5" Type="http://schemas.openxmlformats.org/officeDocument/2006/relationships/tags" Target="../tags/tag110.xml"/><Relationship Id="rId10" Type="http://schemas.openxmlformats.org/officeDocument/2006/relationships/oleObject" Target="../embeddings/oleObject15.bin"/><Relationship Id="rId4" Type="http://schemas.openxmlformats.org/officeDocument/2006/relationships/tags" Target="../tags/tag109.xml"/><Relationship Id="rId9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oleObject" Target="../embeddings/oleObject1.bin"/><Relationship Id="rId5" Type="http://schemas.openxmlformats.org/officeDocument/2006/relationships/tags" Target="../tags/tag5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4.emf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oleObject" Target="../embeddings/oleObject2.bin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slideLayout" Target="../slideLayouts/slideLayout2.xml"/><Relationship Id="rId18" Type="http://schemas.openxmlformats.org/officeDocument/2006/relationships/chart" Target="../charts/chart7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5.png"/><Relationship Id="rId2" Type="http://schemas.openxmlformats.org/officeDocument/2006/relationships/tags" Target="../tags/tag17.xml"/><Relationship Id="rId16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oleObject" Target="../embeddings/oleObject3.bin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notesSlide" Target="../notesSlides/notesSlide6.xml"/><Relationship Id="rId18" Type="http://schemas.openxmlformats.org/officeDocument/2006/relationships/chart" Target="../charts/chart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slideLayout" Target="../slideLayouts/slideLayout2.xml"/><Relationship Id="rId17" Type="http://schemas.openxmlformats.org/officeDocument/2006/relationships/chart" Target="../charts/chart8.xml"/><Relationship Id="rId2" Type="http://schemas.openxmlformats.org/officeDocument/2006/relationships/tags" Target="../tags/tag28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image" Target="../media/image4.emf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F34031B3-5272-4891-8959-AE678B313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0"/>
            <a:ext cx="4342980" cy="219190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9B85B07-5C2D-44AA-9D33-EC166DFCC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86" y="0"/>
            <a:ext cx="6437214" cy="778745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B36FAA6-5912-46AE-A105-4B9F2EF6BDF4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cap="all" dirty="0">
                <a:solidFill>
                  <a:srgbClr val="13576B"/>
                </a:solidFill>
                <a:latin typeface="Sansation Light" panose="02000000000000000000" pitchFamily="2" charset="0"/>
              </a:rPr>
              <a:t>Digitalizace a elektronické bankovnictví</a:t>
            </a:r>
            <a:endParaRPr lang="cs-CZ" sz="4800" dirty="0">
              <a:solidFill>
                <a:srgbClr val="13576B"/>
              </a:solidFill>
              <a:latin typeface="Sansation Light" panose="02000000000000000000" pitchFamily="2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27C83F2-9BC3-4FE0-8245-C084C213827D}"/>
              </a:ext>
            </a:extLst>
          </p:cNvPr>
          <p:cNvSpPr txBox="1"/>
          <p:nvPr/>
        </p:nvSpPr>
        <p:spPr>
          <a:xfrm>
            <a:off x="0" y="4757323"/>
            <a:ext cx="12192000" cy="57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b="1" dirty="0">
                <a:solidFill>
                  <a:srgbClr val="30905F"/>
                </a:solidFill>
                <a:latin typeface="Sansation Light" panose="02000000000000000000" pitchFamily="2" charset="0"/>
              </a:rPr>
              <a:t>Tisková konference 28. 07. 2020</a:t>
            </a:r>
            <a:endParaRPr lang="cs-CZ" sz="4800" b="1" dirty="0">
              <a:solidFill>
                <a:srgbClr val="30905F"/>
              </a:solidFill>
              <a:latin typeface="Sansation" panose="0200050300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3262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552298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1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B6CE4088-0869-4C92-A297-6FC05674DA35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7981972"/>
              </p:ext>
            </p:extLst>
          </p:nvPr>
        </p:nvGraphicFramePr>
        <p:xfrm>
          <a:off x="3537293" y="885543"/>
          <a:ext cx="6096000" cy="325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9" name="Nadpis 1">
            <a:extLst>
              <a:ext uri="{FF2B5EF4-FFF2-40B4-BE49-F238E27FC236}">
                <a16:creationId xmlns:a16="http://schemas.microsoft.com/office/drawing/2014/main" id="{F0D55F40-F91C-4CF3-A2F8-C53FFDA1FB3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8676" y="1123837"/>
            <a:ext cx="3130581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Přihlašování do mobilní banky</a:t>
            </a:r>
          </a:p>
        </p:txBody>
      </p:sp>
      <p:sp>
        <p:nvSpPr>
          <p:cNvPr id="20" name="Zástupný symbol pro číslo snímku 5">
            <a:extLst>
              <a:ext uri="{FF2B5EF4-FFF2-40B4-BE49-F238E27FC236}">
                <a16:creationId xmlns:a16="http://schemas.microsoft.com/office/drawing/2014/main" id="{45897FEC-2E34-4328-81F3-30FA3654E30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AEC102F-8945-4D57-AC48-2162838BCD6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537293" y="647525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>
                <a:solidFill>
                  <a:schemeClr val="tx2"/>
                </a:solidFill>
              </a:rPr>
              <a:t>Jaké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přihlašování</a:t>
            </a:r>
            <a:r>
              <a:rPr lang="en-US" sz="1000" dirty="0">
                <a:solidFill>
                  <a:schemeClr val="tx2"/>
                </a:solidFill>
              </a:rPr>
              <a:t> do  </a:t>
            </a:r>
            <a:r>
              <a:rPr lang="en-US" sz="1000" dirty="0" err="1">
                <a:solidFill>
                  <a:schemeClr val="tx2"/>
                </a:solidFill>
              </a:rPr>
              <a:t>bankovní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mobilní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aplikace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preferujete</a:t>
            </a:r>
            <a:r>
              <a:rPr lang="en-US" sz="1000" dirty="0">
                <a:solidFill>
                  <a:schemeClr val="tx2"/>
                </a:solidFill>
              </a:rPr>
              <a:t>?     / N = </a:t>
            </a:r>
            <a:r>
              <a:rPr lang="cs-CZ" sz="1000" dirty="0">
                <a:solidFill>
                  <a:schemeClr val="tx2"/>
                </a:solidFill>
              </a:rPr>
              <a:t>574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3F0CCAF9-AC1E-417C-8659-CED025CB6B8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Mobilní aplikace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B37FCF4C-1562-4E88-8570-DF2FB013230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7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511E4D8F-0754-412D-8BE7-A20B1218C41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698286" y="3323665"/>
            <a:ext cx="1040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</a:t>
            </a:r>
            <a:endParaRPr lang="cs-CZ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FF8BCCF-1E26-40F9-AB1C-221D5AF8D1D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212132" y="3776349"/>
            <a:ext cx="29474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Otisk prstu		76 %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Snímání oka		12 %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Snímání tváře		10 %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Ověření hlasu		2 %</a:t>
            </a:r>
          </a:p>
        </p:txBody>
      </p:sp>
      <p:sp>
        <p:nvSpPr>
          <p:cNvPr id="26" name="Zástupný symbol pro obsah 2">
            <a:extLst>
              <a:ext uri="{FF2B5EF4-FFF2-40B4-BE49-F238E27FC236}">
                <a16:creationId xmlns:a16="http://schemas.microsoft.com/office/drawing/2014/main" id="{E40C8251-E2E2-441D-85CF-2072033365BD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824271" y="5181528"/>
            <a:ext cx="7071527" cy="791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lvl="1" indent="-285750">
              <a:buClr>
                <a:srgbClr val="139383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Obliba 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biometrie na úkor klasického formátu uživatelského jména a hesla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stále roste a především mezi mladými vzdělanými lidmi, kteří více sledují „trendy“, ji využívá necelých 60 %. </a:t>
            </a:r>
          </a:p>
        </p:txBody>
      </p:sp>
    </p:spTree>
    <p:extLst>
      <p:ext uri="{BB962C8B-B14F-4D97-AF65-F5344CB8AC3E}">
        <p14:creationId xmlns:p14="http://schemas.microsoft.com/office/powerpoint/2010/main" val="95370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735526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9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2043" y="1123837"/>
            <a:ext cx="3167214" cy="4601183"/>
          </a:xfrm>
        </p:spPr>
        <p:txBody>
          <a:bodyPr>
            <a:normAutofit/>
          </a:bodyPr>
          <a:lstStyle/>
          <a:p>
            <a:r>
              <a:rPr lang="cs-CZ" dirty="0"/>
              <a:t>Strach </a:t>
            </a:r>
            <a:br>
              <a:rPr lang="cs-CZ" dirty="0"/>
            </a:br>
            <a:r>
              <a:rPr lang="cs-CZ" dirty="0"/>
              <a:t>o bezpečnost</a:t>
            </a:r>
            <a:br>
              <a:rPr lang="cs-CZ" dirty="0"/>
            </a:br>
            <a:r>
              <a:rPr lang="cs-CZ" dirty="0"/>
              <a:t>a zvyk v užívání www stránek jsou hlavními důvody, proč Češi nechtějí mobilní aplikace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81E8069-C820-4C32-9EFA-A9347212891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9887" y="6406199"/>
            <a:ext cx="7487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tx2"/>
                </a:solidFill>
              </a:rPr>
              <a:t>Proč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nevyužíváte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bankovní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mobilní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aplikaci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cs-CZ" sz="1000" dirty="0">
                <a:solidFill>
                  <a:schemeClr val="tx2"/>
                </a:solidFill>
              </a:rPr>
              <a:t> </a:t>
            </a:r>
            <a:r>
              <a:rPr lang="en-US" sz="1000" dirty="0">
                <a:solidFill>
                  <a:schemeClr val="tx2"/>
                </a:solidFill>
              </a:rPr>
              <a:t>/ N = </a:t>
            </a:r>
            <a:r>
              <a:rPr lang="cs-CZ" sz="1000" dirty="0">
                <a:solidFill>
                  <a:schemeClr val="tx2"/>
                </a:solidFill>
              </a:rPr>
              <a:t>414 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A91C34D-13BF-44B7-85E7-D271829D4EA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2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8" name="Zástupný symbol pro obsah 2">
            <a:extLst>
              <a:ext uri="{FF2B5EF4-FFF2-40B4-BE49-F238E27FC236}">
                <a16:creationId xmlns:a16="http://schemas.microsoft.com/office/drawing/2014/main" id="{209BF8BF-71FF-4B04-B4AD-B674B44A41CC}"/>
              </a:ext>
            </a:extLst>
          </p:cNvPr>
          <p:cNvSpPr txBox="1">
            <a:spLocks/>
          </p:cNvSpPr>
          <p:nvPr/>
        </p:nvSpPr>
        <p:spPr>
          <a:xfrm>
            <a:off x="8924862" y="1365841"/>
            <a:ext cx="2598661" cy="1313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3" indent="0">
              <a:buNone/>
            </a:pPr>
            <a:endParaRPr lang="cs-CZ" sz="10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2713BB4-378B-4622-B08D-6FA1C8C2176A}"/>
              </a:ext>
            </a:extLst>
          </p:cNvPr>
          <p:cNvSpPr txBox="1"/>
          <p:nvPr/>
        </p:nvSpPr>
        <p:spPr>
          <a:xfrm>
            <a:off x="85008" y="6129200"/>
            <a:ext cx="2226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Možnost více odpovědí, součet kategorií je &gt; 100 %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265CC23D-1BB3-4EA1-A2BF-392347796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806985"/>
              </p:ext>
            </p:extLst>
          </p:nvPr>
        </p:nvGraphicFramePr>
        <p:xfrm>
          <a:off x="3436535" y="914400"/>
          <a:ext cx="7787473" cy="52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3" name="Obdélník 12">
            <a:extLst>
              <a:ext uri="{FF2B5EF4-FFF2-40B4-BE49-F238E27FC236}">
                <a16:creationId xmlns:a16="http://schemas.microsoft.com/office/drawing/2014/main" id="{C2DB1AF3-1075-42B3-9CC3-561A79FC04A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Mobilní aplikace</a:t>
            </a:r>
          </a:p>
        </p:txBody>
      </p:sp>
    </p:spTree>
    <p:extLst>
      <p:ext uri="{BB962C8B-B14F-4D97-AF65-F5344CB8AC3E}">
        <p14:creationId xmlns:p14="http://schemas.microsoft.com/office/powerpoint/2010/main" val="244089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475475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1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2043" y="1123837"/>
            <a:ext cx="3167214" cy="4601183"/>
          </a:xfrm>
        </p:spPr>
        <p:txBody>
          <a:bodyPr>
            <a:normAutofit/>
          </a:bodyPr>
          <a:lstStyle/>
          <a:p>
            <a:r>
              <a:rPr lang="cs-CZ" dirty="0"/>
              <a:t>Co by lidi přesvědčilo </a:t>
            </a:r>
            <a:br>
              <a:rPr lang="cs-CZ" dirty="0"/>
            </a:br>
            <a:r>
              <a:rPr lang="cs-CZ" dirty="0"/>
              <a:t>k využívání mobilní aplikace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81E8069-C820-4C32-9EFA-A9347212891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7293" y="6475254"/>
            <a:ext cx="69206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/>
                </a:solidFill>
              </a:rPr>
              <a:t>Co by se muselo stát, abyste začal/a používat bankovní mobilní aplikaci? </a:t>
            </a:r>
            <a:r>
              <a:rPr lang="en-US" sz="1000" dirty="0">
                <a:solidFill>
                  <a:schemeClr val="tx2"/>
                </a:solidFill>
              </a:rPr>
              <a:t>/ N = </a:t>
            </a:r>
            <a:r>
              <a:rPr lang="cs-CZ" sz="1000" dirty="0">
                <a:solidFill>
                  <a:schemeClr val="tx2"/>
                </a:solidFill>
              </a:rPr>
              <a:t>414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A91C34D-13BF-44B7-85E7-D271829D4EA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2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201009"/>
              </p:ext>
            </p:extLst>
          </p:nvPr>
        </p:nvGraphicFramePr>
        <p:xfrm>
          <a:off x="3537293" y="1157009"/>
          <a:ext cx="7500053" cy="404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" name="Obdélník 2"/>
          <p:cNvSpPr/>
          <p:nvPr/>
        </p:nvSpPr>
        <p:spPr>
          <a:xfrm>
            <a:off x="3676725" y="5393872"/>
            <a:ext cx="709358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rgbClr val="007E79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Obdobně jako v minulém roce přes 50 % respondentů tvrdí, že je nic nepřesvědčí. </a:t>
            </a:r>
          </a:p>
          <a:p>
            <a:pPr marL="285750" indent="-285750">
              <a:buClr>
                <a:srgbClr val="007E79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Určitým motivátorem by však mohly být slevy na produkty či přístroje.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2713BB4-378B-4622-B08D-6FA1C8C2176A}"/>
              </a:ext>
            </a:extLst>
          </p:cNvPr>
          <p:cNvSpPr txBox="1"/>
          <p:nvPr/>
        </p:nvSpPr>
        <p:spPr>
          <a:xfrm>
            <a:off x="8295145" y="777013"/>
            <a:ext cx="1259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% souhlasu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2538F6-7665-41E2-A1D3-106E43F5EEA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Mobilní aplikace</a:t>
            </a:r>
          </a:p>
        </p:txBody>
      </p:sp>
    </p:spTree>
    <p:extLst>
      <p:ext uri="{BB962C8B-B14F-4D97-AF65-F5344CB8AC3E}">
        <p14:creationId xmlns:p14="http://schemas.microsoft.com/office/powerpoint/2010/main" val="249882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926168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0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Nadpis 1">
            <a:extLst>
              <a:ext uri="{FF2B5EF4-FFF2-40B4-BE49-F238E27FC236}">
                <a16:creationId xmlns:a16="http://schemas.microsoft.com/office/drawing/2014/main" id="{5892CFD7-65F7-499A-9FF1-88D11BDEBF8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2043" y="1123837"/>
            <a:ext cx="3167214" cy="4601183"/>
          </a:xfrm>
        </p:spPr>
        <p:txBody>
          <a:bodyPr>
            <a:normAutofit/>
          </a:bodyPr>
          <a:lstStyle/>
          <a:p>
            <a:r>
              <a:rPr lang="cs-CZ" dirty="0"/>
              <a:t>Rychlý přehled, soukromí</a:t>
            </a:r>
            <a:br>
              <a:rPr lang="cs-CZ" dirty="0"/>
            </a:br>
            <a:r>
              <a:rPr lang="cs-CZ" dirty="0"/>
              <a:t>a pohodlnost – hlavní výhody </a:t>
            </a:r>
            <a:br>
              <a:rPr lang="cs-CZ" dirty="0"/>
            </a:br>
            <a:r>
              <a:rPr lang="cs-CZ" dirty="0"/>
              <a:t>e-bankovnictví</a:t>
            </a:r>
          </a:p>
        </p:txBody>
      </p:sp>
      <p:sp>
        <p:nvSpPr>
          <p:cNvPr id="23" name="Zástupný symbol pro číslo snímku 5">
            <a:extLst>
              <a:ext uri="{FF2B5EF4-FFF2-40B4-BE49-F238E27FC236}">
                <a16:creationId xmlns:a16="http://schemas.microsoft.com/office/drawing/2014/main" id="{8AF7A555-CF62-473B-8A1A-0A23D34512F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07E5BA6-0A07-4225-BF66-7832493F8B6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7293" y="6373759"/>
            <a:ext cx="8173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tx2"/>
                </a:solidFill>
              </a:rPr>
              <a:t>Jaké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jsou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podle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Vás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výhody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elektronického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bankovnictví</a:t>
            </a:r>
            <a:r>
              <a:rPr lang="en-US" sz="1000" dirty="0">
                <a:solidFill>
                  <a:schemeClr val="tx2"/>
                </a:solidFill>
              </a:rPr>
              <a:t>? / </a:t>
            </a:r>
            <a:r>
              <a:rPr lang="cs-CZ" sz="1000" dirty="0">
                <a:solidFill>
                  <a:schemeClr val="tx2"/>
                </a:solidFill>
              </a:rPr>
              <a:t> průměry na stupnici 0-10, 0 = rozhodně ne, 10 = rozhodně ano</a:t>
            </a:r>
            <a:br>
              <a:rPr lang="cs-CZ" sz="1000" dirty="0">
                <a:solidFill>
                  <a:schemeClr val="tx2"/>
                </a:solidFill>
              </a:rPr>
            </a:br>
            <a:r>
              <a:rPr lang="cs-CZ" sz="1000" dirty="0">
                <a:solidFill>
                  <a:schemeClr val="tx2"/>
                </a:solidFill>
              </a:rPr>
              <a:t>N = 962 /  574 (ti kteří využívají webový prohlížeč /aplikaci)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4B67FF97-4E68-4CBF-82B0-14472E4610E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2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27" name="Zástupný symbol pro obsah 2">
            <a:extLst>
              <a:ext uri="{FF2B5EF4-FFF2-40B4-BE49-F238E27FC236}">
                <a16:creationId xmlns:a16="http://schemas.microsoft.com/office/drawing/2014/main" id="{FBE835F7-A5FD-4D98-8795-2292BB094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3" y="5590011"/>
            <a:ext cx="8173738" cy="414313"/>
          </a:xfrm>
          <a:solidFill>
            <a:schemeClr val="bg1">
              <a:lumMod val="95000"/>
            </a:schemeClr>
          </a:solidFill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139383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Oproti roku 2019 jsou Češi obezřetnější, všechny položky zaznamenaly významný pokles ohodnocení.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3BB9FAE6-18D0-4DC4-9909-546CBB4169B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Výhody</a:t>
            </a:r>
          </a:p>
          <a:p>
            <a:pPr algn="ctr"/>
            <a:r>
              <a:rPr lang="cs-CZ" sz="2400" b="1" dirty="0"/>
              <a:t>e-bankovnictví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F8D0E66D-8520-4A69-BEA3-F55B0E3DA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844634"/>
              </p:ext>
            </p:extLst>
          </p:nvPr>
        </p:nvGraphicFramePr>
        <p:xfrm>
          <a:off x="3696101" y="1031071"/>
          <a:ext cx="7911966" cy="4506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9" name="Obdélník 18">
            <a:extLst>
              <a:ext uri="{FF2B5EF4-FFF2-40B4-BE49-F238E27FC236}">
                <a16:creationId xmlns:a16="http://schemas.microsoft.com/office/drawing/2014/main" id="{B08BDAD4-CC1E-49CF-9B07-B56E0B583C10}"/>
              </a:ext>
            </a:extLst>
          </p:cNvPr>
          <p:cNvSpPr/>
          <p:nvPr/>
        </p:nvSpPr>
        <p:spPr>
          <a:xfrm>
            <a:off x="109580" y="6138177"/>
            <a:ext cx="3427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bodová škála 0-10, 0 = Rozhodně NENÍ důležité, 10 = Rozhodně JE důležité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1905E26-13FD-45FF-952D-7F3B9EF7B12E}"/>
              </a:ext>
            </a:extLst>
          </p:cNvPr>
          <p:cNvSpPr txBox="1"/>
          <p:nvPr/>
        </p:nvSpPr>
        <p:spPr>
          <a:xfrm>
            <a:off x="7875595" y="903147"/>
            <a:ext cx="296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Počet bodů z celkových 10</a:t>
            </a:r>
          </a:p>
        </p:txBody>
      </p:sp>
    </p:spTree>
    <p:extLst>
      <p:ext uri="{BB962C8B-B14F-4D97-AF65-F5344CB8AC3E}">
        <p14:creationId xmlns:p14="http://schemas.microsoft.com/office/powerpoint/2010/main" val="106605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497552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8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2043" y="1123837"/>
            <a:ext cx="3355488" cy="4601183"/>
          </a:xfrm>
        </p:spPr>
        <p:txBody>
          <a:bodyPr>
            <a:normAutofit/>
          </a:bodyPr>
          <a:lstStyle/>
          <a:p>
            <a:r>
              <a:rPr lang="cs-CZ" dirty="0"/>
              <a:t>Češi jsou zpravidla se svým </a:t>
            </a:r>
            <a:br>
              <a:rPr lang="cs-CZ" dirty="0"/>
            </a:br>
            <a:r>
              <a:rPr lang="cs-CZ" dirty="0"/>
              <a:t>e-bankovnictvím spokojeni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81E8069-C820-4C32-9EFA-A9347212891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7293" y="6475254"/>
            <a:ext cx="70981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>
                <a:solidFill>
                  <a:schemeClr val="tx2"/>
                </a:solidFill>
              </a:rPr>
              <a:t>Co Vám na vašem internetovém bankovnictví (tj. www stránka) vaší hlavní banky </a:t>
            </a:r>
            <a:r>
              <a:rPr lang="cs-CZ" sz="1000" b="1" dirty="0" err="1">
                <a:solidFill>
                  <a:schemeClr val="tx2"/>
                </a:solidFill>
              </a:rPr>
              <a:t>NEvyhovuje</a:t>
            </a:r>
            <a:r>
              <a:rPr lang="cs-CZ" sz="1000" b="1" dirty="0">
                <a:solidFill>
                  <a:schemeClr val="tx2"/>
                </a:solidFill>
              </a:rPr>
              <a:t>?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A91C34D-13BF-44B7-85E7-D271829D4EA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2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8" name="Zástupný symbol pro obsah 2">
            <a:extLst>
              <a:ext uri="{FF2B5EF4-FFF2-40B4-BE49-F238E27FC236}">
                <a16:creationId xmlns:a16="http://schemas.microsoft.com/office/drawing/2014/main" id="{209BF8BF-71FF-4B04-B4AD-B674B44A41CC}"/>
              </a:ext>
            </a:extLst>
          </p:cNvPr>
          <p:cNvSpPr txBox="1">
            <a:spLocks/>
          </p:cNvSpPr>
          <p:nvPr/>
        </p:nvSpPr>
        <p:spPr>
          <a:xfrm>
            <a:off x="8924862" y="1365841"/>
            <a:ext cx="2598661" cy="1313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3" indent="0">
              <a:buNone/>
            </a:pPr>
            <a:endParaRPr lang="cs-CZ" sz="10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2713BB4-378B-4622-B08D-6FA1C8C2176A}"/>
              </a:ext>
            </a:extLst>
          </p:cNvPr>
          <p:cNvSpPr txBox="1"/>
          <p:nvPr/>
        </p:nvSpPr>
        <p:spPr>
          <a:xfrm>
            <a:off x="154608" y="6152194"/>
            <a:ext cx="229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Možnost více odpovědí, součet kategorií je &gt; 100 %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564610"/>
              </p:ext>
            </p:extLst>
          </p:nvPr>
        </p:nvGraphicFramePr>
        <p:xfrm>
          <a:off x="3733886" y="735047"/>
          <a:ext cx="8025992" cy="574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1BC3FAC4-5772-410E-9E9F-6DCC427B50F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Nevýhody </a:t>
            </a:r>
          </a:p>
          <a:p>
            <a:pPr algn="ctr"/>
            <a:r>
              <a:rPr lang="cs-CZ" sz="2400" b="1" dirty="0"/>
              <a:t>e-bankovnictví</a:t>
            </a:r>
          </a:p>
        </p:txBody>
      </p:sp>
    </p:spTree>
    <p:extLst>
      <p:ext uri="{BB962C8B-B14F-4D97-AF65-F5344CB8AC3E}">
        <p14:creationId xmlns:p14="http://schemas.microsoft.com/office/powerpoint/2010/main" val="332995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6F1A2AE1-CA9A-4563-9BF8-F3083CC6C1C1}"/>
              </a:ext>
            </a:extLst>
          </p:cNvPr>
          <p:cNvGrpSpPr/>
          <p:nvPr/>
        </p:nvGrpSpPr>
        <p:grpSpPr>
          <a:xfrm>
            <a:off x="3810000" y="735046"/>
            <a:ext cx="7105650" cy="5672398"/>
            <a:chOff x="3810000" y="1365841"/>
            <a:chExt cx="5823293" cy="4580031"/>
          </a:xfrm>
        </p:grpSpPr>
        <p:graphicFrame>
          <p:nvGraphicFramePr>
            <p:cNvPr id="17" name="Graf 16"/>
            <p:cNvGraphicFramePr>
              <a:graphicFrameLocks/>
            </p:cNvGraphicFramePr>
            <p:nvPr>
              <p:custDataLst>
                <p:tags r:id="rId8"/>
              </p:custDataLst>
              <p:extLst>
                <p:ext uri="{D42A27DB-BD31-4B8C-83A1-F6EECF244321}">
                  <p14:modId xmlns:p14="http://schemas.microsoft.com/office/powerpoint/2010/main" val="2509243082"/>
                </p:ext>
              </p:extLst>
            </p:nvPr>
          </p:nvGraphicFramePr>
          <p:xfrm>
            <a:off x="3810000" y="1365841"/>
            <a:ext cx="5823293" cy="45800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7362E4A8-03BF-41E2-B435-35124514AEB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440125" y="1740565"/>
              <a:ext cx="3499410" cy="833757"/>
            </a:xfrm>
            <a:prstGeom prst="ellipse">
              <a:avLst/>
            </a:prstGeom>
            <a:solidFill>
              <a:schemeClr val="bg1">
                <a:lumMod val="50000"/>
                <a:alpha val="1294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59577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9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2043" y="1123837"/>
            <a:ext cx="3167214" cy="4601183"/>
          </a:xfrm>
        </p:spPr>
        <p:txBody>
          <a:bodyPr>
            <a:normAutofit/>
          </a:bodyPr>
          <a:lstStyle/>
          <a:p>
            <a:r>
              <a:rPr lang="cs-CZ" dirty="0"/>
              <a:t>Frekvence používání </a:t>
            </a:r>
            <a:br>
              <a:rPr lang="cs-CZ" dirty="0"/>
            </a:br>
            <a:r>
              <a:rPr lang="cs-CZ" dirty="0"/>
              <a:t>e-bankovnictví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81E8069-C820-4C32-9EFA-A9347212891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645767" y="6356350"/>
            <a:ext cx="78386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tx2"/>
                </a:solidFill>
              </a:rPr>
              <a:t>Jak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často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využíváte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elektronické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bankovnictví</a:t>
            </a:r>
            <a:r>
              <a:rPr lang="cs-CZ" sz="1000" dirty="0">
                <a:solidFill>
                  <a:schemeClr val="tx2"/>
                </a:solidFill>
              </a:rPr>
              <a:t> s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přístupem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přes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webový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prohlížeč</a:t>
            </a:r>
            <a:r>
              <a:rPr lang="cs-CZ" sz="1000" dirty="0">
                <a:solidFill>
                  <a:schemeClr val="tx2"/>
                </a:solidFill>
              </a:rPr>
              <a:t> / mobilní aplikaci</a:t>
            </a:r>
            <a:r>
              <a:rPr lang="en-US" sz="1000" dirty="0">
                <a:solidFill>
                  <a:schemeClr val="tx2"/>
                </a:solidFill>
              </a:rPr>
              <a:t>? </a:t>
            </a:r>
            <a:r>
              <a:rPr lang="cs-CZ" sz="1000" dirty="0">
                <a:solidFill>
                  <a:schemeClr val="tx2"/>
                </a:solidFill>
              </a:rPr>
              <a:t> </a:t>
            </a:r>
            <a:r>
              <a:rPr lang="en-US" sz="1000" dirty="0">
                <a:solidFill>
                  <a:schemeClr val="tx2"/>
                </a:solidFill>
              </a:rPr>
              <a:t>/ N = </a:t>
            </a:r>
            <a:r>
              <a:rPr lang="cs-CZ" sz="1000" dirty="0">
                <a:solidFill>
                  <a:schemeClr val="tx2"/>
                </a:solidFill>
              </a:rPr>
              <a:t>954/566 – pouze validní odpovědi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A91C34D-13BF-44B7-85E7-D271829D4EA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5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F3D3E6FB-33AE-4590-AA96-FF375E558EE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796969" y="0"/>
            <a:ext cx="2395031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Frekvence využívání </a:t>
            </a:r>
          </a:p>
          <a:p>
            <a:pPr algn="ctr"/>
            <a:r>
              <a:rPr lang="cs-CZ" sz="2000" b="1" dirty="0"/>
              <a:t>e-bankovnictví</a:t>
            </a:r>
          </a:p>
        </p:txBody>
      </p:sp>
    </p:spTree>
    <p:extLst>
      <p:ext uri="{BB962C8B-B14F-4D97-AF65-F5344CB8AC3E}">
        <p14:creationId xmlns:p14="http://schemas.microsoft.com/office/powerpoint/2010/main" val="3397568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096883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2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Nadpis 1">
            <a:extLst>
              <a:ext uri="{FF2B5EF4-FFF2-40B4-BE49-F238E27FC236}">
                <a16:creationId xmlns:a16="http://schemas.microsoft.com/office/drawing/2014/main" id="{4B8E7F79-D483-4CE5-A6D9-38B6F42E940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2043" y="1123837"/>
            <a:ext cx="3167214" cy="4601183"/>
          </a:xfrm>
        </p:spPr>
        <p:txBody>
          <a:bodyPr>
            <a:normAutofit/>
          </a:bodyPr>
          <a:lstStyle/>
          <a:p>
            <a:r>
              <a:rPr lang="cs-CZ" dirty="0"/>
              <a:t>Při využívání </a:t>
            </a:r>
            <a:br>
              <a:rPr lang="cs-CZ" dirty="0"/>
            </a:br>
            <a:r>
              <a:rPr lang="cs-CZ" dirty="0"/>
              <a:t>e-bankovnictví je pro Čechy důležitá jednoduchost ovládaní, přehlednost </a:t>
            </a:r>
            <a:br>
              <a:rPr lang="cs-CZ" dirty="0"/>
            </a:br>
            <a:r>
              <a:rPr lang="cs-CZ" dirty="0"/>
              <a:t>a zabezpečení</a:t>
            </a:r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4F9F2E22-6EBB-41B9-9D14-F867AE5AE67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931B55DB-E58A-4FF9-992F-0C1BA20239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5979" y="6402744"/>
            <a:ext cx="7098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/>
                </a:solidFill>
              </a:rPr>
              <a:t>Co je pro vás u internetového bankovnictví z hlediska fungování důležité  / N = 968 /  574 (ti kteří využívají webový prohlížeč /aplikaci a uvedli validní odpověď  (Ohodnoťte na škále 0-10, 0 = Rozhodně NE, 10 = Rozhodně ANO)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730A6D9E-8ED3-44F2-87E1-99F6B043387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861818" y="0"/>
            <a:ext cx="2330182" cy="7605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Důležitost atributů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C2C0DF73-6C37-4EA1-9506-C10102D66D0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2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6242DB6A-2847-4CDC-8AAD-13657904D5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6881321"/>
              </p:ext>
            </p:extLst>
          </p:nvPr>
        </p:nvGraphicFramePr>
        <p:xfrm>
          <a:off x="3725534" y="85630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3" name="Obdélník 22">
            <a:extLst>
              <a:ext uri="{FF2B5EF4-FFF2-40B4-BE49-F238E27FC236}">
                <a16:creationId xmlns:a16="http://schemas.microsoft.com/office/drawing/2014/main" id="{C3A3E73C-BAF2-4C32-B40F-6ECD9A723E39}"/>
              </a:ext>
            </a:extLst>
          </p:cNvPr>
          <p:cNvSpPr/>
          <p:nvPr/>
        </p:nvSpPr>
        <p:spPr>
          <a:xfrm>
            <a:off x="109580" y="6138177"/>
            <a:ext cx="3427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bodová škála 0-10, 0 = Rozhodně NENÍ důležité, 10 = Rozhodně JE důležité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277B7D0-AD44-40E3-A2E3-70BBD667AE4B}"/>
              </a:ext>
            </a:extLst>
          </p:cNvPr>
          <p:cNvSpPr txBox="1"/>
          <p:nvPr/>
        </p:nvSpPr>
        <p:spPr>
          <a:xfrm>
            <a:off x="7789534" y="788051"/>
            <a:ext cx="296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Počet bodů z celkových 10</a:t>
            </a:r>
          </a:p>
        </p:txBody>
      </p:sp>
    </p:spTree>
    <p:extLst>
      <p:ext uri="{BB962C8B-B14F-4D97-AF65-F5344CB8AC3E}">
        <p14:creationId xmlns:p14="http://schemas.microsoft.com/office/powerpoint/2010/main" val="712393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23619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5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2043" y="1123837"/>
            <a:ext cx="3167214" cy="4601183"/>
          </a:xfrm>
        </p:spPr>
        <p:txBody>
          <a:bodyPr>
            <a:normAutofit/>
          </a:bodyPr>
          <a:lstStyle/>
          <a:p>
            <a:r>
              <a:rPr lang="cs-CZ" dirty="0"/>
              <a:t>Využívání </a:t>
            </a:r>
            <a:br>
              <a:rPr lang="cs-CZ" dirty="0"/>
            </a:br>
            <a:r>
              <a:rPr lang="cs-CZ" dirty="0"/>
              <a:t>e-bankovnictví: přes web se realizují „náročnější“ úkony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81E8069-C820-4C32-9EFA-A9347212891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7293" y="6475254"/>
            <a:ext cx="6096000" cy="24622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cs-CZ" sz="1000" dirty="0">
                <a:solidFill>
                  <a:schemeClr val="tx2"/>
                </a:solidFill>
              </a:rPr>
              <a:t>Rozřaďte, jaké úkony děláte častěji přes mobilní aplikaci či internetové bankovnictví i? </a:t>
            </a:r>
            <a:r>
              <a:rPr lang="en-US" sz="1000" dirty="0">
                <a:solidFill>
                  <a:schemeClr val="tx2"/>
                </a:solidFill>
              </a:rPr>
              <a:t>/ N = </a:t>
            </a:r>
            <a:r>
              <a:rPr lang="cs-CZ" sz="1000" dirty="0">
                <a:solidFill>
                  <a:schemeClr val="tx2"/>
                </a:solidFill>
              </a:rPr>
              <a:t>540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A91C34D-13BF-44B7-85E7-D271829D4EA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2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8" name="Zástupný symbol pro obsah 2">
            <a:extLst>
              <a:ext uri="{FF2B5EF4-FFF2-40B4-BE49-F238E27FC236}">
                <a16:creationId xmlns:a16="http://schemas.microsoft.com/office/drawing/2014/main" id="{209BF8BF-71FF-4B04-B4AD-B674B44A41CC}"/>
              </a:ext>
            </a:extLst>
          </p:cNvPr>
          <p:cNvSpPr txBox="1">
            <a:spLocks/>
          </p:cNvSpPr>
          <p:nvPr/>
        </p:nvSpPr>
        <p:spPr>
          <a:xfrm>
            <a:off x="8924862" y="1365841"/>
            <a:ext cx="2598661" cy="1313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3" indent="0">
              <a:buNone/>
            </a:pPr>
            <a:endParaRPr lang="cs-CZ" sz="1000" dirty="0"/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814330"/>
              </p:ext>
            </p:extLst>
          </p:nvPr>
        </p:nvGraphicFramePr>
        <p:xfrm>
          <a:off x="3309257" y="1082903"/>
          <a:ext cx="8480646" cy="520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2" name="Obdélník 11">
            <a:extLst>
              <a:ext uri="{FF2B5EF4-FFF2-40B4-BE49-F238E27FC236}">
                <a16:creationId xmlns:a16="http://schemas.microsoft.com/office/drawing/2014/main" id="{CDC5A2E6-4CF1-44F0-99A7-200DF02B22F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Úkony v</a:t>
            </a:r>
          </a:p>
          <a:p>
            <a:pPr algn="ctr"/>
            <a:r>
              <a:rPr lang="cs-CZ" sz="2400" b="1" dirty="0"/>
              <a:t>e-bankovnictví</a:t>
            </a:r>
          </a:p>
        </p:txBody>
      </p:sp>
    </p:spTree>
    <p:extLst>
      <p:ext uri="{BB962C8B-B14F-4D97-AF65-F5344CB8AC3E}">
        <p14:creationId xmlns:p14="http://schemas.microsoft.com/office/powerpoint/2010/main" val="3598654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4934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1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2043" y="1123837"/>
            <a:ext cx="3060450" cy="4601183"/>
          </a:xfrm>
        </p:spPr>
        <p:txBody>
          <a:bodyPr>
            <a:normAutofit/>
          </a:bodyPr>
          <a:lstStyle/>
          <a:p>
            <a:r>
              <a:rPr lang="cs-CZ" sz="3400" dirty="0"/>
              <a:t>Čerpat služby státu </a:t>
            </a:r>
            <a:br>
              <a:rPr lang="cs-CZ" sz="3400" dirty="0"/>
            </a:br>
            <a:r>
              <a:rPr lang="cs-CZ" sz="3400" dirty="0"/>
              <a:t>a nakupovat zboží se slevou jsou možnosti, které by Češi </a:t>
            </a:r>
            <a:br>
              <a:rPr lang="cs-CZ" sz="3400" dirty="0"/>
            </a:br>
            <a:r>
              <a:rPr lang="cs-CZ" sz="3400" dirty="0"/>
              <a:t>v e-bankovnictví uvítali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0661073" y="5904909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81E8069-C820-4C32-9EFA-A9347212891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62917" y="6351048"/>
            <a:ext cx="70981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/>
                </a:solidFill>
              </a:rPr>
              <a:t>Které z následujících možností byste ve svém e-bankovnictví uvítali?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D4E6AAF-676F-4413-81F4-B258B57296C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Možnosti </a:t>
            </a:r>
          </a:p>
          <a:p>
            <a:pPr algn="ctr"/>
            <a:r>
              <a:rPr lang="cs-CZ" sz="2400" b="1" dirty="0"/>
              <a:t>e-bankovnictví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A91C34D-13BF-44B7-85E7-D271829D4EA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2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8" name="Zástupný symbol pro obsah 2">
            <a:extLst>
              <a:ext uri="{FF2B5EF4-FFF2-40B4-BE49-F238E27FC236}">
                <a16:creationId xmlns:a16="http://schemas.microsoft.com/office/drawing/2014/main" id="{209BF8BF-71FF-4B04-B4AD-B674B44A41CC}"/>
              </a:ext>
            </a:extLst>
          </p:cNvPr>
          <p:cNvSpPr txBox="1">
            <a:spLocks/>
          </p:cNvSpPr>
          <p:nvPr/>
        </p:nvSpPr>
        <p:spPr>
          <a:xfrm>
            <a:off x="8951800" y="914400"/>
            <a:ext cx="2598661" cy="1313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3" indent="0">
              <a:buNone/>
            </a:pPr>
            <a:endParaRPr lang="cs-CZ" sz="1000" dirty="0"/>
          </a:p>
        </p:txBody>
      </p:sp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3FC0A052-6E38-430F-B83E-5F714431E0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556580"/>
              </p:ext>
            </p:extLst>
          </p:nvPr>
        </p:nvGraphicFramePr>
        <p:xfrm>
          <a:off x="3562917" y="8513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4172734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4E19AEC-BB39-4BD2-8B80-81233EB12169}"/>
              </a:ext>
            </a:extLst>
          </p:cNvPr>
          <p:cNvSpPr txBox="1"/>
          <p:nvPr/>
        </p:nvSpPr>
        <p:spPr>
          <a:xfrm>
            <a:off x="0" y="280975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cs-CZ" sz="5400" b="1" dirty="0">
                <a:solidFill>
                  <a:srgbClr val="FFFFFF"/>
                </a:solidFill>
                <a:latin typeface="Sansation" panose="02000000000000000000" pitchFamily="2" charset="0"/>
              </a:rPr>
              <a:t>COVID</a:t>
            </a:r>
            <a:endParaRPr lang="cs-CZ" sz="5400" dirty="0">
              <a:solidFill>
                <a:srgbClr val="FFFFFF"/>
              </a:solidFill>
              <a:latin typeface="Sansati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4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6742" y="2744486"/>
            <a:ext cx="10793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Montserrat" panose="00000500000000000000" pitchFamily="50" charset="-18"/>
              </a:rPr>
              <a:t>Tomáš Hládek </a:t>
            </a:r>
            <a:r>
              <a:rPr lang="cs-CZ" sz="2400" dirty="0">
                <a:solidFill>
                  <a:schemeClr val="bg1"/>
                </a:solidFill>
                <a:latin typeface="Montserrat" panose="00000500000000000000" pitchFamily="50" charset="-18"/>
              </a:rPr>
              <a:t>/ poradce ČBA pro platební styk </a:t>
            </a:r>
            <a:r>
              <a:rPr lang="cs-CZ" sz="2400">
                <a:solidFill>
                  <a:schemeClr val="bg1"/>
                </a:solidFill>
                <a:latin typeface="Montserrat" panose="00000500000000000000" pitchFamily="50" charset="-18"/>
              </a:rPr>
              <a:t>a digitalizaci</a:t>
            </a:r>
            <a:endParaRPr lang="cs-CZ" sz="2400" dirty="0">
              <a:solidFill>
                <a:schemeClr val="bg1"/>
              </a:solidFill>
              <a:latin typeface="Montserrat" panose="000005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Montserrat" panose="00000500000000000000" pitchFamily="50" charset="-18"/>
              </a:rPr>
              <a:t>Jana Hamanová </a:t>
            </a:r>
            <a:r>
              <a:rPr lang="cs-CZ" sz="2400" dirty="0">
                <a:solidFill>
                  <a:schemeClr val="bg1"/>
                </a:solidFill>
                <a:latin typeface="Montserrat" panose="00000500000000000000" pitchFamily="50" charset="-18"/>
              </a:rPr>
              <a:t>/ ředitelka výzkumné agentury SC&amp;C</a:t>
            </a:r>
          </a:p>
        </p:txBody>
      </p:sp>
    </p:spTree>
    <p:extLst>
      <p:ext uri="{BB962C8B-B14F-4D97-AF65-F5344CB8AC3E}">
        <p14:creationId xmlns:p14="http://schemas.microsoft.com/office/powerpoint/2010/main" val="241494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854083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4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af 1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7094447"/>
              </p:ext>
            </p:extLst>
          </p:nvPr>
        </p:nvGraphicFramePr>
        <p:xfrm>
          <a:off x="2993118" y="671023"/>
          <a:ext cx="4607459" cy="398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42043" y="1123837"/>
            <a:ext cx="3167214" cy="4601183"/>
          </a:xfrm>
        </p:spPr>
        <p:txBody>
          <a:bodyPr>
            <a:normAutofit/>
          </a:bodyPr>
          <a:lstStyle/>
          <a:p>
            <a:r>
              <a:rPr lang="cs-CZ" dirty="0"/>
              <a:t>Řešení problémů </a:t>
            </a:r>
            <a:br>
              <a:rPr lang="cs-CZ" dirty="0"/>
            </a:br>
            <a:r>
              <a:rPr lang="cs-CZ" dirty="0"/>
              <a:t>s bankou přímou komunikací během epidemie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81E8069-C820-4C32-9EFA-A9347212891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537293" y="6349765"/>
            <a:ext cx="7098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/>
                </a:solidFill>
              </a:rPr>
              <a:t>Řešil/a jste s bankou v průběhu března až května něco, co potřebovalo přímou komunikaci  / N = 1010</a:t>
            </a:r>
          </a:p>
          <a:p>
            <a:r>
              <a:rPr lang="pl-PL" sz="1000" dirty="0">
                <a:solidFill>
                  <a:schemeClr val="tx2"/>
                </a:solidFill>
              </a:rPr>
              <a:t>Co jste řešil?? / N = 140 (ti, kteří něco řešili)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D4E6AAF-676F-4413-81F4-B258B57296C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COVID-19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A91C34D-13BF-44B7-85E7-D271829D4EA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6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8" name="Zástupný symbol pro obsah 2">
            <a:extLst>
              <a:ext uri="{FF2B5EF4-FFF2-40B4-BE49-F238E27FC236}">
                <a16:creationId xmlns:a16="http://schemas.microsoft.com/office/drawing/2014/main" id="{209BF8BF-71FF-4B04-B4AD-B674B44A41CC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8924862" y="1365841"/>
            <a:ext cx="2598661" cy="1313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3" indent="0">
              <a:buNone/>
            </a:pPr>
            <a:endParaRPr lang="cs-CZ" sz="10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A14AB94-2FC2-47A3-8C45-7B6A867032E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 rot="19193436">
            <a:off x="6057913" y="2623288"/>
            <a:ext cx="1040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ym typeface="Wingdings" panose="05000000000000000000" pitchFamily="2" charset="2"/>
              </a:rPr>
              <a:t></a:t>
            </a:r>
            <a:endParaRPr lang="cs-CZ" sz="4400" dirty="0"/>
          </a:p>
        </p:txBody>
      </p:sp>
      <p:graphicFrame>
        <p:nvGraphicFramePr>
          <p:cNvPr id="20" name="Graf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793506"/>
              </p:ext>
            </p:extLst>
          </p:nvPr>
        </p:nvGraphicFramePr>
        <p:xfrm>
          <a:off x="6096000" y="2981742"/>
          <a:ext cx="5528026" cy="305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1774529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002309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5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2043" y="1123837"/>
            <a:ext cx="3167214" cy="4601183"/>
          </a:xfrm>
        </p:spPr>
        <p:txBody>
          <a:bodyPr>
            <a:normAutofit/>
          </a:bodyPr>
          <a:lstStyle/>
          <a:p>
            <a:r>
              <a:rPr lang="cs-CZ" dirty="0"/>
              <a:t>I během pandemie Češi často zavítali na pobočku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81E8069-C820-4C32-9EFA-A9347212891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7293" y="6349765"/>
            <a:ext cx="70981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tx2"/>
                </a:solidFill>
              </a:rPr>
              <a:t>Jakým způsobem jste byl/a s bankou v kontaktu? / N = 140 (ti, kteří něco řešili)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D4E6AAF-676F-4413-81F4-B258B57296C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COVID-19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A91C34D-13BF-44B7-85E7-D271829D4EA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2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B1FCEC28-8B44-4F02-B440-8C4D76DDBF82}"/>
              </a:ext>
            </a:extLst>
          </p:cNvPr>
          <p:cNvSpPr txBox="1">
            <a:spLocks/>
          </p:cNvSpPr>
          <p:nvPr/>
        </p:nvSpPr>
        <p:spPr>
          <a:xfrm>
            <a:off x="7859319" y="3429000"/>
            <a:ext cx="3626401" cy="24474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139383"/>
              </a:buClr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Clr>
                <a:srgbClr val="139383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2"/>
                </a:solidFill>
              </a:rPr>
              <a:t>Pro vyřešení daného </a:t>
            </a:r>
            <a:r>
              <a:rPr lang="cs-CZ" sz="1600">
                <a:solidFill>
                  <a:schemeClr val="tx2"/>
                </a:solidFill>
              </a:rPr>
              <a:t>problému lidé </a:t>
            </a:r>
            <a:r>
              <a:rPr lang="cs-CZ" sz="1600" dirty="0">
                <a:solidFill>
                  <a:schemeClr val="tx2"/>
                </a:solidFill>
              </a:rPr>
              <a:t>nejčastěji došli osobně na pobočku a nebo se snažili dovolat přes call centra. </a:t>
            </a:r>
          </a:p>
          <a:p>
            <a:pPr>
              <a:spcBef>
                <a:spcPts val="0"/>
              </a:spcBef>
              <a:buClr>
                <a:srgbClr val="139383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2"/>
                </a:solidFill>
              </a:rPr>
              <a:t>Osobní kontakt využili především lidé ve věku 50-64 let (80 % z nich), mladší volili spíše telefonickou nebo emailovou komunikaci.</a:t>
            </a:r>
          </a:p>
          <a:p>
            <a:pPr>
              <a:spcBef>
                <a:spcPts val="0"/>
              </a:spcBef>
              <a:buClr>
                <a:srgbClr val="139383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2"/>
                </a:solidFill>
              </a:rPr>
              <a:t>Vyřešení problému pak většinou (77 %) proběhlo bez problému.</a:t>
            </a:r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572320"/>
              </p:ext>
            </p:extLst>
          </p:nvPr>
        </p:nvGraphicFramePr>
        <p:xfrm>
          <a:off x="3558603" y="972378"/>
          <a:ext cx="5699692" cy="490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611821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F3BE45-CBC8-4A68-A0E5-6E390D20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5E967E-9736-4245-957D-9A12EC59D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4552775"/>
            <a:ext cx="4404294" cy="222285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D16C3F9-F7FD-4BF2-BBF4-5038B8FD18A1}"/>
              </a:ext>
            </a:extLst>
          </p:cNvPr>
          <p:cNvSpPr/>
          <p:nvPr/>
        </p:nvSpPr>
        <p:spPr>
          <a:xfrm>
            <a:off x="1" y="0"/>
            <a:ext cx="175496" cy="6858000"/>
          </a:xfrm>
          <a:prstGeom prst="rect">
            <a:avLst/>
          </a:prstGeom>
          <a:solidFill>
            <a:srgbClr val="00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14B6F2A-F0B8-4BD5-A033-102E6E0EC32F}"/>
              </a:ext>
            </a:extLst>
          </p:cNvPr>
          <p:cNvSpPr txBox="1"/>
          <p:nvPr/>
        </p:nvSpPr>
        <p:spPr>
          <a:xfrm>
            <a:off x="175497" y="2312355"/>
            <a:ext cx="12016502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000" b="1" dirty="0">
                <a:solidFill>
                  <a:srgbClr val="007E79"/>
                </a:solidFill>
                <a:latin typeface="Sansation" panose="02000000000000000000" pitchFamily="2" charset="0"/>
              </a:rPr>
              <a:t>Děkujeme za pozornost!</a:t>
            </a:r>
            <a:endParaRPr lang="cs-CZ" sz="7200" b="1" dirty="0">
              <a:solidFill>
                <a:srgbClr val="007E79"/>
              </a:solidFill>
              <a:latin typeface="Sansation" panose="02000000000000000000" pitchFamily="2" charset="0"/>
            </a:endParaRPr>
          </a:p>
        </p:txBody>
      </p:sp>
      <p:pic>
        <p:nvPicPr>
          <p:cNvPr id="8194" name="Picture 2" descr="VÃ½sledek obrÃ¡zku pro sc&amp;c">
            <a:extLst>
              <a:ext uri="{FF2B5EF4-FFF2-40B4-BE49-F238E27FC236}">
                <a16:creationId xmlns:a16="http://schemas.microsoft.com/office/drawing/2014/main" id="{1F69AD0D-A013-46D6-8AFE-E4D2564DE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306097"/>
            <a:ext cx="2609850" cy="9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4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6742" y="641366"/>
            <a:ext cx="9867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  <a:latin typeface="Montserrat" panose="00000500000000000000" pitchFamily="50" charset="-18"/>
              </a:rPr>
              <a:t>Metodologie</a:t>
            </a:r>
            <a:endParaRPr lang="cs-CZ" sz="2000" b="1" dirty="0">
              <a:solidFill>
                <a:schemeClr val="bg1"/>
              </a:solidFill>
              <a:latin typeface="Montserrat" panose="000005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Montserrat" panose="00000500000000000000" pitchFamily="50" charset="-18"/>
              </a:rPr>
              <a:t>CAWI výzkum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Montserrat" panose="00000500000000000000" pitchFamily="50" charset="-18"/>
              </a:rPr>
              <a:t>Termín sběru dat 22. května – 8. června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Montserrat" panose="00000500000000000000" pitchFamily="50" charset="-18"/>
              </a:rPr>
              <a:t>Počet respondentů 1010 s přístupem k internetu (věk 18 – 79 let)</a:t>
            </a:r>
          </a:p>
        </p:txBody>
      </p:sp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084595"/>
              </p:ext>
            </p:extLst>
          </p:nvPr>
        </p:nvGraphicFramePr>
        <p:xfrm>
          <a:off x="6262178" y="3355760"/>
          <a:ext cx="2722024" cy="21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060130"/>
              </p:ext>
            </p:extLst>
          </p:nvPr>
        </p:nvGraphicFramePr>
        <p:xfrm>
          <a:off x="526742" y="3347358"/>
          <a:ext cx="2664000" cy="21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005913"/>
              </p:ext>
            </p:extLst>
          </p:nvPr>
        </p:nvGraphicFramePr>
        <p:xfrm>
          <a:off x="3382776" y="3361349"/>
          <a:ext cx="2679578" cy="21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808612"/>
              </p:ext>
            </p:extLst>
          </p:nvPr>
        </p:nvGraphicFramePr>
        <p:xfrm>
          <a:off x="9172112" y="3355758"/>
          <a:ext cx="2644067" cy="21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117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48E85C5-4AB3-43C1-87ED-7704CF307563}"/>
              </a:ext>
            </a:extLst>
          </p:cNvPr>
          <p:cNvSpPr txBox="1"/>
          <p:nvPr/>
        </p:nvSpPr>
        <p:spPr>
          <a:xfrm>
            <a:off x="542223" y="1416389"/>
            <a:ext cx="111075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Sansation"/>
              </a:rPr>
              <a:t>Využívaná terminologie</a:t>
            </a:r>
          </a:p>
          <a:p>
            <a:endParaRPr lang="cs-CZ" sz="2400" dirty="0">
              <a:solidFill>
                <a:schemeClr val="bg1"/>
              </a:solidFill>
              <a:latin typeface="Sansatio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Sansation"/>
              </a:rPr>
              <a:t>Elektronické bankovnictví / e-banking </a:t>
            </a:r>
            <a:r>
              <a:rPr lang="cs-CZ" sz="2000" dirty="0">
                <a:solidFill>
                  <a:schemeClr val="bg1"/>
                </a:solidFill>
                <a:latin typeface="Sansation"/>
              </a:rPr>
              <a:t>=&gt; bankovnictví, na které přistupujete jakoukoli online cestou (webové stránky banky i mobilní aplikace)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Sansatio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Sansation"/>
              </a:rPr>
              <a:t>Bankovní mobilní aplikace / mobilní bankovnictví</a:t>
            </a:r>
            <a:r>
              <a:rPr lang="cs-CZ" sz="2000" dirty="0">
                <a:solidFill>
                  <a:schemeClr val="bg1"/>
                </a:solidFill>
                <a:latin typeface="Sansation"/>
              </a:rPr>
              <a:t> =&gt; aplikace stažena do mobilního telefonu či tabletu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Sansatio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Sansation"/>
              </a:rPr>
              <a:t>Internetové bankovnictví </a:t>
            </a:r>
            <a:r>
              <a:rPr lang="cs-CZ" sz="2000" dirty="0">
                <a:solidFill>
                  <a:schemeClr val="bg1"/>
                </a:solidFill>
                <a:latin typeface="Sansation"/>
              </a:rPr>
              <a:t>=&gt; bankovnictví, na které přistupujete přes webovou stránku banky zejména z PC, ale lze samozřejmě i z mobilního telefonu či tabletu</a:t>
            </a:r>
          </a:p>
        </p:txBody>
      </p:sp>
    </p:spTree>
    <p:extLst>
      <p:ext uri="{BB962C8B-B14F-4D97-AF65-F5344CB8AC3E}">
        <p14:creationId xmlns:p14="http://schemas.microsoft.com/office/powerpoint/2010/main" val="362792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359016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0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4344" y="1126308"/>
            <a:ext cx="3309257" cy="460118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Češi bankám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v oblasti financí věří čím dál více. Své finance by nesvěřili jen tak někomu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81E8069-C820-4C32-9EFA-A9347212891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7293" y="647525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solidFill>
                  <a:schemeClr val="tx2"/>
                </a:solidFill>
              </a:rPr>
              <a:t>Které finanční služby konkrétně byste svěřil někomu jinému než bance? </a:t>
            </a:r>
            <a:r>
              <a:rPr lang="en-US" sz="1000" dirty="0">
                <a:solidFill>
                  <a:schemeClr val="tx2"/>
                </a:solidFill>
              </a:rPr>
              <a:t>/ N = </a:t>
            </a:r>
            <a:r>
              <a:rPr lang="cs-CZ" sz="1000" dirty="0">
                <a:solidFill>
                  <a:schemeClr val="tx2"/>
                </a:solidFill>
              </a:rPr>
              <a:t>1010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D4E6AAF-676F-4413-81F4-B258B57296C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Digitalizace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A91C34D-13BF-44B7-85E7-D271829D4EA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3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graphicFrame>
        <p:nvGraphicFramePr>
          <p:cNvPr id="17" name="Graf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566523"/>
              </p:ext>
            </p:extLst>
          </p:nvPr>
        </p:nvGraphicFramePr>
        <p:xfrm>
          <a:off x="3537293" y="1126308"/>
          <a:ext cx="8038795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567E4D2E-BC90-4645-96B3-EE78030FFE14}"/>
              </a:ext>
            </a:extLst>
          </p:cNvPr>
          <p:cNvSpPr/>
          <p:nvPr/>
        </p:nvSpPr>
        <p:spPr>
          <a:xfrm>
            <a:off x="8594569" y="3625033"/>
            <a:ext cx="3115211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buClr>
                <a:srgbClr val="139383"/>
              </a:buClr>
              <a:buFont typeface="Wingdings" panose="05000000000000000000" pitchFamily="2" charset="2"/>
              <a:buChar char="§"/>
            </a:pPr>
            <a:r>
              <a:rPr lang="cs-CZ" sz="1400" dirty="0"/>
              <a:t>Více konzervativní  je nejstarší generace, lidé s nižším vzděláním a lidé z malých obcí.</a:t>
            </a:r>
          </a:p>
          <a:p>
            <a:pPr marL="171450" indent="-171450">
              <a:buClr>
                <a:srgbClr val="139383"/>
              </a:buClr>
              <a:buFont typeface="Wingdings" panose="05000000000000000000" pitchFamily="2" charset="2"/>
              <a:buChar char="§"/>
            </a:pPr>
            <a:r>
              <a:rPr lang="cs-CZ" sz="1400" dirty="0"/>
              <a:t>Půjčování peněz mimo banku je představitelné pro 20 % mladých a pouze pro 3 % seniorů.</a:t>
            </a:r>
          </a:p>
          <a:p>
            <a:pPr marL="171450" indent="-171450">
              <a:buClr>
                <a:srgbClr val="139383"/>
              </a:buClr>
              <a:buFont typeface="Wingdings" panose="05000000000000000000" pitchFamily="2" charset="2"/>
              <a:buChar char="§"/>
            </a:pPr>
            <a:r>
              <a:rPr lang="cs-CZ" sz="1400" dirty="0"/>
              <a:t>Platební služby by nejmladší generace svěřila někomu jinému než bance 4x častěji než senioři.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B4534BF-DF67-452C-B932-6779AA516EC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4344" y="6136700"/>
            <a:ext cx="224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Možnost více odpovědí, součet kategorií je &gt; 100 %</a:t>
            </a:r>
          </a:p>
        </p:txBody>
      </p:sp>
    </p:spTree>
    <p:extLst>
      <p:ext uri="{BB962C8B-B14F-4D97-AF65-F5344CB8AC3E}">
        <p14:creationId xmlns:p14="http://schemas.microsoft.com/office/powerpoint/2010/main" val="282994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672899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2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65721988"/>
              </p:ext>
            </p:extLst>
          </p:nvPr>
        </p:nvGraphicFramePr>
        <p:xfrm>
          <a:off x="3537293" y="1362667"/>
          <a:ext cx="8467015" cy="450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0584" y="1128408"/>
            <a:ext cx="3287509" cy="4601183"/>
          </a:xfrm>
        </p:spPr>
        <p:txBody>
          <a:bodyPr>
            <a:normAutofit/>
          </a:bodyPr>
          <a:lstStyle/>
          <a:p>
            <a:r>
              <a:rPr lang="cs-CZ" dirty="0"/>
              <a:t>Banka pokryje veškeré potřeby související </a:t>
            </a:r>
            <a:br>
              <a:rPr lang="cs-CZ" dirty="0"/>
            </a:br>
            <a:r>
              <a:rPr lang="cs-CZ" dirty="0"/>
              <a:t>s financemi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81E8069-C820-4C32-9EFA-A9347212891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537293" y="647525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solidFill>
                  <a:schemeClr val="tx2"/>
                </a:solidFill>
              </a:rPr>
              <a:t>Proč byste je nesvěřili někomu jinému než bance? </a:t>
            </a:r>
            <a:r>
              <a:rPr lang="en-US" sz="1000" dirty="0">
                <a:solidFill>
                  <a:schemeClr val="tx2"/>
                </a:solidFill>
              </a:rPr>
              <a:t>/ N = </a:t>
            </a:r>
            <a:r>
              <a:rPr lang="cs-CZ" sz="1000" dirty="0">
                <a:solidFill>
                  <a:schemeClr val="tx2"/>
                </a:solidFill>
              </a:rPr>
              <a:t>606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D4E6AAF-676F-4413-81F4-B258B57296C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Digitalizace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A91C34D-13BF-44B7-85E7-D271829D4EA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5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7C2C9CB-39CB-4032-8B8A-03602513D2B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4344" y="6136700"/>
            <a:ext cx="224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Možnost více odpovědí, součet kategorií je &gt; 100 %</a:t>
            </a:r>
          </a:p>
        </p:txBody>
      </p:sp>
    </p:spTree>
    <p:extLst>
      <p:ext uri="{BB962C8B-B14F-4D97-AF65-F5344CB8AC3E}">
        <p14:creationId xmlns:p14="http://schemas.microsoft.com/office/powerpoint/2010/main" val="254934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053387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6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53D05B26-9C38-478A-BC1B-A83B20DD2E5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2043" y="1123837"/>
            <a:ext cx="3167214" cy="4601183"/>
          </a:xfrm>
        </p:spPr>
        <p:txBody>
          <a:bodyPr>
            <a:normAutofit/>
          </a:bodyPr>
          <a:lstStyle/>
          <a:p>
            <a:r>
              <a:rPr lang="cs-CZ" dirty="0"/>
              <a:t>Nahradí </a:t>
            </a:r>
            <a:br>
              <a:rPr lang="cs-CZ" dirty="0"/>
            </a:br>
            <a:r>
              <a:rPr lang="cs-CZ" dirty="0"/>
              <a:t>e-bankovnictví běžné poradce?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713AF-510E-401C-A853-17D8D7EF50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81E8069-C820-4C32-9EFA-A9347212891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7293" y="6475254"/>
            <a:ext cx="6096000" cy="24622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cs-CZ" sz="1000" dirty="0">
                <a:solidFill>
                  <a:schemeClr val="tx2"/>
                </a:solidFill>
              </a:rPr>
              <a:t>Může podle Vás elektronické bankovnictví kompletně nahradit bankéře na pobočkách bank? </a:t>
            </a:r>
            <a:r>
              <a:rPr lang="en-US" sz="1000" dirty="0">
                <a:solidFill>
                  <a:schemeClr val="tx2"/>
                </a:solidFill>
              </a:rPr>
              <a:t>/ N = </a:t>
            </a:r>
            <a:r>
              <a:rPr lang="cs-CZ" sz="1000" dirty="0">
                <a:solidFill>
                  <a:schemeClr val="tx2"/>
                </a:solidFill>
              </a:rPr>
              <a:t>540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D4E6AAF-676F-4413-81F4-B258B57296C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Digitalizace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A91C34D-13BF-44B7-85E7-D271829D4EA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7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sp>
        <p:nvSpPr>
          <p:cNvPr id="18" name="Zástupný symbol pro obsah 2">
            <a:extLst>
              <a:ext uri="{FF2B5EF4-FFF2-40B4-BE49-F238E27FC236}">
                <a16:creationId xmlns:a16="http://schemas.microsoft.com/office/drawing/2014/main" id="{209BF8BF-71FF-4B04-B4AD-B674B44A41CC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8924862" y="1365841"/>
            <a:ext cx="2598661" cy="1313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3" indent="0">
              <a:buNone/>
            </a:pPr>
            <a:endParaRPr lang="cs-CZ" sz="1000" dirty="0"/>
          </a:p>
        </p:txBody>
      </p:sp>
      <p:sp>
        <p:nvSpPr>
          <p:cNvPr id="3" name="Obdélník 2"/>
          <p:cNvSpPr/>
          <p:nvPr>
            <p:custDataLst>
              <p:tags r:id="rId9"/>
            </p:custDataLst>
          </p:nvPr>
        </p:nvSpPr>
        <p:spPr>
          <a:xfrm>
            <a:off x="3715969" y="4765373"/>
            <a:ext cx="7020910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rgbClr val="007E79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Podobně jako v roce 2019  je </a:t>
            </a: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nahrazení člověka počítačem pro dvě třetiny Čechů pravděpodobné, naopak desetina to naprosto vylučuje.</a:t>
            </a:r>
          </a:p>
          <a:p>
            <a:pPr marL="285750" lvl="1" indent="-285750">
              <a:buClr>
                <a:srgbClr val="007E79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Názor, že počítač plně nahradí člověka je spíše výsada mužů. </a:t>
            </a:r>
          </a:p>
          <a:p>
            <a:pPr marL="285750" lvl="1" indent="-285750">
              <a:buClr>
                <a:srgbClr val="007E79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Bariérou pro „komunikaci“ se strojem je především fakt, že bankéř dokáže ihned poradit a vysvětlit nejasnosti (67 %) a skutečnost, že osobní kontakt je zkrátka důležitý (44 %).</a:t>
            </a:r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217961702"/>
              </p:ext>
            </p:extLst>
          </p:nvPr>
        </p:nvGraphicFramePr>
        <p:xfrm>
          <a:off x="3715969" y="977510"/>
          <a:ext cx="5738648" cy="3607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1470CD87-6FAD-4A1D-97AD-0995DB4B257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715969" y="1206776"/>
            <a:ext cx="1387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0" dirty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</a:t>
            </a:r>
            <a:endParaRPr lang="cs-CZ" sz="1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2CA9E2A-AFFD-4192-AE03-9A236D39341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924862" y="2172816"/>
            <a:ext cx="12326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0" dirty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</a:t>
            </a:r>
            <a:endParaRPr lang="cs-CZ" sz="1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274448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Sansation" panose="02000000000000000000" pitchFamily="2" charset="0"/>
              </a:rPr>
              <a:t>Elektronické bankovnictví</a:t>
            </a:r>
            <a:endParaRPr lang="cs-CZ" sz="4400" dirty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2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195236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4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Nadpis 1">
            <a:extLst>
              <a:ext uri="{FF2B5EF4-FFF2-40B4-BE49-F238E27FC236}">
                <a16:creationId xmlns:a16="http://schemas.microsoft.com/office/drawing/2014/main" id="{2CB74865-E8F8-4393-8D0A-4A03DDCFB7D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4344" y="1128408"/>
            <a:ext cx="3442949" cy="4601183"/>
          </a:xfrm>
        </p:spPr>
        <p:txBody>
          <a:bodyPr>
            <a:normAutofit/>
          </a:bodyPr>
          <a:lstStyle/>
          <a:p>
            <a:r>
              <a:rPr lang="cs-CZ" dirty="0"/>
              <a:t>Přístup </a:t>
            </a:r>
            <a:br>
              <a:rPr lang="cs-CZ" dirty="0"/>
            </a:br>
            <a:r>
              <a:rPr lang="cs-CZ" dirty="0"/>
              <a:t>k elektronickému bankovnictví</a:t>
            </a:r>
          </a:p>
        </p:txBody>
      </p:sp>
      <p:sp>
        <p:nvSpPr>
          <p:cNvPr id="19" name="Zástupný symbol pro číslo snímku 5">
            <a:extLst>
              <a:ext uri="{FF2B5EF4-FFF2-40B4-BE49-F238E27FC236}">
                <a16:creationId xmlns:a16="http://schemas.microsoft.com/office/drawing/2014/main" id="{F41095F7-94C7-47C8-AA00-456E331D154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B7C4E5C-0D24-44F8-BB6B-3DF3A959023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7293" y="647525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solidFill>
                  <a:schemeClr val="tx2"/>
                </a:solidFill>
              </a:rPr>
              <a:t>Pomocí jakého zařízení se přihlašujete k  elektronickému bankovnictví? (MULTIPLE)   / N = 1010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FF7C0399-E0EC-4962-8008-80964142505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861818" y="0"/>
            <a:ext cx="233018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Přístup k </a:t>
            </a:r>
          </a:p>
          <a:p>
            <a:pPr algn="ctr"/>
            <a:r>
              <a:rPr lang="cs-CZ" sz="2400" b="1" dirty="0"/>
              <a:t>e-bankovnictví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CC6CDE6A-3E05-454C-9599-7C55ED6AB3A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6"/>
          <a:srcRect t="19183" b="19931"/>
          <a:stretch/>
        </p:blipFill>
        <p:spPr>
          <a:xfrm>
            <a:off x="252919" y="0"/>
            <a:ext cx="2395031" cy="735046"/>
          </a:xfrm>
          <a:prstGeom prst="rect">
            <a:avLst/>
          </a:prstGeom>
        </p:spPr>
      </p:pic>
      <p:graphicFrame>
        <p:nvGraphicFramePr>
          <p:cNvPr id="24" name="Graf 23">
            <a:extLst>
              <a:ext uri="{FF2B5EF4-FFF2-40B4-BE49-F238E27FC236}">
                <a16:creationId xmlns:a16="http://schemas.microsoft.com/office/drawing/2014/main" id="{87164918-85C9-4130-8687-DC41039B716D}"/>
              </a:ext>
            </a:extLst>
          </p:cNvPr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833861198"/>
              </p:ext>
            </p:extLst>
          </p:nvPr>
        </p:nvGraphicFramePr>
        <p:xfrm>
          <a:off x="4984868" y="1044472"/>
          <a:ext cx="1998955" cy="1009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25" name="TextovéPole 24">
            <a:extLst>
              <a:ext uri="{FF2B5EF4-FFF2-40B4-BE49-F238E27FC236}">
                <a16:creationId xmlns:a16="http://schemas.microsoft.com/office/drawing/2014/main" id="{86DD9D99-0F31-48FC-8509-B75273CE4B9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332736" y="2054307"/>
            <a:ext cx="264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</a:t>
            </a:r>
            <a:endParaRPr lang="cs-CZ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B42D99D7-8E5E-4566-8174-2014823FB6C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668110" y="4910861"/>
            <a:ext cx="7651531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rgbClr val="139383"/>
              </a:buClr>
              <a:buFont typeface="Wingdings" panose="05000000000000000000" pitchFamily="2" charset="2"/>
              <a:buChar char="§"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Přístup přes webový portál banky přetrvává, mobilní aplikace však nabírá na oblibě. Mezi mladými ji využívá přes dvě třetiny z nich. </a:t>
            </a:r>
          </a:p>
          <a:p>
            <a:pPr marL="285750" indent="-285750">
              <a:buClr>
                <a:srgbClr val="139383"/>
              </a:buClr>
              <a:buFont typeface="Wingdings" panose="05000000000000000000" pitchFamily="2" charset="2"/>
              <a:buChar char="§"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Oproti roku 2019 došlo k dalšímu snížení podílu lidí, kteří e-bankovnictví nevyužívají. Bariéry souvisí s preferencí osobního kontaktu na pobočce (50 %) a strachu o bezpečnosti (26 %).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1FE702E-6704-4E9F-9DB6-488D981D340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4344" y="6125517"/>
            <a:ext cx="224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Možnost více odpovědí, součet kategorií je &gt; 100 %</a:t>
            </a: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206439"/>
              </p:ext>
            </p:extLst>
          </p:nvPr>
        </p:nvGraphicFramePr>
        <p:xfrm>
          <a:off x="3668111" y="1947139"/>
          <a:ext cx="7928634" cy="285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20474355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01iZjrFUCrj0w0uveBY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SakVBB2kmtiQoqwnRMh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yt1HKRFUq3NvVfogASE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ea_gQwUk20lqNmq1g0_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w.hTZur02i.iSb0b_Lk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9GuFhw0m3YqOrRfRwB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CCeI3E20SzykhJ6GI_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qj3jZftv0yYZFO.X9PoN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t4Aspdak.5_sKH69YC5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yt1HKRFUq3NvVfogASE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t4Aspdak.5_sKH69YC5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f9BwVE0aBw80hb69Oy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w.hTZur02i.iSb0b_Lk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9GuFhw0m3YqOrRfRwB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yt1HKRFUq3NvVfogASE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f9BwVE0aBw80hb69O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w.hTZur02i.iSb0b_L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9GuFhw0m3YqOrRfRwB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7BpaKJU0q4DLsEzGHC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TlCfU0EUSMPOTGozaXk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yt1HKRFUq3NvVfogASE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f9BwVE0aBw80hb69O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w.hTZur02i.iSb0b_Lk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9GuFhw0m3YqOrRfRwB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NVpOciZEmL7ogYYQGqN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WLcb2Hpk6mObqXplbta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4CELLatTUKtoY3SisAyK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lGCBbZ8EmQgRXycvgg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.k7A11Ck6t8AfV2H7kP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LEc8VXs0eZ9wXoQWUb2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t4Aspdak.5_sKH69YC5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vyumLiQkWER1mpnAgA0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4Y_ykKFk0qAl99jcTSHi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NiWR6gVkG14LPogwFbA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x61aIgVU231VQf_2Fxw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1MTr00U0OIrjeKjtZNU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ThWr7EUkGX9VIJLb8xG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hpTTszFkiIhd5mJuV_8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7BpaKJU0q4DLsEzGHC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5ZgW7JC1ka_GrZBPzSg4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yt1HKRFUq3NvVfogASE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t4Aspdak.5_sKH69YC5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yt1HKRFUq3NvVfogASE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f9BwVE0aBw80hb69Oy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w.hTZur02i.iSb0b_Lk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9GuFhw0m3YqOrRfRwB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iBOBrQi0OVAgBvJbp2U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TJOpyn90e3oJ_l0r.ie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TLoRdp5UyRtMnyniiyc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t4Aspdak.5_sKH69Y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f9BwVE0aBw80hb69Oy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yt1HKRFUq3NvVfogASE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f9BwVE0aBw80hb69Oy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9GuFhw0m3YqOrRfRwB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w.hTZur02i.iSb0b_Lk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t4Aspdak.5_sKH69YC5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yt1HKRFUq3NvVfogASE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f9BwVE0aBw80hb69Oy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9GuFhw0m3YqOrRfRwB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w.hTZur02i.iSb0b_L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w.hTZur02i.iSb0b_Lk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t4Aspdak.5_sKH69YC5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yt1HKRFUq3NvVfogASE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f9BwVE0aBw80hb69Oy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9GuFhw0m3YqOrRfRwB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NiWR6gVkG14LPogwFbA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t4Aspdak.5_sKH69YC5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yt1HKRFUq3NvVfogAS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f9BwVE0aBw80hb69O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9GuFhw0m3YqOrRfRwB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9GuFhw0m3YqOrRfRwB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NiWR6gVkG14LPogwFbA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kifv6nBkCrPgH.gK9FC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yt1HKRFUq3NvVfogASE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f9BwVE0aBw80hb69Oy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9GuFhw0m3YqOrRfRw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NiWR6gVkG14LPogwFbA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BNgUf67E2_ScrHkAvf.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0YmAABLUSIbEKMBtpZD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7BpaKJU0q4DLsEzGHCN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t4Aspdak.5_sKH69YC5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yt1HKRFUq3NvVfogASE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f9BwVE0aBw80hb69Oy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w.hTZur02i.iSb0b_Lk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9GuFhw0m3YqOrRfRwB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t4Aspdak.5_sKH69YC5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yt1HKRFUq3NvVfogASE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f9BwVE0aBw80hb69O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9GuFhw0m3YqOrRfRwB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NiWR6gVkG14LPogwFbA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t4Aspdak.5_sKH69YC5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yt1HKRFUq3NvVfogASE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f9BwVE0aBw80hb69Oy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w.hTZur02i.iSb0b_Lk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9GuFhw0m3YqOrRfRwB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.aFvVxY0eWMUHfKCpYuQ"/>
</p:tagLst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2018_nex" id="{43CAA889-BA65-4DA6-8F05-727512501E4B}" vid="{C8E0DB58-84EC-4026-ADD3-6260534EB18F}"/>
    </a:ext>
  </a:extLst>
</a:theme>
</file>

<file path=ppt/theme/theme2.xml><?xml version="1.0" encoding="utf-8"?>
<a:theme xmlns:a="http://schemas.openxmlformats.org/drawingml/2006/main" name="1_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2018_nex" id="{43CAA889-BA65-4DA6-8F05-727512501E4B}" vid="{C8E0DB58-84EC-4026-ADD3-6260534EB18F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11297</TotalTime>
  <Words>1480</Words>
  <Application>Microsoft Office PowerPoint</Application>
  <PresentationFormat>Širokoúhlá obrazovka</PresentationFormat>
  <Paragraphs>305</Paragraphs>
  <Slides>22</Slides>
  <Notes>17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2" baseType="lpstr">
      <vt:lpstr>Arial</vt:lpstr>
      <vt:lpstr>Corbel</vt:lpstr>
      <vt:lpstr>Montserrat</vt:lpstr>
      <vt:lpstr>Sansation</vt:lpstr>
      <vt:lpstr>Sansation Light</vt:lpstr>
      <vt:lpstr>Wingdings</vt:lpstr>
      <vt:lpstr>Wingdings 2</vt:lpstr>
      <vt:lpstr>Rámeček</vt:lpstr>
      <vt:lpstr>1_Rámeček</vt:lpstr>
      <vt:lpstr>think-cell Slide</vt:lpstr>
      <vt:lpstr>Prezentace aplikace PowerPoint</vt:lpstr>
      <vt:lpstr>Prezentace aplikace PowerPoint</vt:lpstr>
      <vt:lpstr>Prezentace aplikace PowerPoint</vt:lpstr>
      <vt:lpstr>Prezentace aplikace PowerPoint</vt:lpstr>
      <vt:lpstr>Češi bankám  v oblasti financí věří čím dál více. Své finance by nesvěřili jen tak někomu</vt:lpstr>
      <vt:lpstr>Banka pokryje veškeré potřeby související  s financemi</vt:lpstr>
      <vt:lpstr>Nahradí  e-bankovnictví běžné poradce?</vt:lpstr>
      <vt:lpstr>Prezentace aplikace PowerPoint</vt:lpstr>
      <vt:lpstr>Přístup  k elektronickému bankovnictví</vt:lpstr>
      <vt:lpstr>Prezentace aplikace PowerPoint</vt:lpstr>
      <vt:lpstr>Strach  o bezpečnost a zvyk v užívání www stránek jsou hlavními důvody, proč Češi nechtějí mobilní aplikace</vt:lpstr>
      <vt:lpstr>Co by lidi přesvědčilo  k využívání mobilní aplikace</vt:lpstr>
      <vt:lpstr>Rychlý přehled, soukromí a pohodlnost – hlavní výhody  e-bankovnictví</vt:lpstr>
      <vt:lpstr>Češi jsou zpravidla se svým  e-bankovnictvím spokojeni</vt:lpstr>
      <vt:lpstr>Frekvence používání  e-bankovnictví</vt:lpstr>
      <vt:lpstr>Při využívání  e-bankovnictví je pro Čechy důležitá jednoduchost ovládaní, přehlednost  a zabezpečení</vt:lpstr>
      <vt:lpstr>Využívání  e-bankovnictví: přes web se realizují „náročnější“ úkony</vt:lpstr>
      <vt:lpstr>Čerpat služby státu  a nakupovat zboží se slevou jsou možnosti, které by Češi  v e-bankovnictví uvítali</vt:lpstr>
      <vt:lpstr>Prezentace aplikace PowerPoint</vt:lpstr>
      <vt:lpstr>Řešení problémů  s bankou přímou komunikací během epidemie</vt:lpstr>
      <vt:lpstr>I během pandemie Češi často zavítali na pobočku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Zadlužování českých domácností</dc:title>
  <dc:creator>jhamanova</dc:creator>
  <cp:lastModifiedBy>Andrea Trudičová</cp:lastModifiedBy>
  <cp:revision>544</cp:revision>
  <cp:lastPrinted>2020-07-27T05:42:07Z</cp:lastPrinted>
  <dcterms:created xsi:type="dcterms:W3CDTF">2019-02-19T12:35:12Z</dcterms:created>
  <dcterms:modified xsi:type="dcterms:W3CDTF">2020-08-03T08:54:41Z</dcterms:modified>
</cp:coreProperties>
</file>